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charts/chart20.xml" ContentType="application/vnd.openxmlformats-officedocument.drawingml.chart+xml"/>
  <Override PartName="/ppt/charts/chart21.xml" ContentType="application/vnd.openxmlformats-officedocument.drawingml.chart+xml"/>
  <Override PartName="/ppt/charts/chart22.xml" ContentType="application/vnd.openxmlformats-officedocument.drawingml.chart+xml"/>
  <Override PartName="/ppt/charts/chart23.xml" ContentType="application/vnd.openxmlformats-officedocument.drawingml.chart+xml"/>
  <Override PartName="/ppt/charts/chart24.xml" ContentType="application/vnd.openxmlformats-officedocument.drawingml.chart+xml"/>
  <Override PartName="/ppt/charts/chart25.xml" ContentType="application/vnd.openxmlformats-officedocument.drawingml.chart+xml"/>
  <Override PartName="/ppt/charts/chart2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72" r:id="rId3"/>
    <p:sldId id="257" r:id="rId4"/>
    <p:sldId id="258" r:id="rId5"/>
    <p:sldId id="259" r:id="rId6"/>
    <p:sldId id="262" r:id="rId7"/>
    <p:sldId id="265" r:id="rId8"/>
    <p:sldId id="268" r:id="rId9"/>
    <p:sldId id="269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52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9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0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1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2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3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4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5.xlsx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6.xlsx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7.xlsx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8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9.xlsx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0.xlsx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1.xlsx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2.xlsx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3.xlsx"/></Relationships>
</file>

<file path=ppt/charts/_rels/chart2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4.xlsx"/></Relationships>
</file>

<file path=ppt/charts/_rels/chart2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5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6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7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Начало года</c:v>
                </c:pt>
              </c:strCache>
            </c:strRef>
          </c:tx>
          <c:invertIfNegative val="0"/>
          <c:dLbls>
            <c:dLbl>
              <c:idx val="5"/>
              <c:layout/>
              <c:tx>
                <c:rich>
                  <a:bodyPr/>
                  <a:lstStyle/>
                  <a:p>
                    <a:r>
                      <a:rPr lang="en-US"/>
                      <a:t>2,6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26A8-4CFD-B643-4345A9724D11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Лист1!$A$2:$A$10</c:f>
              <c:strCache>
                <c:ptCount val="9"/>
                <c:pt idx="0">
                  <c:v>Статистическая координация и выносливость</c:v>
                </c:pt>
                <c:pt idx="1">
                  <c:v>Динамическая координация и согласованность</c:v>
                </c:pt>
                <c:pt idx="2">
                  <c:v>Зрительно-моторная координация</c:v>
                </c:pt>
                <c:pt idx="3">
                  <c:v>Ходьба</c:v>
                </c:pt>
                <c:pt idx="4">
                  <c:v>Бег</c:v>
                </c:pt>
                <c:pt idx="5">
                  <c:v>Прыжки</c:v>
                </c:pt>
                <c:pt idx="6">
                  <c:v>Ползание,лазание</c:v>
                </c:pt>
                <c:pt idx="7">
                  <c:v>Равновесие</c:v>
                </c:pt>
                <c:pt idx="8">
                  <c:v>Катание, бросание, ловля, метание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2.6</c:v>
                </c:pt>
                <c:pt idx="1">
                  <c:v>2.8</c:v>
                </c:pt>
                <c:pt idx="2">
                  <c:v>2.8</c:v>
                </c:pt>
                <c:pt idx="3">
                  <c:v>2.8</c:v>
                </c:pt>
                <c:pt idx="4">
                  <c:v>2.7</c:v>
                </c:pt>
                <c:pt idx="5">
                  <c:v>2.6</c:v>
                </c:pt>
                <c:pt idx="6">
                  <c:v>2.7</c:v>
                </c:pt>
                <c:pt idx="7">
                  <c:v>2.6</c:v>
                </c:pt>
                <c:pt idx="8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6A8-4CFD-B643-4345A9724D11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Конец года</c:v>
                </c:pt>
              </c:strCache>
            </c:strRef>
          </c:tx>
          <c:invertIfNegative val="0"/>
          <c:dLbls>
            <c:dLbl>
              <c:idx val="5"/>
              <c:layout/>
              <c:tx>
                <c:rich>
                  <a:bodyPr/>
                  <a:lstStyle/>
                  <a:p>
                    <a:r>
                      <a:rPr lang="en-US"/>
                      <a:t>3,0</a:t>
                    </a:r>
                  </a:p>
                </c:rich>
              </c:tx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26A8-4CFD-B643-4345A9724D11}"/>
                </c:ext>
              </c:extLst>
            </c:dLbl>
            <c:dLbl>
              <c:idx val="7"/>
              <c:layout/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26A8-4CFD-B643-4345A9724D11}"/>
                </c:ext>
              </c:extLst>
            </c:dLbl>
            <c:dLbl>
              <c:idx val="8"/>
              <c:layout/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26A8-4CFD-B643-4345A9724D11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Лист1!$A$2:$A$10</c:f>
              <c:strCache>
                <c:ptCount val="9"/>
                <c:pt idx="0">
                  <c:v>Статистическая координация и выносливость</c:v>
                </c:pt>
                <c:pt idx="1">
                  <c:v>Динамическая координация и согласованность</c:v>
                </c:pt>
                <c:pt idx="2">
                  <c:v>Зрительно-моторная координация</c:v>
                </c:pt>
                <c:pt idx="3">
                  <c:v>Ходьба</c:v>
                </c:pt>
                <c:pt idx="4">
                  <c:v>Бег</c:v>
                </c:pt>
                <c:pt idx="5">
                  <c:v>Прыжки</c:v>
                </c:pt>
                <c:pt idx="6">
                  <c:v>Ползание,лазание</c:v>
                </c:pt>
                <c:pt idx="7">
                  <c:v>Равновесие</c:v>
                </c:pt>
                <c:pt idx="8">
                  <c:v>Катание, бросание, ловля, метание</c:v>
                </c:pt>
              </c:strCache>
            </c:strRef>
          </c:cat>
          <c:val>
            <c:numRef>
              <c:f>Лист1!$C$2:$C$10</c:f>
              <c:numCache>
                <c:formatCode>General</c:formatCode>
                <c:ptCount val="9"/>
                <c:pt idx="0">
                  <c:v>2.9</c:v>
                </c:pt>
                <c:pt idx="1">
                  <c:v>3.1</c:v>
                </c:pt>
                <c:pt idx="2">
                  <c:v>3.1</c:v>
                </c:pt>
                <c:pt idx="3">
                  <c:v>3</c:v>
                </c:pt>
                <c:pt idx="4">
                  <c:v>2.9</c:v>
                </c:pt>
                <c:pt idx="5">
                  <c:v>2.9</c:v>
                </c:pt>
                <c:pt idx="6">
                  <c:v>3</c:v>
                </c:pt>
                <c:pt idx="7">
                  <c:v>2.9</c:v>
                </c:pt>
                <c:pt idx="8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26A8-4CFD-B643-4345A9724D1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7981184"/>
        <c:axId val="61112704"/>
      </c:barChart>
      <c:catAx>
        <c:axId val="57981184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crossAx val="61112704"/>
        <c:crosses val="autoZero"/>
        <c:auto val="1"/>
        <c:lblAlgn val="ctr"/>
        <c:lblOffset val="100"/>
        <c:noMultiLvlLbl val="0"/>
      </c:catAx>
      <c:valAx>
        <c:axId val="61112704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5798118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сентябрь 0,73</c:v>
                </c:pt>
                <c:pt idx="1">
                  <c:v>май 1,1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0.73000000000000065</c:v>
                </c:pt>
                <c:pt idx="1">
                  <c:v>1.06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6F7-4E15-84A9-4A705C3D26E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76237440"/>
        <c:axId val="76243328"/>
        <c:axId val="0"/>
      </c:bar3DChart>
      <c:catAx>
        <c:axId val="7623744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76243328"/>
        <c:crosses val="autoZero"/>
        <c:auto val="1"/>
        <c:lblAlgn val="ctr"/>
        <c:lblOffset val="100"/>
        <c:noMultiLvlLbl val="0"/>
      </c:catAx>
      <c:valAx>
        <c:axId val="7624332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7623744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сентябрь 10,3</c:v>
                </c:pt>
                <c:pt idx="1">
                  <c:v>май 11,3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10.3</c:v>
                </c:pt>
                <c:pt idx="1">
                  <c:v>11.6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EDB-4717-8AC3-B9088E33EE7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76496256"/>
        <c:axId val="76502528"/>
        <c:axId val="0"/>
      </c:bar3DChart>
      <c:catAx>
        <c:axId val="7649625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76502528"/>
        <c:crosses val="autoZero"/>
        <c:auto val="1"/>
        <c:lblAlgn val="ctr"/>
        <c:lblOffset val="100"/>
        <c:noMultiLvlLbl val="0"/>
      </c:catAx>
      <c:valAx>
        <c:axId val="7650252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7649625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сентябрь 4,7</c:v>
                </c:pt>
                <c:pt idx="1">
                  <c:v>май 4,1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4.7</c:v>
                </c:pt>
                <c:pt idx="1">
                  <c:v>2.7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F2E-480B-A083-BA3C4E1C59F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76931072"/>
        <c:axId val="76932608"/>
        <c:axId val="0"/>
      </c:bar3DChart>
      <c:catAx>
        <c:axId val="7693107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76932608"/>
        <c:crosses val="autoZero"/>
        <c:auto val="1"/>
        <c:lblAlgn val="ctr"/>
        <c:lblOffset val="100"/>
        <c:noMultiLvlLbl val="0"/>
      </c:catAx>
      <c:valAx>
        <c:axId val="7693260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7693107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0765150189559639"/>
          <c:y val="5.5522434695663113E-2"/>
          <c:w val="0.75531146106736657"/>
          <c:h val="0.79401033204182814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сентябрь 12,8</c:v>
                </c:pt>
                <c:pt idx="1">
                  <c:v>май 11,9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12.8</c:v>
                </c:pt>
                <c:pt idx="1">
                  <c:v>8.8000000000000007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82E-4978-AAFA-D809E35848B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77030144"/>
        <c:axId val="77031680"/>
        <c:axId val="0"/>
      </c:bar3DChart>
      <c:catAx>
        <c:axId val="7703014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77031680"/>
        <c:crosses val="autoZero"/>
        <c:auto val="1"/>
        <c:lblAlgn val="ctr"/>
        <c:lblOffset val="100"/>
        <c:noMultiLvlLbl val="0"/>
      </c:catAx>
      <c:valAx>
        <c:axId val="7703168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7703014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9881526777238032"/>
          <c:y val="4.7667424590081955E-2"/>
          <c:w val="0.76572373931982274"/>
          <c:h val="0.79273493839874565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сентябрь 2,9</c:v>
                </c:pt>
                <c:pt idx="1">
                  <c:v>май 3,1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2.9</c:v>
                </c:pt>
                <c:pt idx="1">
                  <c:v>2.3099999999999987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787-493E-8270-58360D56C24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77024256"/>
        <c:axId val="77054720"/>
        <c:axId val="0"/>
      </c:bar3DChart>
      <c:catAx>
        <c:axId val="7702425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77054720"/>
        <c:crosses val="autoZero"/>
        <c:auto val="1"/>
        <c:lblAlgn val="ctr"/>
        <c:lblOffset val="100"/>
        <c:noMultiLvlLbl val="0"/>
      </c:catAx>
      <c:valAx>
        <c:axId val="7705472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7702425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9951415040511244"/>
          <c:y val="3.0831228624715056E-2"/>
          <c:w val="0.76063077713112248"/>
          <c:h val="0.7955409710596395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сентябрь 1,3</c:v>
                </c:pt>
                <c:pt idx="1">
                  <c:v>май 1,4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1.3</c:v>
                </c:pt>
                <c:pt idx="1">
                  <c:v>1.8900000000000001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702-4164-AC9D-5C6AEEC927C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68823296"/>
        <c:axId val="76791168"/>
        <c:axId val="0"/>
      </c:bar3DChart>
      <c:catAx>
        <c:axId val="6882329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76791168"/>
        <c:crosses val="autoZero"/>
        <c:auto val="1"/>
        <c:lblAlgn val="ctr"/>
        <c:lblOffset val="100"/>
        <c:noMultiLvlLbl val="0"/>
      </c:catAx>
      <c:valAx>
        <c:axId val="7679116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6882329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сентябрь 11,4</c:v>
                </c:pt>
                <c:pt idx="1">
                  <c:v>май 12,7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11.4</c:v>
                </c:pt>
                <c:pt idx="1">
                  <c:v>11.2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201-4B1D-AF1F-36B7B2A926F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74119424"/>
        <c:axId val="74267264"/>
        <c:axId val="0"/>
      </c:bar3DChart>
      <c:catAx>
        <c:axId val="7411942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74267264"/>
        <c:crosses val="autoZero"/>
        <c:auto val="1"/>
        <c:lblAlgn val="ctr"/>
        <c:lblOffset val="100"/>
        <c:noMultiLvlLbl val="0"/>
      </c:catAx>
      <c:valAx>
        <c:axId val="7426726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7411942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600"/>
      </a:pPr>
      <a:endParaRPr lang="ru-RU"/>
    </a:p>
  </c:txPr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7007560196279814"/>
          <c:y val="5.6417957835916063E-2"/>
          <c:w val="0.79369251397923091"/>
          <c:h val="0.79068791804250271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сентябрь 3,4</c:v>
                </c:pt>
                <c:pt idx="1">
                  <c:v>май 3,0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3.4</c:v>
                </c:pt>
                <c:pt idx="1">
                  <c:v>2.6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5F8-429A-913C-5A981F25D17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77063680"/>
        <c:axId val="77065216"/>
        <c:axId val="0"/>
      </c:bar3DChart>
      <c:catAx>
        <c:axId val="7706368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77065216"/>
        <c:crosses val="autoZero"/>
        <c:auto val="1"/>
        <c:lblAlgn val="ctr"/>
        <c:lblOffset val="100"/>
        <c:noMultiLvlLbl val="0"/>
      </c:catAx>
      <c:valAx>
        <c:axId val="7706521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7706368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912010608048994"/>
          <c:y val="4.4861391929187575E-2"/>
          <c:w val="0.77060449475065662"/>
          <c:h val="0.7955409710596395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сентябрь 14,6</c:v>
                </c:pt>
                <c:pt idx="1">
                  <c:v>май 13,7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14.6</c:v>
                </c:pt>
                <c:pt idx="1">
                  <c:v>8.7000000000000011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98F-4FE9-9667-2DD4BBAEB5A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77687808"/>
        <c:axId val="77697792"/>
        <c:axId val="0"/>
      </c:bar3DChart>
      <c:catAx>
        <c:axId val="7768780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77697792"/>
        <c:crosses val="autoZero"/>
        <c:auto val="1"/>
        <c:lblAlgn val="ctr"/>
        <c:lblOffset val="100"/>
        <c:noMultiLvlLbl val="0"/>
      </c:catAx>
      <c:valAx>
        <c:axId val="7769779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7768780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сентябрь 3,1</c:v>
                </c:pt>
                <c:pt idx="1">
                  <c:v>май 3,4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3.1</c:v>
                </c:pt>
                <c:pt idx="1">
                  <c:v>3.1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9D5-4C1B-B2E5-B5EB50CCDA5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77869824"/>
        <c:axId val="77871360"/>
        <c:axId val="0"/>
      </c:bar3DChart>
      <c:catAx>
        <c:axId val="7786982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77871360"/>
        <c:crosses val="autoZero"/>
        <c:auto val="1"/>
        <c:lblAlgn val="ctr"/>
        <c:lblOffset val="100"/>
        <c:noMultiLvlLbl val="0"/>
      </c:catAx>
      <c:valAx>
        <c:axId val="7787136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7786982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Начало года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Лист1!$A$2:$A$10</c:f>
              <c:strCache>
                <c:ptCount val="9"/>
                <c:pt idx="0">
                  <c:v>Статистическая координация и выносливость</c:v>
                </c:pt>
                <c:pt idx="1">
                  <c:v>Динамическая координация и согласованность</c:v>
                </c:pt>
                <c:pt idx="2">
                  <c:v>Зрительно-моторная координация</c:v>
                </c:pt>
                <c:pt idx="3">
                  <c:v>Ходьба</c:v>
                </c:pt>
                <c:pt idx="4">
                  <c:v>Бег</c:v>
                </c:pt>
                <c:pt idx="5">
                  <c:v>Прыжки</c:v>
                </c:pt>
                <c:pt idx="6">
                  <c:v>Ползание,лазание</c:v>
                </c:pt>
                <c:pt idx="7">
                  <c:v>Равновесие</c:v>
                </c:pt>
                <c:pt idx="8">
                  <c:v>Катание, бросание, ловля, метание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2.9</c:v>
                </c:pt>
                <c:pt idx="1">
                  <c:v>2.7</c:v>
                </c:pt>
                <c:pt idx="2">
                  <c:v>2.9</c:v>
                </c:pt>
                <c:pt idx="3">
                  <c:v>2.9</c:v>
                </c:pt>
                <c:pt idx="4">
                  <c:v>2.8</c:v>
                </c:pt>
                <c:pt idx="5">
                  <c:v>2.7</c:v>
                </c:pt>
                <c:pt idx="6">
                  <c:v>2.8</c:v>
                </c:pt>
                <c:pt idx="7">
                  <c:v>2.7</c:v>
                </c:pt>
                <c:pt idx="8">
                  <c:v>2.7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388-4D39-B2B0-3D1F5FC8E4C7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Конец года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Лист1!$A$2:$A$10</c:f>
              <c:strCache>
                <c:ptCount val="9"/>
                <c:pt idx="0">
                  <c:v>Статистическая координация и выносливость</c:v>
                </c:pt>
                <c:pt idx="1">
                  <c:v>Динамическая координация и согласованность</c:v>
                </c:pt>
                <c:pt idx="2">
                  <c:v>Зрительно-моторная координация</c:v>
                </c:pt>
                <c:pt idx="3">
                  <c:v>Ходьба</c:v>
                </c:pt>
                <c:pt idx="4">
                  <c:v>Бег</c:v>
                </c:pt>
                <c:pt idx="5">
                  <c:v>Прыжки</c:v>
                </c:pt>
                <c:pt idx="6">
                  <c:v>Ползание,лазание</c:v>
                </c:pt>
                <c:pt idx="7">
                  <c:v>Равновесие</c:v>
                </c:pt>
                <c:pt idx="8">
                  <c:v>Катание, бросание, ловля, метание</c:v>
                </c:pt>
              </c:strCache>
            </c:strRef>
          </c:cat>
          <c:val>
            <c:numRef>
              <c:f>Лист1!$C$2:$C$10</c:f>
              <c:numCache>
                <c:formatCode>General</c:formatCode>
                <c:ptCount val="9"/>
                <c:pt idx="0">
                  <c:v>3</c:v>
                </c:pt>
                <c:pt idx="1">
                  <c:v>3</c:v>
                </c:pt>
                <c:pt idx="2">
                  <c:v>3</c:v>
                </c:pt>
                <c:pt idx="3">
                  <c:v>3</c:v>
                </c:pt>
                <c:pt idx="4">
                  <c:v>3</c:v>
                </c:pt>
                <c:pt idx="5">
                  <c:v>3</c:v>
                </c:pt>
                <c:pt idx="6">
                  <c:v>3</c:v>
                </c:pt>
                <c:pt idx="7">
                  <c:v>3</c:v>
                </c:pt>
                <c:pt idx="8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388-4D39-B2B0-3D1F5FC8E4C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7602688"/>
        <c:axId val="67623168"/>
      </c:barChart>
      <c:catAx>
        <c:axId val="67602688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crossAx val="67623168"/>
        <c:crosses val="autoZero"/>
        <c:auto val="1"/>
        <c:lblAlgn val="ctr"/>
        <c:lblOffset val="100"/>
        <c:noMultiLvlLbl val="0"/>
      </c:catAx>
      <c:valAx>
        <c:axId val="67623168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6760268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7773998736269165"/>
          <c:y val="0.44189380095898406"/>
          <c:w val="0.10682791387187711"/>
          <c:h val="0.1046389320543842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сентябрь 1,75</c:v>
                </c:pt>
                <c:pt idx="1">
                  <c:v>май 1,87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1.75</c:v>
                </c:pt>
                <c:pt idx="1">
                  <c:v>1.87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577-4DF4-9919-F92B97BF60D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77340672"/>
        <c:axId val="77342208"/>
        <c:axId val="0"/>
      </c:bar3DChart>
      <c:catAx>
        <c:axId val="7734067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77342208"/>
        <c:crosses val="autoZero"/>
        <c:auto val="1"/>
        <c:lblAlgn val="ctr"/>
        <c:lblOffset val="100"/>
        <c:noMultiLvlLbl val="0"/>
      </c:catAx>
      <c:valAx>
        <c:axId val="7734220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7734067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сентябрь 12,0</c:v>
                </c:pt>
                <c:pt idx="1">
                  <c:v>май 14,0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12</c:v>
                </c:pt>
                <c:pt idx="1">
                  <c:v>9.3000000000000007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A02-43A9-B6C8-0084AE0ED36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76812288"/>
        <c:axId val="76814208"/>
        <c:axId val="0"/>
      </c:bar3DChart>
      <c:catAx>
        <c:axId val="7681228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76814208"/>
        <c:crosses val="autoZero"/>
        <c:auto val="1"/>
        <c:lblAlgn val="ctr"/>
        <c:lblOffset val="100"/>
        <c:noMultiLvlLbl val="0"/>
      </c:catAx>
      <c:valAx>
        <c:axId val="7681420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7681228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сентябрь 3,2</c:v>
                </c:pt>
                <c:pt idx="1">
                  <c:v>май 2,9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3.2</c:v>
                </c:pt>
                <c:pt idx="1">
                  <c:v>2.9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A69-4CBB-B5FE-2D6F067809E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78329344"/>
        <c:axId val="78330880"/>
        <c:axId val="0"/>
      </c:bar3DChart>
      <c:catAx>
        <c:axId val="7832934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78330880"/>
        <c:crosses val="autoZero"/>
        <c:auto val="1"/>
        <c:lblAlgn val="ctr"/>
        <c:lblOffset val="100"/>
        <c:noMultiLvlLbl val="0"/>
      </c:catAx>
      <c:valAx>
        <c:axId val="7833088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7832934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сентябрь 13,2</c:v>
                </c:pt>
                <c:pt idx="1">
                  <c:v>май 12,9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13.2</c:v>
                </c:pt>
                <c:pt idx="1">
                  <c:v>8.7000000000000011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584-4F5D-AF00-EB4D21E1D8A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78492032"/>
        <c:axId val="78493568"/>
        <c:axId val="0"/>
      </c:bar3DChart>
      <c:catAx>
        <c:axId val="7849203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78493568"/>
        <c:crosses val="autoZero"/>
        <c:auto val="1"/>
        <c:lblAlgn val="ctr"/>
        <c:lblOffset val="100"/>
        <c:noMultiLvlLbl val="0"/>
      </c:catAx>
      <c:valAx>
        <c:axId val="7849356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7849203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8.169874599008517E-2"/>
          <c:y val="5.8900597587574273E-2"/>
          <c:w val="0.9121284145037456"/>
          <c:h val="0.77636988581890287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сентябрь 3,3</c:v>
                </c:pt>
                <c:pt idx="1">
                  <c:v>май 3,8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3.3</c:v>
                </c:pt>
                <c:pt idx="1">
                  <c:v>3.8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28F-4B80-A1D4-45D28A27C6F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78539392"/>
        <c:axId val="78549376"/>
        <c:axId val="0"/>
      </c:bar3DChart>
      <c:catAx>
        <c:axId val="7853939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78549376"/>
        <c:crosses val="autoZero"/>
        <c:auto val="1"/>
        <c:lblAlgn val="ctr"/>
        <c:lblOffset val="100"/>
        <c:noMultiLvlLbl val="0"/>
      </c:catAx>
      <c:valAx>
        <c:axId val="7854937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7853939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1008280214973141"/>
          <c:y val="6.2024315842064082E-2"/>
          <c:w val="0.77404418197725156"/>
          <c:h val="0.76988818491712241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сентябрь 1,25</c:v>
                </c:pt>
                <c:pt idx="1">
                  <c:v>май 1,34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1.25</c:v>
                </c:pt>
                <c:pt idx="1">
                  <c:v>1.56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DCF-42B2-A0FE-B259D39740B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78829056"/>
        <c:axId val="78830592"/>
        <c:axId val="0"/>
      </c:bar3DChart>
      <c:catAx>
        <c:axId val="7882905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78830592"/>
        <c:crosses val="autoZero"/>
        <c:auto val="1"/>
        <c:lblAlgn val="ctr"/>
        <c:lblOffset val="100"/>
        <c:noMultiLvlLbl val="0"/>
      </c:catAx>
      <c:valAx>
        <c:axId val="7883059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7882905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сентябрь 11,3</c:v>
                </c:pt>
                <c:pt idx="1">
                  <c:v>май 12,4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11.3</c:v>
                </c:pt>
                <c:pt idx="1">
                  <c:v>12.4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639-40A1-9FA3-84034E9AFE9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78663040"/>
        <c:axId val="78673024"/>
        <c:axId val="0"/>
      </c:bar3DChart>
      <c:catAx>
        <c:axId val="7866304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78673024"/>
        <c:crosses val="autoZero"/>
        <c:auto val="1"/>
        <c:lblAlgn val="ctr"/>
        <c:lblOffset val="100"/>
        <c:noMultiLvlLbl val="0"/>
      </c:catAx>
      <c:valAx>
        <c:axId val="7867302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7866304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2651709974283407"/>
          <c:y val="3.714323239522635E-2"/>
          <c:w val="0.80364074803149665"/>
          <c:h val="0.84317326500459955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</c:spPr>
          <c:invertIfNegative val="0"/>
          <c:cat>
            <c:strRef>
              <c:f>Лист1!$A$2:$A$3</c:f>
              <c:strCache>
                <c:ptCount val="2"/>
                <c:pt idx="0">
                  <c:v>сентябрь 16,2</c:v>
                </c:pt>
                <c:pt idx="1">
                  <c:v>май 15,2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16.2</c:v>
                </c:pt>
                <c:pt idx="1">
                  <c:v>15.2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389-472A-8D49-9DC0BEE1F25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74124672"/>
        <c:axId val="74130560"/>
        <c:axId val="0"/>
      </c:bar3DChart>
      <c:catAx>
        <c:axId val="7412467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74130560"/>
        <c:crosses val="autoZero"/>
        <c:auto val="1"/>
        <c:lblAlgn val="ctr"/>
        <c:lblOffset val="100"/>
        <c:noMultiLvlLbl val="0"/>
      </c:catAx>
      <c:valAx>
        <c:axId val="7413056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7412467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</c:spPr>
          <c:invertIfNegative val="0"/>
          <c:cat>
            <c:strRef>
              <c:f>Лист1!$A$2:$A$3</c:f>
              <c:strCache>
                <c:ptCount val="2"/>
                <c:pt idx="0">
                  <c:v>сентябрь 1,3</c:v>
                </c:pt>
                <c:pt idx="1">
                  <c:v>май 1,4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1.3</c:v>
                </c:pt>
                <c:pt idx="1">
                  <c:v>1.4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736-4A9A-877D-303ECDA491C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74084736"/>
        <c:axId val="74086272"/>
        <c:axId val="0"/>
      </c:bar3DChart>
      <c:catAx>
        <c:axId val="7408473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74086272"/>
        <c:crosses val="autoZero"/>
        <c:auto val="1"/>
        <c:lblAlgn val="ctr"/>
        <c:lblOffset val="100"/>
        <c:noMultiLvlLbl val="0"/>
      </c:catAx>
      <c:valAx>
        <c:axId val="7408627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7408473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9112077205808814"/>
          <c:y val="5.9275903059267214E-2"/>
          <c:w val="0.79545585103748861"/>
          <c:h val="0.7955409710596395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</c:spPr>
          <c:invertIfNegative val="0"/>
          <c:cat>
            <c:strRef>
              <c:f>Лист1!$A$2:$A$3</c:f>
              <c:strCache>
                <c:ptCount val="2"/>
                <c:pt idx="0">
                  <c:v>сентябрь 0,59</c:v>
                </c:pt>
                <c:pt idx="1">
                  <c:v>май 0,73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0.59</c:v>
                </c:pt>
                <c:pt idx="1">
                  <c:v>1.1000000000000001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DC8-45EB-9F84-3F48024AE60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74114560"/>
        <c:axId val="74116096"/>
        <c:axId val="0"/>
      </c:bar3DChart>
      <c:catAx>
        <c:axId val="7411456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74116096"/>
        <c:crosses val="autoZero"/>
        <c:auto val="1"/>
        <c:lblAlgn val="ctr"/>
        <c:lblOffset val="100"/>
        <c:noMultiLvlLbl val="0"/>
      </c:catAx>
      <c:valAx>
        <c:axId val="7411609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7411456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9350235758420312"/>
          <c:y val="3.3998438982454103E-2"/>
          <c:w val="0.82387875296075863"/>
          <c:h val="0.80412877825755669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</c:spPr>
          <c:invertIfNegative val="0"/>
          <c:cat>
            <c:strRef>
              <c:f>Лист1!$A$2:$A$3</c:f>
              <c:strCache>
                <c:ptCount val="2"/>
                <c:pt idx="0">
                  <c:v>сентябрь 5,9</c:v>
                </c:pt>
                <c:pt idx="1">
                  <c:v>май 7,2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5.9</c:v>
                </c:pt>
                <c:pt idx="1">
                  <c:v>11.3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27C-41A0-8E0C-F4078A34769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74262784"/>
        <c:axId val="74264576"/>
        <c:axId val="0"/>
      </c:bar3DChart>
      <c:catAx>
        <c:axId val="7426278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74264576"/>
        <c:crosses val="autoZero"/>
        <c:auto val="1"/>
        <c:lblAlgn val="ctr"/>
        <c:lblOffset val="100"/>
        <c:noMultiLvlLbl val="0"/>
      </c:catAx>
      <c:valAx>
        <c:axId val="7426457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7426278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сентябрь 4.8</c:v>
                </c:pt>
                <c:pt idx="1">
                  <c:v>май 3,7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4.8</c:v>
                </c:pt>
                <c:pt idx="1">
                  <c:v>3.4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BEB-4FF8-A88E-502B60DA2A1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76089216"/>
        <c:axId val="76090752"/>
        <c:axId val="0"/>
      </c:bar3DChart>
      <c:catAx>
        <c:axId val="7608921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76090752"/>
        <c:crosses val="autoZero"/>
        <c:auto val="1"/>
        <c:lblAlgn val="ctr"/>
        <c:lblOffset val="100"/>
        <c:noMultiLvlLbl val="0"/>
      </c:catAx>
      <c:valAx>
        <c:axId val="7609075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7608921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32815397005654984"/>
          <c:y val="4.0960575446133102E-2"/>
          <c:w val="0.74976685095214168"/>
          <c:h val="0.75408415844319077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сентябрь 14,5</c:v>
                </c:pt>
                <c:pt idx="1">
                  <c:v>май 13,4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14.5</c:v>
                </c:pt>
                <c:pt idx="1">
                  <c:v>13.8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C80-40D3-94A8-5A9793A96B9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76024064"/>
        <c:axId val="76126464"/>
        <c:axId val="0"/>
      </c:bar3DChart>
      <c:catAx>
        <c:axId val="7602406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76126464"/>
        <c:crosses val="autoZero"/>
        <c:auto val="1"/>
        <c:lblAlgn val="ctr"/>
        <c:lblOffset val="100"/>
        <c:noMultiLvlLbl val="0"/>
      </c:catAx>
      <c:valAx>
        <c:axId val="7612646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7602406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сентябрь 1,5</c:v>
                </c:pt>
                <c:pt idx="1">
                  <c:v>май 2,3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1.5</c:v>
                </c:pt>
                <c:pt idx="1">
                  <c:v>2.9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FA6-45B3-AC07-94581FB71E0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76404608"/>
        <c:axId val="76406144"/>
        <c:axId val="0"/>
      </c:bar3DChart>
      <c:catAx>
        <c:axId val="7640460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76406144"/>
        <c:crosses val="autoZero"/>
        <c:auto val="1"/>
        <c:lblAlgn val="ctr"/>
        <c:lblOffset val="100"/>
        <c:noMultiLvlLbl val="0"/>
      </c:catAx>
      <c:valAx>
        <c:axId val="7640614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7640460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32AAA-8A7A-4A01-9B93-B1AB652FE97C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93A0E-674D-400F-86AB-0EF755F019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32AAA-8A7A-4A01-9B93-B1AB652FE97C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93A0E-674D-400F-86AB-0EF755F019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32AAA-8A7A-4A01-9B93-B1AB652FE97C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93A0E-674D-400F-86AB-0EF755F019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32AAA-8A7A-4A01-9B93-B1AB652FE97C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93A0E-674D-400F-86AB-0EF755F019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32AAA-8A7A-4A01-9B93-B1AB652FE97C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93A0E-674D-400F-86AB-0EF755F019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32AAA-8A7A-4A01-9B93-B1AB652FE97C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93A0E-674D-400F-86AB-0EF755F019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32AAA-8A7A-4A01-9B93-B1AB652FE97C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93A0E-674D-400F-86AB-0EF755F019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32AAA-8A7A-4A01-9B93-B1AB652FE97C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93A0E-674D-400F-86AB-0EF755F019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32AAA-8A7A-4A01-9B93-B1AB652FE97C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93A0E-674D-400F-86AB-0EF755F019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32AAA-8A7A-4A01-9B93-B1AB652FE97C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93A0E-674D-400F-86AB-0EF755F019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32AAA-8A7A-4A01-9B93-B1AB652FE97C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93A0E-674D-400F-86AB-0EF755F019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B32AAA-8A7A-4A01-9B93-B1AB652FE97C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093A0E-674D-400F-86AB-0EF755F0193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6.xml"/><Relationship Id="rId4" Type="http://schemas.openxmlformats.org/officeDocument/2006/relationships/chart" Target="../charts/char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11.xml"/><Relationship Id="rId5" Type="http://schemas.openxmlformats.org/officeDocument/2006/relationships/chart" Target="../charts/chart10.xml"/><Relationship Id="rId4" Type="http://schemas.openxmlformats.org/officeDocument/2006/relationships/chart" Target="../charts/char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16.xml"/><Relationship Id="rId5" Type="http://schemas.openxmlformats.org/officeDocument/2006/relationships/chart" Target="../charts/chart15.xml"/><Relationship Id="rId4" Type="http://schemas.openxmlformats.org/officeDocument/2006/relationships/chart" Target="../charts/char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8.xml"/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21.xml"/><Relationship Id="rId5" Type="http://schemas.openxmlformats.org/officeDocument/2006/relationships/chart" Target="../charts/chart20.xml"/><Relationship Id="rId4" Type="http://schemas.openxmlformats.org/officeDocument/2006/relationships/chart" Target="../charts/chart1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3.xml"/><Relationship Id="rId2" Type="http://schemas.openxmlformats.org/officeDocument/2006/relationships/chart" Target="../charts/chart22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26.xml"/><Relationship Id="rId5" Type="http://schemas.openxmlformats.org/officeDocument/2006/relationships/chart" Target="../charts/chart25.xml"/><Relationship Id="rId4" Type="http://schemas.openxmlformats.org/officeDocument/2006/relationships/chart" Target="../charts/char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634" y="116632"/>
            <a:ext cx="8424936" cy="1547576"/>
          </a:xfrm>
        </p:spPr>
        <p:txBody>
          <a:bodyPr>
            <a:normAutofit fontScale="90000"/>
          </a:bodyPr>
          <a:lstStyle/>
          <a:p>
            <a:pPr algn="ctr">
              <a:buNone/>
            </a:pPr>
            <a:r>
              <a:rPr lang="ru-RU" sz="14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ФГБДОУ «Центр развития ребенка – детский сад № 1387» </a:t>
            </a:r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УДПРФ </a:t>
            </a:r>
            <a:br>
              <a:rPr lang="ru-RU" sz="1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Диагностика </a:t>
            </a:r>
            <a:r>
              <a:rPr lang="ru-RU" sz="18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физического развития </a:t>
            </a:r>
            <a:r>
              <a:rPr lang="ru-RU" sz="18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</a:t>
            </a:r>
            <a:r>
              <a:rPr lang="ru-RU" sz="18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2019 </a:t>
            </a:r>
            <a:r>
              <a:rPr lang="ru-RU" sz="18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18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2020 </a:t>
            </a:r>
            <a:r>
              <a:rPr lang="ru-RU" sz="18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уч.г.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инструктор по физической культуре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Фомичева Олеся Юрьевна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высшая категория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C:\Users\Леся\Desktop\КОНСПЕКТЫ\ФОТО 2 гр апрель сетка\IMG_1949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152"/>
          <a:stretch/>
        </p:blipFill>
        <p:spPr bwMode="auto">
          <a:xfrm>
            <a:off x="1293738" y="1988840"/>
            <a:ext cx="6552728" cy="432048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0046068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37147" y="110916"/>
            <a:ext cx="3744417" cy="587496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Литература</a:t>
            </a:r>
            <a:endParaRPr lang="ru-RU" sz="24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12995" name="Picture 3" descr="E:\РАБОЧАЯ ЛИТЕРАТУРА ДЛЯ ОТЧЕТА\239505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1772907" cy="2526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2996" name="Picture 4" descr="E:\РАБОЧАЯ ЛИТЕРАТУРА ДЛЯ ОТЧЕТА\101725282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683435"/>
            <a:ext cx="1922301" cy="2726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" descr="E:\РАБОЧАЯ ЛИТЕРАТУРА ДЛЯ ОТЧЕТА\cover-1200x800.jp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78" r="26361"/>
          <a:stretch/>
        </p:blipFill>
        <p:spPr bwMode="auto">
          <a:xfrm>
            <a:off x="3779912" y="3778736"/>
            <a:ext cx="1944216" cy="274660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Picture 2" descr="E:\РАБОЧАЯ ЛИТЕРАТУРА ДЛЯ ОТЧЕТА\3f44b0a94eb1954b2fa7d7b30f265817.jpg"/>
          <p:cNvPicPr>
            <a:picLocks noGrp="1"/>
          </p:cNvPicPr>
          <p:nvPr>
            <p:ph sz="quarter" idx="4294967295"/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49" t="4167" r="17308" b="4808"/>
          <a:stretch/>
        </p:blipFill>
        <p:spPr bwMode="auto">
          <a:xfrm>
            <a:off x="3851920" y="764704"/>
            <a:ext cx="1753205" cy="265008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Рисунок 10" descr="E:\РАБОЧАЯ ЛИТЕРАТУРА ДЛЯ ОТЧЕТА\uk337969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6504" y="363528"/>
            <a:ext cx="1817458" cy="25984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E:\РАБОЧАЯ ЛИТЕРАТУРА ДЛЯ ОТЧЕТА\157647-350x310.jpg"/>
          <p:cNvPicPr/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43" r="18571"/>
          <a:stretch/>
        </p:blipFill>
        <p:spPr bwMode="auto">
          <a:xfrm>
            <a:off x="6886504" y="3573016"/>
            <a:ext cx="1860426" cy="263522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023976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000" b="1" dirty="0" smtClean="0"/>
              <a:t>ДИАГНОСТИКА ДВИГАТЕЛЬНОГО РАЗВИТИЯ НА ЗАНЯТИЯХ </a:t>
            </a:r>
            <a:r>
              <a:rPr lang="ru-RU" sz="2400" b="1" dirty="0" smtClean="0"/>
              <a:t>ПО </a:t>
            </a:r>
            <a:r>
              <a:rPr lang="ru-RU" sz="2400" b="1" dirty="0" err="1" smtClean="0"/>
              <a:t>степ-платформе</a:t>
            </a:r>
            <a:r>
              <a:rPr lang="ru-RU" sz="2400" b="1" dirty="0" smtClean="0"/>
              <a:t> </a:t>
            </a:r>
            <a:r>
              <a:rPr lang="ru-RU" sz="2000" b="1" dirty="0" smtClean="0"/>
              <a:t>(МЕТОДИКА Н.О. ОЗЕРЦКОГО и Н.И.ГУРЕВИЧ) 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4 старшая группа 2019-2020 год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357322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 ДИАГНОСТИКА ДВИГАТЕЛЬНОГО РАЗВИТИЯ НА ЗАНЯТИЯХ ПО ФИТБОЛУ (МЕТОДИКА Н.О. ОЗЕРЦКОГО и Н.И.ГУРЕВИЧ) </a:t>
            </a:r>
            <a:br>
              <a:rPr lang="ru-RU" sz="2400" b="1" dirty="0" smtClean="0"/>
            </a:br>
            <a:r>
              <a:rPr lang="en-US" sz="2400" b="1" dirty="0" smtClean="0"/>
              <a:t>5 </a:t>
            </a:r>
            <a:r>
              <a:rPr lang="ru-RU" sz="2400" b="1" dirty="0" smtClean="0"/>
              <a:t>подготовительная группа 2017-2018 год </a:t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endParaRPr lang="ru-RU" sz="2400" b="1" dirty="0" smtClean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85720" y="1643050"/>
          <a:ext cx="8229600" cy="47863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28596" y="1357298"/>
            <a:ext cx="1785950" cy="819168"/>
          </a:xfrm>
        </p:spPr>
        <p:txBody>
          <a:bodyPr>
            <a:noAutofit/>
          </a:bodyPr>
          <a:lstStyle/>
          <a:p>
            <a:pPr algn="ctr"/>
            <a:r>
              <a:rPr lang="ru-RU" sz="1100" dirty="0" smtClean="0"/>
              <a:t>Диагностика физического развития детей 2 младшей группы</a:t>
            </a:r>
            <a:br>
              <a:rPr lang="ru-RU" sz="1100" dirty="0" smtClean="0"/>
            </a:br>
            <a:r>
              <a:rPr lang="ru-RU" sz="1100" dirty="0" smtClean="0"/>
              <a:t> (1 группа)</a:t>
            </a:r>
            <a:br>
              <a:rPr lang="ru-RU" sz="1100" dirty="0" smtClean="0"/>
            </a:br>
            <a:r>
              <a:rPr lang="ru-RU" sz="1100" dirty="0" smtClean="0"/>
              <a:t>БЕГ 10 м.</a:t>
            </a:r>
            <a:endParaRPr lang="ru-RU" sz="11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85728"/>
            <a:ext cx="8548718" cy="747697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</a:rPr>
              <a:t>Диагностика физического развития детей 2 младшей группы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</a:rPr>
              <a:t>(1 группа)</a:t>
            </a:r>
          </a:p>
          <a:p>
            <a:pPr algn="ctr">
              <a:buNone/>
            </a:pP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</a:rPr>
              <a:t>2019-2020 г.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500298" y="1285860"/>
            <a:ext cx="1928826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100" dirty="0">
                <a:latin typeface="+mj-lt"/>
                <a:ea typeface="+mj-ea"/>
                <a:cs typeface="+mj-cs"/>
              </a:rPr>
              <a:t>Диагностика физического развития </a:t>
            </a:r>
            <a:endParaRPr lang="ru-RU" sz="1100" dirty="0" smtClean="0">
              <a:latin typeface="+mj-lt"/>
              <a:ea typeface="+mj-ea"/>
              <a:cs typeface="+mj-cs"/>
            </a:endParaRPr>
          </a:p>
          <a:p>
            <a:pPr algn="ctr"/>
            <a:r>
              <a:rPr lang="ru-RU" sz="1100" dirty="0" smtClean="0">
                <a:latin typeface="+mj-lt"/>
                <a:ea typeface="+mj-ea"/>
                <a:cs typeface="+mj-cs"/>
              </a:rPr>
              <a:t>детей </a:t>
            </a:r>
            <a:r>
              <a:rPr lang="ru-RU" sz="1100" dirty="0">
                <a:latin typeface="+mj-lt"/>
                <a:ea typeface="+mj-ea"/>
                <a:cs typeface="+mj-cs"/>
              </a:rPr>
              <a:t>2 младшей группы </a:t>
            </a:r>
            <a:endParaRPr lang="ru-RU" sz="1100" dirty="0" smtClean="0">
              <a:latin typeface="+mj-lt"/>
              <a:ea typeface="+mj-ea"/>
              <a:cs typeface="+mj-cs"/>
            </a:endParaRPr>
          </a:p>
          <a:p>
            <a:pPr algn="ctr"/>
            <a:r>
              <a:rPr lang="ru-RU" sz="1100" dirty="0" smtClean="0">
                <a:latin typeface="+mj-lt"/>
                <a:ea typeface="+mj-ea"/>
                <a:cs typeface="+mj-cs"/>
              </a:rPr>
              <a:t>(</a:t>
            </a:r>
            <a:r>
              <a:rPr lang="ru-RU" sz="1100" dirty="0">
                <a:latin typeface="+mj-lt"/>
                <a:ea typeface="+mj-ea"/>
                <a:cs typeface="+mj-cs"/>
              </a:rPr>
              <a:t>1 группа)</a:t>
            </a:r>
            <a:br>
              <a:rPr lang="ru-RU" sz="1100" dirty="0">
                <a:latin typeface="+mj-lt"/>
                <a:ea typeface="+mj-ea"/>
                <a:cs typeface="+mj-cs"/>
              </a:rPr>
            </a:br>
            <a:r>
              <a:rPr lang="ru-RU" sz="1100" dirty="0">
                <a:latin typeface="+mj-lt"/>
                <a:ea typeface="+mj-ea"/>
                <a:cs typeface="+mj-cs"/>
              </a:rPr>
              <a:t>МЕТАНИЕ</a:t>
            </a:r>
          </a:p>
        </p:txBody>
      </p:sp>
      <p:graphicFrame>
        <p:nvGraphicFramePr>
          <p:cNvPr id="7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84330408"/>
              </p:ext>
            </p:extLst>
          </p:nvPr>
        </p:nvGraphicFramePr>
        <p:xfrm>
          <a:off x="500034" y="2357430"/>
          <a:ext cx="1785950" cy="29289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60375737"/>
              </p:ext>
            </p:extLst>
          </p:nvPr>
        </p:nvGraphicFramePr>
        <p:xfrm>
          <a:off x="2500298" y="2285992"/>
          <a:ext cx="1714512" cy="30003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Заголовок 1"/>
          <p:cNvSpPr txBox="1">
            <a:spLocks/>
          </p:cNvSpPr>
          <p:nvPr/>
        </p:nvSpPr>
        <p:spPr>
          <a:xfrm>
            <a:off x="4572000" y="1285860"/>
            <a:ext cx="164307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R="0" lvl="0" indent="0" algn="ctr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100" dirty="0" smtClean="0">
                <a:latin typeface="+mj-lt"/>
                <a:ea typeface="+mj-ea"/>
                <a:cs typeface="+mj-cs"/>
              </a:rPr>
              <a:t>Диагностика физического развития детей 2 младшей группы</a:t>
            </a:r>
            <a:br>
              <a:rPr lang="ru-RU" sz="1100" dirty="0" smtClean="0">
                <a:latin typeface="+mj-lt"/>
                <a:ea typeface="+mj-ea"/>
                <a:cs typeface="+mj-cs"/>
              </a:rPr>
            </a:br>
            <a:r>
              <a:rPr lang="ru-RU" sz="1100" dirty="0" smtClean="0">
                <a:latin typeface="+mj-lt"/>
                <a:ea typeface="+mj-ea"/>
                <a:cs typeface="+mj-cs"/>
              </a:rPr>
              <a:t> (1 группа)</a:t>
            </a:r>
            <a:br>
              <a:rPr lang="ru-RU" sz="1100" dirty="0" smtClean="0">
                <a:latin typeface="+mj-lt"/>
                <a:ea typeface="+mj-ea"/>
                <a:cs typeface="+mj-cs"/>
              </a:rPr>
            </a:br>
            <a:r>
              <a:rPr lang="ru-RU" sz="1100" dirty="0" smtClean="0">
                <a:latin typeface="+mj-lt"/>
                <a:ea typeface="+mj-ea"/>
                <a:cs typeface="+mj-cs"/>
              </a:rPr>
              <a:t>ПРЫЖКИ В ДЛИНУ С МЕСТА</a:t>
            </a:r>
            <a:endParaRPr lang="ru-RU" sz="1100" dirty="0">
              <a:latin typeface="+mj-lt"/>
              <a:ea typeface="+mj-ea"/>
              <a:cs typeface="+mj-cs"/>
            </a:endParaRPr>
          </a:p>
        </p:txBody>
      </p:sp>
      <p:graphicFrame>
        <p:nvGraphicFramePr>
          <p:cNvPr id="10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48400029"/>
              </p:ext>
            </p:extLst>
          </p:nvPr>
        </p:nvGraphicFramePr>
        <p:xfrm>
          <a:off x="4500562" y="2500306"/>
          <a:ext cx="1714512" cy="26432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6715140" y="1285860"/>
            <a:ext cx="1971692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100" dirty="0">
                <a:latin typeface="+mj-lt"/>
                <a:ea typeface="+mj-ea"/>
                <a:cs typeface="+mj-cs"/>
              </a:rPr>
              <a:t>Диагностика физического </a:t>
            </a:r>
            <a:r>
              <a:rPr lang="ru-RU" sz="1100" dirty="0" smtClean="0">
                <a:latin typeface="+mj-lt"/>
                <a:ea typeface="+mj-ea"/>
                <a:cs typeface="+mj-cs"/>
              </a:rPr>
              <a:t>развития</a:t>
            </a:r>
          </a:p>
          <a:p>
            <a:pPr algn="ctr"/>
            <a:r>
              <a:rPr lang="ru-RU" sz="1100" dirty="0" smtClean="0">
                <a:latin typeface="+mj-lt"/>
                <a:ea typeface="+mj-ea"/>
                <a:cs typeface="+mj-cs"/>
              </a:rPr>
              <a:t> </a:t>
            </a:r>
            <a:r>
              <a:rPr lang="ru-RU" sz="1100" dirty="0">
                <a:latin typeface="+mj-lt"/>
                <a:ea typeface="+mj-ea"/>
                <a:cs typeface="+mj-cs"/>
              </a:rPr>
              <a:t>детей 2 младшей группы </a:t>
            </a:r>
            <a:endParaRPr lang="ru-RU" sz="1100" dirty="0" smtClean="0">
              <a:latin typeface="+mj-lt"/>
              <a:ea typeface="+mj-ea"/>
              <a:cs typeface="+mj-cs"/>
            </a:endParaRPr>
          </a:p>
          <a:p>
            <a:pPr algn="ctr"/>
            <a:r>
              <a:rPr lang="ru-RU" sz="1100" dirty="0" smtClean="0">
                <a:latin typeface="+mj-lt"/>
                <a:ea typeface="+mj-ea"/>
                <a:cs typeface="+mj-cs"/>
              </a:rPr>
              <a:t>(</a:t>
            </a:r>
            <a:r>
              <a:rPr lang="ru-RU" sz="1100" dirty="0">
                <a:latin typeface="+mj-lt"/>
                <a:ea typeface="+mj-ea"/>
                <a:cs typeface="+mj-cs"/>
              </a:rPr>
              <a:t>1 группа)</a:t>
            </a:r>
            <a:br>
              <a:rPr lang="ru-RU" sz="1100" dirty="0">
                <a:latin typeface="+mj-lt"/>
                <a:ea typeface="+mj-ea"/>
                <a:cs typeface="+mj-cs"/>
              </a:rPr>
            </a:br>
            <a:r>
              <a:rPr lang="ru-RU" sz="1100" dirty="0">
                <a:latin typeface="+mj-lt"/>
                <a:ea typeface="+mj-ea"/>
                <a:cs typeface="+mj-cs"/>
              </a:rPr>
              <a:t>ГИБКОСТЬ</a:t>
            </a:r>
          </a:p>
        </p:txBody>
      </p:sp>
      <p:graphicFrame>
        <p:nvGraphicFramePr>
          <p:cNvPr id="12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53458512"/>
              </p:ext>
            </p:extLst>
          </p:nvPr>
        </p:nvGraphicFramePr>
        <p:xfrm>
          <a:off x="6786578" y="2357430"/>
          <a:ext cx="1795482" cy="28289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214291"/>
            <a:ext cx="8258204" cy="642942"/>
          </a:xfrm>
        </p:spPr>
        <p:txBody>
          <a:bodyPr>
            <a:normAutofit/>
          </a:bodyPr>
          <a:lstStyle/>
          <a:p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</a:rPr>
              <a:t>Диагностика физического развития детей средней группы( 2 группа)</a:t>
            </a:r>
            <a:br>
              <a:rPr lang="ru-RU" sz="1600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</a:rPr>
              <a:t>2019-2020 г.</a:t>
            </a:r>
            <a:endParaRPr lang="ru-RU" sz="16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28596" y="1071546"/>
            <a:ext cx="1928826" cy="5715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Диагностика физического развития детей </a:t>
            </a:r>
            <a:endParaRPr kumimoji="0" lang="en-US" sz="11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средней</a:t>
            </a:r>
            <a:r>
              <a:rPr kumimoji="0" lang="en-US" sz="11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группы( 2 группа)</a:t>
            </a:r>
            <a:br>
              <a:rPr kumimoji="0" lang="ru-RU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БЕГ 10м.</a:t>
            </a:r>
            <a:endParaRPr kumimoji="0" lang="ru-RU" sz="11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14678" y="1000108"/>
            <a:ext cx="1785950" cy="815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100" dirty="0">
                <a:latin typeface="+mj-lt"/>
                <a:ea typeface="+mj-ea"/>
                <a:cs typeface="+mj-cs"/>
              </a:rPr>
              <a:t>Диагностика</a:t>
            </a:r>
            <a:r>
              <a:rPr lang="ru-RU" sz="1400" dirty="0"/>
              <a:t> </a:t>
            </a:r>
            <a:r>
              <a:rPr lang="ru-RU" sz="1100" dirty="0">
                <a:latin typeface="+mj-lt"/>
                <a:ea typeface="+mj-ea"/>
                <a:cs typeface="+mj-cs"/>
              </a:rPr>
              <a:t>физического развития детей средней группы </a:t>
            </a:r>
            <a:r>
              <a:rPr lang="ru-RU" sz="1100" dirty="0" smtClean="0">
                <a:latin typeface="+mj-lt"/>
                <a:ea typeface="+mj-ea"/>
                <a:cs typeface="+mj-cs"/>
              </a:rPr>
              <a:t>(</a:t>
            </a:r>
            <a:r>
              <a:rPr lang="ru-RU" sz="1100" dirty="0">
                <a:latin typeface="+mj-lt"/>
                <a:ea typeface="+mj-ea"/>
                <a:cs typeface="+mj-cs"/>
              </a:rPr>
              <a:t>2 группа)</a:t>
            </a:r>
            <a:br>
              <a:rPr lang="ru-RU" sz="1100" dirty="0">
                <a:latin typeface="+mj-lt"/>
                <a:ea typeface="+mj-ea"/>
                <a:cs typeface="+mj-cs"/>
              </a:rPr>
            </a:br>
            <a:r>
              <a:rPr lang="ru-RU" sz="1100" dirty="0">
                <a:latin typeface="+mj-lt"/>
                <a:ea typeface="+mj-ea"/>
                <a:cs typeface="+mj-cs"/>
              </a:rPr>
              <a:t>БЕГ 30 м.</a:t>
            </a:r>
          </a:p>
        </p:txBody>
      </p:sp>
      <p:graphicFrame>
        <p:nvGraphicFramePr>
          <p:cNvPr id="6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40951525"/>
              </p:ext>
            </p:extLst>
          </p:nvPr>
        </p:nvGraphicFramePr>
        <p:xfrm>
          <a:off x="571472" y="1857364"/>
          <a:ext cx="1428760" cy="2286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26339463"/>
              </p:ext>
            </p:extLst>
          </p:nvPr>
        </p:nvGraphicFramePr>
        <p:xfrm>
          <a:off x="3714744" y="2143116"/>
          <a:ext cx="1571636" cy="2286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Заголовок 1"/>
          <p:cNvSpPr txBox="1">
            <a:spLocks/>
          </p:cNvSpPr>
          <p:nvPr/>
        </p:nvSpPr>
        <p:spPr>
          <a:xfrm>
            <a:off x="5357818" y="857232"/>
            <a:ext cx="171451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100" dirty="0" smtClean="0">
                <a:latin typeface="+mj-lt"/>
                <a:ea typeface="+mj-ea"/>
                <a:cs typeface="+mj-cs"/>
              </a:rPr>
              <a:t>Диагностика физического развития детей средней группы </a:t>
            </a:r>
            <a:endParaRPr lang="en-US" sz="1100" dirty="0" smtClean="0"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100" dirty="0" smtClean="0">
                <a:latin typeface="+mj-lt"/>
                <a:ea typeface="+mj-ea"/>
                <a:cs typeface="+mj-cs"/>
              </a:rPr>
              <a:t>(2 группа)</a:t>
            </a:r>
            <a:br>
              <a:rPr lang="ru-RU" sz="1100" dirty="0" smtClean="0">
                <a:latin typeface="+mj-lt"/>
                <a:ea typeface="+mj-ea"/>
                <a:cs typeface="+mj-cs"/>
              </a:rPr>
            </a:br>
            <a:r>
              <a:rPr lang="ru-RU" sz="1100" dirty="0" smtClean="0">
                <a:latin typeface="+mj-lt"/>
                <a:ea typeface="+mj-ea"/>
                <a:cs typeface="+mj-cs"/>
              </a:rPr>
              <a:t>БРОСОК НАБИВНОГО МЯЧА (1 кг.)</a:t>
            </a:r>
            <a:endParaRPr lang="ru-RU" sz="1100" dirty="0">
              <a:latin typeface="+mj-lt"/>
              <a:ea typeface="+mj-ea"/>
              <a:cs typeface="+mj-cs"/>
            </a:endParaRPr>
          </a:p>
        </p:txBody>
      </p:sp>
      <p:graphicFrame>
        <p:nvGraphicFramePr>
          <p:cNvPr id="9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865470"/>
              </p:ext>
            </p:extLst>
          </p:nvPr>
        </p:nvGraphicFramePr>
        <p:xfrm>
          <a:off x="5429256" y="2000240"/>
          <a:ext cx="1571636" cy="23574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7072330" y="857232"/>
            <a:ext cx="171451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100" dirty="0"/>
              <a:t>Диагностика физического развития детей средней группы </a:t>
            </a:r>
            <a:endParaRPr lang="en-US" sz="1100" dirty="0" smtClean="0"/>
          </a:p>
          <a:p>
            <a:pPr algn="ctr"/>
            <a:r>
              <a:rPr lang="ru-RU" sz="1100" dirty="0" smtClean="0"/>
              <a:t>(</a:t>
            </a:r>
            <a:r>
              <a:rPr lang="ru-RU" sz="1100" dirty="0"/>
              <a:t>2 группа)</a:t>
            </a:r>
            <a:br>
              <a:rPr lang="ru-RU" sz="1100" dirty="0"/>
            </a:br>
            <a:r>
              <a:rPr lang="ru-RU" sz="1100" dirty="0"/>
              <a:t>ПРЫЖОК В ДЛИНУ С МЕСТА</a:t>
            </a:r>
          </a:p>
        </p:txBody>
      </p:sp>
      <p:graphicFrame>
        <p:nvGraphicFramePr>
          <p:cNvPr id="11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76998555"/>
              </p:ext>
            </p:extLst>
          </p:nvPr>
        </p:nvGraphicFramePr>
        <p:xfrm>
          <a:off x="7215206" y="2000240"/>
          <a:ext cx="1643074" cy="23574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2" name="Заголовок 1"/>
          <p:cNvSpPr txBox="1">
            <a:spLocks/>
          </p:cNvSpPr>
          <p:nvPr/>
        </p:nvSpPr>
        <p:spPr>
          <a:xfrm>
            <a:off x="1785918" y="3357562"/>
            <a:ext cx="1857388" cy="100012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Диагностика физического развития детей средней группы (2 группа)</a:t>
            </a:r>
            <a:br>
              <a:rPr kumimoji="0" lang="ru-RU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ГИБКОСТЬ</a:t>
            </a:r>
            <a:endParaRPr kumimoji="0" lang="ru-RU" sz="11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13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89495306"/>
              </p:ext>
            </p:extLst>
          </p:nvPr>
        </p:nvGraphicFramePr>
        <p:xfrm>
          <a:off x="2000232" y="4286256"/>
          <a:ext cx="1785950" cy="24288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357166"/>
            <a:ext cx="8115328" cy="571504"/>
          </a:xfrm>
        </p:spPr>
        <p:txBody>
          <a:bodyPr>
            <a:normAutofit fontScale="90000"/>
          </a:bodyPr>
          <a:lstStyle/>
          <a:p>
            <a:r>
              <a:rPr lang="en-US" sz="2000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en-US" sz="2000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en-US" sz="2000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en-US" sz="2000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Диагностика физического развития детей средней группы (3 группа)</a:t>
            </a:r>
            <a:b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2019-2020</a:t>
            </a:r>
            <a:r>
              <a:rPr lang="en-US" sz="2000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г.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85720" y="1000108"/>
            <a:ext cx="1571636" cy="8572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Диагностика физического развития детей старшей группы (3 группа)</a:t>
            </a:r>
            <a:br>
              <a:rPr kumimoji="0" lang="ru-RU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БЕГ 10 м.</a:t>
            </a:r>
            <a:endParaRPr kumimoji="0" lang="ru-RU" sz="11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14546" y="1000108"/>
            <a:ext cx="185738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100" dirty="0"/>
              <a:t>Диагностика </a:t>
            </a:r>
            <a:r>
              <a:rPr lang="ru-RU" sz="1100" dirty="0" smtClean="0"/>
              <a:t>физического развития детей </a:t>
            </a:r>
            <a:r>
              <a:rPr lang="ru-RU" sz="1100" dirty="0"/>
              <a:t>старшей </a:t>
            </a:r>
            <a:r>
              <a:rPr lang="ru-RU" sz="1100" dirty="0" smtClean="0"/>
              <a:t>группы </a:t>
            </a:r>
            <a:r>
              <a:rPr lang="ru-RU" sz="1100" dirty="0"/>
              <a:t>(3 группа)</a:t>
            </a:r>
            <a:br>
              <a:rPr lang="ru-RU" sz="1100" dirty="0"/>
            </a:br>
            <a:r>
              <a:rPr lang="ru-RU" sz="1100" dirty="0"/>
              <a:t>БЕГ 30 м.</a:t>
            </a:r>
          </a:p>
        </p:txBody>
      </p:sp>
      <p:graphicFrame>
        <p:nvGraphicFramePr>
          <p:cNvPr id="6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66199191"/>
              </p:ext>
            </p:extLst>
          </p:nvPr>
        </p:nvGraphicFramePr>
        <p:xfrm>
          <a:off x="285720" y="1928802"/>
          <a:ext cx="1500198" cy="2286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9667774"/>
              </p:ext>
            </p:extLst>
          </p:nvPr>
        </p:nvGraphicFramePr>
        <p:xfrm>
          <a:off x="2143108" y="1857364"/>
          <a:ext cx="1428760" cy="23574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Заголовок 1"/>
          <p:cNvSpPr txBox="1">
            <a:spLocks/>
          </p:cNvSpPr>
          <p:nvPr/>
        </p:nvSpPr>
        <p:spPr>
          <a:xfrm>
            <a:off x="4500562" y="1071546"/>
            <a:ext cx="1928826" cy="7858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Диагностика физического развития детей старшей группы(3 группа)</a:t>
            </a:r>
            <a:br>
              <a:rPr kumimoji="0" lang="ru-RU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БРОСОК НАБИВНОГО МЯЧА(1 кг.)</a:t>
            </a:r>
            <a:endParaRPr kumimoji="0" lang="ru-RU" sz="11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9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48273581"/>
              </p:ext>
            </p:extLst>
          </p:nvPr>
        </p:nvGraphicFramePr>
        <p:xfrm>
          <a:off x="4786314" y="2000240"/>
          <a:ext cx="1428760" cy="22145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6715140" y="1071546"/>
            <a:ext cx="185738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100" dirty="0"/>
              <a:t>Диагностика физического развития детей старшей группы </a:t>
            </a:r>
            <a:r>
              <a:rPr lang="ru-RU" sz="1100" dirty="0" smtClean="0"/>
              <a:t>(</a:t>
            </a:r>
            <a:r>
              <a:rPr lang="ru-RU" sz="1100" dirty="0"/>
              <a:t>3 группа)</a:t>
            </a:r>
            <a:br>
              <a:rPr lang="ru-RU" sz="1100" dirty="0"/>
            </a:br>
            <a:r>
              <a:rPr lang="ru-RU" sz="1100" dirty="0"/>
              <a:t>ПРЫЖОК В ДЛИНУ С МЕСТА</a:t>
            </a:r>
          </a:p>
        </p:txBody>
      </p:sp>
      <p:graphicFrame>
        <p:nvGraphicFramePr>
          <p:cNvPr id="11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26348875"/>
              </p:ext>
            </p:extLst>
          </p:nvPr>
        </p:nvGraphicFramePr>
        <p:xfrm>
          <a:off x="6929454" y="1928802"/>
          <a:ext cx="1357322" cy="2286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2" name="Заголовок 1"/>
          <p:cNvSpPr txBox="1">
            <a:spLocks/>
          </p:cNvSpPr>
          <p:nvPr/>
        </p:nvSpPr>
        <p:spPr>
          <a:xfrm>
            <a:off x="3214678" y="3286124"/>
            <a:ext cx="171451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Диагностика физического развития детей старшей группы</a:t>
            </a:r>
            <a:endParaRPr kumimoji="0" lang="en-US" sz="11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(3 группа)</a:t>
            </a:r>
            <a:br>
              <a:rPr kumimoji="0" lang="ru-RU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ГИБКОСТЬ</a:t>
            </a:r>
            <a:endParaRPr kumimoji="0" lang="ru-RU" sz="11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13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45766134"/>
              </p:ext>
            </p:extLst>
          </p:nvPr>
        </p:nvGraphicFramePr>
        <p:xfrm>
          <a:off x="3357554" y="4429132"/>
          <a:ext cx="1643074" cy="22145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ctrTitle"/>
          </p:nvPr>
        </p:nvSpPr>
        <p:spPr>
          <a:xfrm>
            <a:off x="785786" y="142852"/>
            <a:ext cx="7696200" cy="681022"/>
          </a:xfrm>
        </p:spPr>
        <p:txBody>
          <a:bodyPr>
            <a:noAutofit/>
          </a:bodyPr>
          <a:lstStyle/>
          <a:p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Диагностика физического развития детей старшей группы (4 группа)</a:t>
            </a:r>
            <a:b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2019-2020</a:t>
            </a: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г.</a:t>
            </a:r>
            <a:endParaRPr lang="ru-RU" sz="1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85720" y="928670"/>
            <a:ext cx="1857388" cy="6429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Диагностика физического развития детей старшей группы (4 группа)</a:t>
            </a:r>
            <a:br>
              <a:rPr kumimoji="0" lang="ru-RU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БЕГ 10м.</a:t>
            </a:r>
            <a:endParaRPr kumimoji="0" lang="ru-RU" sz="11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14546" y="928670"/>
            <a:ext cx="221457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100" dirty="0"/>
              <a:t>Диагностика </a:t>
            </a:r>
            <a:r>
              <a:rPr lang="ru-RU" sz="1100" dirty="0" smtClean="0"/>
              <a:t>физического развития детей </a:t>
            </a:r>
            <a:r>
              <a:rPr lang="ru-RU" sz="1100" dirty="0"/>
              <a:t>старшей </a:t>
            </a:r>
            <a:r>
              <a:rPr lang="ru-RU" sz="1100" dirty="0" smtClean="0"/>
              <a:t>группы </a:t>
            </a:r>
            <a:r>
              <a:rPr lang="ru-RU" sz="1100" dirty="0"/>
              <a:t>(4 группа)</a:t>
            </a:r>
            <a:br>
              <a:rPr lang="ru-RU" sz="1100" dirty="0"/>
            </a:br>
            <a:r>
              <a:rPr lang="ru-RU" sz="1100" dirty="0"/>
              <a:t>БЕГ 30м.</a:t>
            </a:r>
          </a:p>
        </p:txBody>
      </p:sp>
      <p:graphicFrame>
        <p:nvGraphicFramePr>
          <p:cNvPr id="7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38647648"/>
              </p:ext>
            </p:extLst>
          </p:nvPr>
        </p:nvGraphicFramePr>
        <p:xfrm>
          <a:off x="428596" y="1714488"/>
          <a:ext cx="1285884" cy="17573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61708"/>
              </p:ext>
            </p:extLst>
          </p:nvPr>
        </p:nvGraphicFramePr>
        <p:xfrm>
          <a:off x="2428860" y="1714488"/>
          <a:ext cx="1500198" cy="18668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Заголовок 1"/>
          <p:cNvSpPr txBox="1">
            <a:spLocks/>
          </p:cNvSpPr>
          <p:nvPr/>
        </p:nvSpPr>
        <p:spPr>
          <a:xfrm>
            <a:off x="4286248" y="857232"/>
            <a:ext cx="185738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Диагностика физического развития детей старшей группы </a:t>
            </a:r>
            <a:br>
              <a:rPr kumimoji="0" lang="ru-RU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(4 группа)</a:t>
            </a:r>
            <a:br>
              <a:rPr kumimoji="0" lang="ru-RU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БРОСОК НАБИВНОГО МЯЧА (1 кг.)</a:t>
            </a:r>
            <a:endParaRPr kumimoji="0" lang="ru-RU" sz="11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10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54586740"/>
              </p:ext>
            </p:extLst>
          </p:nvPr>
        </p:nvGraphicFramePr>
        <p:xfrm>
          <a:off x="4357686" y="1928802"/>
          <a:ext cx="1757346" cy="21240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6643702" y="928670"/>
            <a:ext cx="211929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100" dirty="0"/>
              <a:t>Диагностика физического развития детей старшей группы </a:t>
            </a:r>
            <a:endParaRPr lang="ru-RU" sz="1100" dirty="0" smtClean="0"/>
          </a:p>
          <a:p>
            <a:pPr algn="ctr"/>
            <a:r>
              <a:rPr lang="ru-RU" sz="1100" dirty="0" smtClean="0"/>
              <a:t>(</a:t>
            </a:r>
            <a:r>
              <a:rPr lang="ru-RU" sz="1100" dirty="0"/>
              <a:t>4 группа)</a:t>
            </a:r>
            <a:br>
              <a:rPr lang="ru-RU" sz="1100" dirty="0"/>
            </a:br>
            <a:r>
              <a:rPr lang="ru-RU" sz="1100" dirty="0"/>
              <a:t>ПРЫЖОК В ДЛИНУ С МЕСТА</a:t>
            </a:r>
          </a:p>
        </p:txBody>
      </p:sp>
      <p:graphicFrame>
        <p:nvGraphicFramePr>
          <p:cNvPr id="12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92397736"/>
              </p:ext>
            </p:extLst>
          </p:nvPr>
        </p:nvGraphicFramePr>
        <p:xfrm>
          <a:off x="7072330" y="1714488"/>
          <a:ext cx="1752616" cy="19811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3" name="Заголовок 1"/>
          <p:cNvSpPr txBox="1">
            <a:spLocks/>
          </p:cNvSpPr>
          <p:nvPr/>
        </p:nvSpPr>
        <p:spPr>
          <a:xfrm>
            <a:off x="928662" y="3643314"/>
            <a:ext cx="1643074" cy="100012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Диагностика физического развития детей старшей группы (4 группа)</a:t>
            </a:r>
            <a:br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ГИБКОСТЬ</a:t>
            </a:r>
            <a:endParaRPr kumimoji="0" lang="ru-RU" sz="11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14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88368931"/>
              </p:ext>
            </p:extLst>
          </p:nvPr>
        </p:nvGraphicFramePr>
        <p:xfrm>
          <a:off x="857224" y="4643446"/>
          <a:ext cx="1714512" cy="19827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214290"/>
            <a:ext cx="8557252" cy="571504"/>
          </a:xfrm>
        </p:spPr>
        <p:txBody>
          <a:bodyPr>
            <a:noAutofit/>
          </a:bodyPr>
          <a:lstStyle/>
          <a:p>
            <a:r>
              <a:rPr lang="ru-RU" sz="1800" dirty="0" smtClean="0">
                <a:solidFill>
                  <a:srgbClr val="C00000"/>
                </a:solidFill>
              </a:rPr>
              <a:t>Диагностика физического развития детей подготовительной группы</a:t>
            </a:r>
            <a:br>
              <a:rPr lang="ru-RU" sz="1800" dirty="0" smtClean="0">
                <a:solidFill>
                  <a:srgbClr val="C00000"/>
                </a:solidFill>
              </a:rPr>
            </a:br>
            <a:r>
              <a:rPr lang="ru-RU" sz="1800" dirty="0" smtClean="0">
                <a:solidFill>
                  <a:srgbClr val="C00000"/>
                </a:solidFill>
              </a:rPr>
              <a:t> (5 группа)</a:t>
            </a:r>
            <a:r>
              <a:rPr lang="en-US" sz="1800" dirty="0" smtClean="0">
                <a:solidFill>
                  <a:srgbClr val="C00000"/>
                </a:solidFill>
              </a:rPr>
              <a:t> </a:t>
            </a:r>
            <a:r>
              <a:rPr lang="ru-RU" sz="1800" dirty="0" smtClean="0">
                <a:solidFill>
                  <a:srgbClr val="C00000"/>
                </a:solidFill>
              </a:rPr>
              <a:t>2019-2020 г.</a:t>
            </a:r>
            <a:endParaRPr lang="ru-RU" sz="1800" dirty="0">
              <a:solidFill>
                <a:srgbClr val="C00000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85720" y="857232"/>
            <a:ext cx="1714512" cy="100013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Диагностика физического развития детей </a:t>
            </a:r>
            <a:br>
              <a:rPr kumimoji="0" lang="ru-RU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подготовительной</a:t>
            </a:r>
            <a:br>
              <a:rPr kumimoji="0" lang="ru-RU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группы (5 группа)</a:t>
            </a:r>
            <a:br>
              <a:rPr kumimoji="0" lang="ru-RU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БЕГ 10м.</a:t>
            </a:r>
            <a:endParaRPr kumimoji="0" lang="ru-RU" sz="11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5984" y="857232"/>
            <a:ext cx="171451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100" dirty="0" smtClean="0"/>
              <a:t>Диагностика </a:t>
            </a:r>
            <a:r>
              <a:rPr lang="ru-RU" sz="1100" dirty="0"/>
              <a:t>физического </a:t>
            </a:r>
            <a:r>
              <a:rPr lang="ru-RU" sz="1100" dirty="0" smtClean="0"/>
              <a:t>развития детей </a:t>
            </a:r>
          </a:p>
          <a:p>
            <a:pPr algn="ctr"/>
            <a:r>
              <a:rPr lang="ru-RU" sz="1100" dirty="0" smtClean="0"/>
              <a:t>подготовительной </a:t>
            </a:r>
          </a:p>
          <a:p>
            <a:pPr algn="ctr"/>
            <a:r>
              <a:rPr lang="ru-RU" sz="1100" dirty="0" smtClean="0"/>
              <a:t>группы </a:t>
            </a:r>
            <a:r>
              <a:rPr lang="ru-RU" sz="1100" dirty="0"/>
              <a:t>(5 группа)</a:t>
            </a:r>
            <a:br>
              <a:rPr lang="ru-RU" sz="1100" dirty="0"/>
            </a:br>
            <a:r>
              <a:rPr lang="ru-RU" sz="1100" dirty="0"/>
              <a:t>БЕГ 30м.</a:t>
            </a:r>
          </a:p>
        </p:txBody>
      </p:sp>
      <p:graphicFrame>
        <p:nvGraphicFramePr>
          <p:cNvPr id="6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98854956"/>
              </p:ext>
            </p:extLst>
          </p:nvPr>
        </p:nvGraphicFramePr>
        <p:xfrm>
          <a:off x="285720" y="2071678"/>
          <a:ext cx="1571636" cy="23685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30737472"/>
              </p:ext>
            </p:extLst>
          </p:nvPr>
        </p:nvGraphicFramePr>
        <p:xfrm>
          <a:off x="2357422" y="2071678"/>
          <a:ext cx="1514492" cy="23574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Заголовок 1"/>
          <p:cNvSpPr txBox="1">
            <a:spLocks/>
          </p:cNvSpPr>
          <p:nvPr/>
        </p:nvSpPr>
        <p:spPr>
          <a:xfrm>
            <a:off x="4000496" y="857232"/>
            <a:ext cx="1857388" cy="11811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Диагностика физического развития детей подготовительной </a:t>
            </a:r>
            <a:br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группы </a:t>
            </a:r>
            <a:br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(5 группа)</a:t>
            </a:r>
            <a:br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БРОСОК НАБИВНОГО МЯЧА (1 кг.)</a:t>
            </a:r>
            <a:endParaRPr kumimoji="0" lang="ru-RU" sz="11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9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98560333"/>
              </p:ext>
            </p:extLst>
          </p:nvPr>
        </p:nvGraphicFramePr>
        <p:xfrm>
          <a:off x="4000496" y="2143116"/>
          <a:ext cx="1685908" cy="20717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6429388" y="857232"/>
            <a:ext cx="200026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100" dirty="0"/>
              <a:t>Диагностика физического развития </a:t>
            </a:r>
            <a:endParaRPr lang="ru-RU" sz="1100" dirty="0" smtClean="0"/>
          </a:p>
          <a:p>
            <a:pPr algn="ctr"/>
            <a:r>
              <a:rPr lang="ru-RU" sz="1100" dirty="0" smtClean="0"/>
              <a:t>детей </a:t>
            </a:r>
            <a:r>
              <a:rPr lang="ru-RU" sz="1100" dirty="0"/>
              <a:t>подготовительной </a:t>
            </a:r>
            <a:endParaRPr lang="ru-RU" sz="1100" dirty="0" smtClean="0"/>
          </a:p>
          <a:p>
            <a:pPr algn="ctr"/>
            <a:r>
              <a:rPr lang="ru-RU" sz="1100" dirty="0" smtClean="0"/>
              <a:t>Группы</a:t>
            </a:r>
          </a:p>
          <a:p>
            <a:pPr algn="ctr"/>
            <a:r>
              <a:rPr lang="ru-RU" sz="1100" dirty="0" smtClean="0"/>
              <a:t> </a:t>
            </a:r>
            <a:r>
              <a:rPr lang="ru-RU" sz="1100" dirty="0"/>
              <a:t>(5 группа)</a:t>
            </a:r>
            <a:br>
              <a:rPr lang="ru-RU" sz="1100" dirty="0"/>
            </a:br>
            <a:r>
              <a:rPr lang="ru-RU" sz="1100" dirty="0"/>
              <a:t>ПРЫЖОК В ДЛИНУ С МЕСТА</a:t>
            </a:r>
          </a:p>
        </p:txBody>
      </p:sp>
      <p:graphicFrame>
        <p:nvGraphicFramePr>
          <p:cNvPr id="11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08040175"/>
              </p:ext>
            </p:extLst>
          </p:nvPr>
        </p:nvGraphicFramePr>
        <p:xfrm>
          <a:off x="7000892" y="2143116"/>
          <a:ext cx="1357322" cy="25003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2" name="Заголовок 1"/>
          <p:cNvSpPr txBox="1">
            <a:spLocks/>
          </p:cNvSpPr>
          <p:nvPr/>
        </p:nvSpPr>
        <p:spPr>
          <a:xfrm>
            <a:off x="5286380" y="3500438"/>
            <a:ext cx="175734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Диагностика физического развития детей подготовительной группы</a:t>
            </a:r>
            <a:br>
              <a:rPr kumimoji="0" lang="ru-RU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(5 группа)</a:t>
            </a:r>
            <a:br>
              <a:rPr kumimoji="0" lang="ru-RU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ГИБКОСТЬ</a:t>
            </a:r>
            <a:endParaRPr kumimoji="0" lang="ru-RU" sz="11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13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89461278"/>
              </p:ext>
            </p:extLst>
          </p:nvPr>
        </p:nvGraphicFramePr>
        <p:xfrm>
          <a:off x="5286380" y="4643422"/>
          <a:ext cx="1757346" cy="22145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285</TotalTime>
  <Words>290</Words>
  <Application>Microsoft Office PowerPoint</Application>
  <PresentationFormat>Экран (4:3)</PresentationFormat>
  <Paragraphs>52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Times New Roman</vt:lpstr>
      <vt:lpstr>Тема Office</vt:lpstr>
      <vt:lpstr>ФГБДОУ «Центр развития ребенка – детский сад № 1387» УДПРФ  Диагностика физического развития детей  2019 – 2020 уч.г. выполнила инструктор по физической культуре Фомичева Олеся Юрьевна высшая категория </vt:lpstr>
      <vt:lpstr>Литература</vt:lpstr>
      <vt:lpstr>ДИАГНОСТИКА ДВИГАТЕЛЬНОГО РАЗВИТИЯ НА ЗАНЯТИЯХ ПО степ-платформе (МЕТОДИКА Н.О. ОЗЕРЦКОГО и Н.И.ГУРЕВИЧ)  4 старшая группа 2019-2020 год </vt:lpstr>
      <vt:lpstr>          ДИАГНОСТИКА ДВИГАТЕЛЬНОГО РАЗВИТИЯ НА ЗАНЯТИЯХ ПО ФИТБОЛУ (МЕТОДИКА Н.О. ОЗЕРЦКОГО и Н.И.ГУРЕВИЧ)  5 подготовительная группа 2017-2018 год          </vt:lpstr>
      <vt:lpstr>Диагностика физического развития детей 2 младшей группы  (1 группа) БЕГ 10 м.</vt:lpstr>
      <vt:lpstr>Диагностика физического развития детей средней группы( 2 группа) 2019-2020 г.</vt:lpstr>
      <vt:lpstr>  Диагностика физического развития детей средней группы (3 группа) 2019-2020 г. </vt:lpstr>
      <vt:lpstr>Диагностика физического развития детей старшей группы (4 группа) 2019-2020 г.</vt:lpstr>
      <vt:lpstr>Диагностика физического развития детей подготовительной группы  (5 группа) 2019-2020 г.</vt:lpstr>
    </vt:vector>
  </TitlesOfParts>
  <Company>ГБОУ Школа 424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Windows User</cp:lastModifiedBy>
  <cp:revision>21</cp:revision>
  <dcterms:created xsi:type="dcterms:W3CDTF">2018-05-03T05:20:24Z</dcterms:created>
  <dcterms:modified xsi:type="dcterms:W3CDTF">2022-11-07T09:57:15Z</dcterms:modified>
</cp:coreProperties>
</file>