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8" r:id="rId9"/>
    <p:sldId id="269" r:id="rId10"/>
    <p:sldId id="271" r:id="rId11"/>
    <p:sldId id="272" r:id="rId12"/>
    <p:sldId id="273" r:id="rId13"/>
    <p:sldId id="270" r:id="rId14"/>
    <p:sldId id="26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2.xml.rels><?xml version="1.0" encoding="UTF-8" standalone="yes" ?><Relationships xmlns="http://schemas.openxmlformats.org/package/2006/relationships"><Relationship Id="rId3" Target="../media/image28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9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30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348880"/>
            <a:ext cx="7382704" cy="41490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Муниципальное казённое дошкольное образовательное учреждение</a:t>
            </a:r>
          </a:p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Ханты-Мансийского района «Детский сад «Светлячок» д. </a:t>
            </a:r>
            <a:r>
              <a:rPr lang="ru-RU" sz="12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Шапша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»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5338" y="578297"/>
            <a:ext cx="7699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Презентация к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НОД по экологии на тему: </a:t>
            </a:r>
          </a:p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«Посвящения в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Эколята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 – дошколята»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1880" y="5805264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Выполнила: воспитатель экологического образования 1 кв. категории</a:t>
            </a:r>
          </a:p>
          <a:p>
            <a:pPr algn="r"/>
            <a:r>
              <a:rPr lang="ru-RU" b="1" dirty="0" smtClean="0"/>
              <a:t>Л.А. </a:t>
            </a:r>
            <a:r>
              <a:rPr lang="ru-RU" b="1" dirty="0" err="1" smtClean="0"/>
              <a:t>Фатуллаева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https://sun9-61.userapi.com/impf/c840525/v840525466/88a41/Y6siiW4cn1Q.jpg?size=800x450&amp;quality=96&amp;keep_aspect_ratio=1&amp;background=000000&amp;sign=0d6f7746493bce6cfb008f60d7efb033&amp;type=video_thumb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071546"/>
            <a:ext cx="9144000" cy="578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857356" y="214290"/>
            <a:ext cx="5357850" cy="7143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мусор раскидали, за собою не убрали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давайте наведем порядок на поляне.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24" name="Picture 28" descr="https://st4.depositphotos.com/1719108/31006/i/950/depositphotos_310069942-stock-photo-cartoon-summer-scene-with-mead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694" y="0"/>
            <a:ext cx="9143999" cy="6962775"/>
          </a:xfrm>
          <a:prstGeom prst="rect">
            <a:avLst/>
          </a:prstGeom>
          <a:noFill/>
        </p:spPr>
      </p:pic>
      <p:pic>
        <p:nvPicPr>
          <p:cNvPr id="4" name="Рисунок 3" descr="https://i.etsystatic.com/26819586/r/il/87e71e/2887190752/il_1588xN.2887190752_ae7s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54" t="46722" b="6966"/>
          <a:stretch>
            <a:fillRect/>
          </a:stretch>
        </p:blipFill>
        <p:spPr bwMode="auto">
          <a:xfrm>
            <a:off x="1596676" y="4659549"/>
            <a:ext cx="5765963" cy="2198451"/>
          </a:xfrm>
          <a:prstGeom prst="rect">
            <a:avLst/>
          </a:prstGeom>
          <a:noFill/>
        </p:spPr>
      </p:pic>
      <p:pic>
        <p:nvPicPr>
          <p:cNvPr id="29702" name="Picture 6" descr="https://i.ytimg.com/vi/TH8qxV-6oa4/maxresdefaul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928670"/>
            <a:ext cx="1405394" cy="790534"/>
          </a:xfrm>
          <a:prstGeom prst="rect">
            <a:avLst/>
          </a:prstGeom>
          <a:noFill/>
        </p:spPr>
      </p:pic>
      <p:pic>
        <p:nvPicPr>
          <p:cNvPr id="29706" name="Picture 10" descr="https://pivobraga.ru/image/cache/data/oborudovanie/steklo/butylka_vinnaya_bordo_olivkovaya_1500_ml_1_sht_15_sht_v_spayke_774-600x6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500306"/>
            <a:ext cx="1185060" cy="1185060"/>
          </a:xfrm>
          <a:prstGeom prst="rect">
            <a:avLst/>
          </a:prstGeom>
          <a:noFill/>
        </p:spPr>
      </p:pic>
      <p:pic>
        <p:nvPicPr>
          <p:cNvPr id="29710" name="Picture 14" descr="https://masterovgorod.com/upload/iblock/f33/f337fdc5c3c90fca29b83d5ca9b3c07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619403">
            <a:off x="487147" y="4701997"/>
            <a:ext cx="714348" cy="714348"/>
          </a:xfrm>
          <a:prstGeom prst="rect">
            <a:avLst/>
          </a:prstGeom>
          <a:noFill/>
        </p:spPr>
      </p:pic>
      <p:pic>
        <p:nvPicPr>
          <p:cNvPr id="29714" name="Picture 18" descr="https://vpitere-svet.ru/upload/iblock/329/329841a6f881a3a4d78cd2f38062dfdf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807629">
            <a:off x="3000364" y="1285860"/>
            <a:ext cx="857256" cy="857256"/>
          </a:xfrm>
          <a:prstGeom prst="rect">
            <a:avLst/>
          </a:prstGeom>
          <a:noFill/>
        </p:spPr>
      </p:pic>
      <p:pic>
        <p:nvPicPr>
          <p:cNvPr id="29716" name="Picture 20" descr="https://zooman.ru/upload/iblock/8b2/wkzhta9l6qc01j67lviqgwsidxcb2k2q.jpe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714488"/>
            <a:ext cx="1043906" cy="857256"/>
          </a:xfrm>
          <a:prstGeom prst="rect">
            <a:avLst/>
          </a:prstGeom>
          <a:noFill/>
        </p:spPr>
      </p:pic>
      <p:pic>
        <p:nvPicPr>
          <p:cNvPr id="29718" name="Picture 22" descr="https://www.domfarfora.ru/image-preview/00000095084_1_7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AFBF6"/>
              </a:clrFrom>
              <a:clrTo>
                <a:srgbClr val="FAFB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8982" y="2112281"/>
            <a:ext cx="1643074" cy="1084429"/>
          </a:xfrm>
          <a:prstGeom prst="rect">
            <a:avLst/>
          </a:prstGeom>
          <a:noFill/>
        </p:spPr>
      </p:pic>
      <p:pic>
        <p:nvPicPr>
          <p:cNvPr id="29720" name="Picture 24" descr="https://cdn.pixabay.com/photo/2017/03/02/12/59/plastic-screw-caps-2111253_1280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714488"/>
            <a:ext cx="1547831" cy="822285"/>
          </a:xfrm>
          <a:prstGeom prst="rect">
            <a:avLst/>
          </a:prstGeom>
          <a:noFill/>
        </p:spPr>
      </p:pic>
      <p:pic>
        <p:nvPicPr>
          <p:cNvPr id="29722" name="Picture 26" descr="https://korrex-td.ru/d/custom-shape-high-quality-logo-printed-plastic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14290"/>
            <a:ext cx="1014370" cy="1014370"/>
          </a:xfrm>
          <a:prstGeom prst="rect">
            <a:avLst/>
          </a:prstGeom>
          <a:noFill/>
        </p:spPr>
      </p:pic>
      <p:pic>
        <p:nvPicPr>
          <p:cNvPr id="16" name="Рисунок 15" descr="https://st2.depositphotos.com/1432405/12257/v/950/depositphotos_122571320-stock-illustration-package-container-icons-set-cartoon.jpg"/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4632" r="73629"/>
          <a:stretch>
            <a:fillRect/>
          </a:stretch>
        </p:blipFill>
        <p:spPr bwMode="auto">
          <a:xfrm>
            <a:off x="3364516" y="423731"/>
            <a:ext cx="1000132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st2.depositphotos.com/1432405/12257/v/950/depositphotos_122571320-stock-illustration-package-container-icons-set-cartoon.jpg"/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3629" b="75777"/>
          <a:stretch>
            <a:fillRect/>
          </a:stretch>
        </p:blipFill>
        <p:spPr bwMode="auto">
          <a:xfrm>
            <a:off x="4000496" y="1214422"/>
            <a:ext cx="1221635" cy="93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thumbs.dreamstime.com/b/paper-trash-white-background-ecology-recycle-concept-vector-illustration-113556189.jpg"/>
          <p:cNvPicPr/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521" t="41244" b="37712"/>
          <a:stretch>
            <a:fillRect/>
          </a:stretch>
        </p:blipFill>
        <p:spPr bwMode="auto">
          <a:xfrm>
            <a:off x="7344650" y="5428688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thumbs.dreamstime.com/b/paper-trash-white-background-ecology-recycle-concept-vector-illustration-113556189.jpg"/>
          <p:cNvPicPr/>
          <p:nvPr/>
        </p:nvPicPr>
        <p:blipFill>
          <a:blip r:embed="rId1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64521" t="72177" r="4434" b="6338"/>
          <a:stretch>
            <a:fillRect/>
          </a:stretch>
        </p:blipFill>
        <p:spPr bwMode="auto">
          <a:xfrm>
            <a:off x="1000100" y="3286124"/>
            <a:ext cx="128588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www.zjcaoban.com/uploadfile/2017/0922/20170922024808839.jpg"/>
          <p:cNvPicPr/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119" r="37562" b="66305"/>
          <a:stretch>
            <a:fillRect/>
          </a:stretch>
        </p:blipFill>
        <p:spPr bwMode="auto">
          <a:xfrm>
            <a:off x="6572264" y="0"/>
            <a:ext cx="1000132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www.zjcaoban.com/uploadfile/2017/0922/20170922024808839.jpg"/>
          <p:cNvPicPr/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119" t="34402" r="34650" b="39914"/>
          <a:stretch>
            <a:fillRect/>
          </a:stretch>
        </p:blipFill>
        <p:spPr bwMode="auto">
          <a:xfrm>
            <a:off x="4807381" y="3363895"/>
            <a:ext cx="92869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www.zjcaoban.com/uploadfile/2017/0922/20170922024808839.jpg"/>
          <p:cNvPicPr/>
          <p:nvPr/>
        </p:nvPicPr>
        <p:blipFill>
          <a:blip r:embed="rId14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</a:blip>
          <a:srcRect l="63557" t="33931" r="13317" b="39914"/>
          <a:stretch>
            <a:fillRect/>
          </a:stretch>
        </p:blipFill>
        <p:spPr bwMode="auto">
          <a:xfrm>
            <a:off x="142844" y="5572140"/>
            <a:ext cx="757441" cy="61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6" name="Picture 30" descr="https://www.factroom.ru/wp-content/uploads/2017/08/800-9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3286124"/>
            <a:ext cx="1168381" cy="1168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06979 0.210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-0.24149 0.51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3" y="2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-0.61527 -0.0886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64" y="-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0.27378 0.568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46" y="2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0.18212 0.471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84" y="2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00677 0.722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3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0.10034 0.7307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17" y="3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06475 0.4506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7" y="2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0.20625 0.5865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12" y="2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0.2493 0.480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65" y="2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0.47066 0.1194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24" y="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35295 0.324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56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55112E-17 L -0.01458 0.6041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" y="3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04636 0.7895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3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48148E-6 L 0.1368 0.3196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0" y="1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67014 -0.059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07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620688"/>
            <a:ext cx="4913016" cy="6858000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251520" y="116631"/>
            <a:ext cx="6480720" cy="33123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мы поиграем в игру, которая так и называется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Вода, земля, воздух»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назвать живого обитателя своей стихии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обитателей водной стихии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(рек, озёр, морей, океанов)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«Земля»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обитателей суши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(различных животных)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«Воздух»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обитателей воздушной стихии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(птиц, насекомых)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5250" y="3543"/>
            <a:ext cx="5035296" cy="685800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987824" y="17228"/>
            <a:ext cx="6048672" cy="30243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ребята с вами поиграем в игру на внимание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"Деревья, кустарники"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(Когда я говорю слово деревья, вы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встаете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полный рост с расставленными руками над головой, а когда кустарники 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присаживаетесь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корточки.)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" y="0"/>
            <a:ext cx="9347200" cy="70103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" y="548680"/>
            <a:ext cx="3630619" cy="54898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79912" y="548680"/>
            <a:ext cx="4572000" cy="555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96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«Назови одним словом»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Волк, лиса, медведь, заяц – это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(животные)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Клубника, черника, малина, калина – это…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(ягоды)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Ель, сосна, берёза, дуб – это…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(деревья)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Воробей, ворона, дятел, синичка – это…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(птицы)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Дождь, снег, град, иней – это…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(явления природы)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Щука, сом, акула, лещ – это…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(рыбы)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Бабочка, комар, стрекоза, муха - это.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(насекомые)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96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8) Роза, мак, ромашка, лютик - это. 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(цветы)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effectLst/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" y="0"/>
            <a:ext cx="9347200" cy="7010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22" y="1871472"/>
            <a:ext cx="9144000" cy="51389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26064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Теперь вы стали юными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эколятами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!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Franklin Gothic Heavy" panose="020B0903020102020204" pitchFamily="34" charset="0"/>
              </a:rPr>
              <a:t>До новых встреч!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7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0-07/1595723671_4-p-fon-polyanka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 descr="https://detsadlastochka.ucoz.ru/kopilka/50png-wed-dec-22-2021-411-pm3dwd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2536" y="2695699"/>
            <a:ext cx="6729560" cy="31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2928926" y="285728"/>
            <a:ext cx="3571900" cy="1357322"/>
          </a:xfrm>
          <a:prstGeom prst="cloudCallou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познакомимся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1357290" y="2037644"/>
            <a:ext cx="1714512" cy="684086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Тихоня</a:t>
            </a:r>
            <a:r>
              <a:rPr lang="ru-RU" dirty="0"/>
              <a:t> </a:t>
            </a:r>
          </a:p>
        </p:txBody>
      </p:sp>
      <p:sp>
        <p:nvSpPr>
          <p:cNvPr id="7" name="Овальная выноска 6"/>
          <p:cNvSpPr/>
          <p:nvPr/>
        </p:nvSpPr>
        <p:spPr>
          <a:xfrm flipH="1">
            <a:off x="3071802" y="2500306"/>
            <a:ext cx="1643074" cy="684086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Умница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4786314" y="2214554"/>
            <a:ext cx="1714512" cy="684086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Ёлочка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6643702" y="2285992"/>
            <a:ext cx="1714512" cy="684086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Шалун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-99392"/>
            <a:ext cx="3243943" cy="6858000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3491880" y="116632"/>
            <a:ext cx="4896544" cy="244827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Шалун: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Солнцем ярким нас сегодня радует погода,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Мы – экологи лесные, дружим мы с  Природой.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7" y="-171400"/>
            <a:ext cx="5040560" cy="70294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79512" y="260648"/>
            <a:ext cx="5112568" cy="33123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Умница: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Мы про лес и его тайны знаем что хотите,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Будем с вами мы друзьями, в гости заходите!</a:t>
            </a:r>
            <a:endParaRPr lang="ru-RU" b="1" dirty="0">
              <a:latin typeface="Franklin Gothic Heavy" panose="020B09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16632"/>
            <a:ext cx="4536504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283968" y="116632"/>
            <a:ext cx="4680520" cy="30963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Тихоня: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Оберегать, любя, природу всю во круг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Наука экология поможет.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Нарядная земля, с тобой всегда твой друг – 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Патруль зелёный, верный и надёжный.</a:t>
            </a:r>
            <a:endParaRPr lang="ru-RU" b="1" dirty="0">
              <a:latin typeface="Franklin Gothic Heavy" panose="020B09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2536" y="0"/>
            <a:ext cx="504056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3851920" y="260648"/>
            <a:ext cx="4536504" cy="24848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Ёлочка: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Пусть с природой в каждом сердце расцветает доброта, </a:t>
            </a:r>
          </a:p>
          <a:p>
            <a:pPr algn="ctr"/>
            <a:r>
              <a:rPr lang="ru-RU" b="1" dirty="0" smtClean="0">
                <a:latin typeface="Franklin Gothic Heavy" panose="020B0903020102020204" pitchFamily="34" charset="0"/>
              </a:rPr>
              <a:t>И на радость всем на свете торжествует красота!</a:t>
            </a:r>
            <a:endParaRPr lang="ru-RU" b="1" dirty="0">
              <a:latin typeface="Franklin Gothic Heavy" panose="020B09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763688" y="116632"/>
            <a:ext cx="5234880" cy="12607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Franklin Gothic Heavy" panose="020B0903020102020204" pitchFamily="34" charset="0"/>
              </a:rPr>
              <a:t>Мир природы разноцветной ты люби и уважай!</a:t>
            </a:r>
            <a:endParaRPr lang="ru-RU" sz="2000" b="1" dirty="0">
              <a:latin typeface="Franklin Gothic Heavy" panose="020B0903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7385"/>
            <a:ext cx="9144000" cy="5137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-3643370" y="3857628"/>
            <a:ext cx="3000396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по лесу гулять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Ветки с дерева ломать? </a:t>
            </a:r>
            <a:r>
              <a:rPr lang="ru-RU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 descr="https://ds05.infourok.ru/uploads/ex/0a58/0010718f-ccedde0f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0215602" y="5286388"/>
            <a:ext cx="3071834" cy="12858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Насекомых не давите,</a:t>
            </a:r>
            <a:endParaRPr lang="ru-RU" sz="1600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встретите в лесу,</a:t>
            </a:r>
            <a:endParaRPr lang="ru-RU" sz="1600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Насекомые природе</a:t>
            </a:r>
            <a:endParaRPr lang="ru-RU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 пользы принесут</a:t>
            </a:r>
            <a:r>
              <a:rPr lang="ru-RU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-3071834" y="7143776"/>
            <a:ext cx="3357554" cy="13573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Муравьиный дом в глуши –</a:t>
            </a:r>
          </a:p>
          <a:p>
            <a:r>
              <a:rPr lang="ru-RU" sz="2000" dirty="0"/>
              <a:t>Ты его не тормоши,</a:t>
            </a:r>
          </a:p>
          <a:p>
            <a:r>
              <a:rPr lang="ru-RU" sz="2000" dirty="0" err="1"/>
              <a:t>Муравьишкам</a:t>
            </a:r>
            <a:r>
              <a:rPr lang="ru-RU" sz="2000" dirty="0"/>
              <a:t> помоги,</a:t>
            </a:r>
          </a:p>
          <a:p>
            <a:r>
              <a:rPr lang="ru-RU" sz="2000" dirty="0"/>
              <a:t>Домик их огороди!</a:t>
            </a:r>
            <a:r>
              <a:rPr lang="ru-RU" sz="2000" b="1" dirty="0"/>
              <a:t> </a:t>
            </a:r>
            <a:endParaRPr lang="ru-RU" sz="2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-3357618" y="5572140"/>
            <a:ext cx="2928958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Можно уходя домой,</a:t>
            </a:r>
          </a:p>
          <a:p>
            <a:r>
              <a:rPr lang="ru-RU" sz="2000" dirty="0"/>
              <a:t>Уносить ежа с собой?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2143172" y="75009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009888" y="86534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162288" y="88058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0"/>
            <a:ext cx="351378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…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429784" y="7429528"/>
            <a:ext cx="3227165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/>
              <a:t>Разжигать костер в лесу…</a:t>
            </a:r>
          </a:p>
          <a:p>
            <a:r>
              <a:rPr lang="ru-RU" sz="2000" dirty="0"/>
              <a:t>Ловить белку и лису…</a:t>
            </a:r>
          </a:p>
          <a:p>
            <a:r>
              <a:rPr lang="ru-RU" sz="2000" dirty="0"/>
              <a:t>Свежим воздухом дышать…</a:t>
            </a:r>
          </a:p>
          <a:p>
            <a:r>
              <a:rPr lang="ru-RU" sz="2000" dirty="0"/>
              <a:t>Всякий мусор оставлять</a:t>
            </a:r>
            <a:r>
              <a:rPr lang="ru-RU" sz="2400" dirty="0"/>
              <a:t>…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429256" y="7643842"/>
            <a:ext cx="3143240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мамы, папы убегать…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Цветы топтать…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водоем бутылки бросать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1142976" y="7429528"/>
            <a:ext cx="3714776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лесу всем птицам помогай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птичьих гнезд не разоряй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Растут на радость всем птенцы,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Природы звонкие певцы!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41331E-6 L 0.72657 0.221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10541E-6 L -0.79549 4.10541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15626E-6 L 0.70694 -0.0228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26399E-6 L -0.71545 -0.3162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8437E-6 L 0.66806 -0.2831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68793E-6 L 0.17188 -0.3118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2159E-6 L -0.26563 -0.3312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3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  <p:bldP spid="36" grpId="0" animBg="1"/>
      <p:bldP spid="36" grpId="1" animBg="1"/>
      <p:bldP spid="24593" grpId="0" animBg="1"/>
      <p:bldP spid="24593" grpId="1" animBg="1"/>
      <p:bldP spid="24594" grpId="0" animBg="1"/>
      <p:bldP spid="24594" grpId="1" animBg="1"/>
    </p:bld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catherineasquithgallery.com/uploads/posts/2021-02/1613647740_1-p-fon-lesa-dlya-prezentatsii-dlya-detei-1.jpg" id="27654" name="Picture 6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Irina\Desktop\Эколята 25.04.22\02.png" id="27650" name="Picture 2"/>
          <p:cNvPicPr>
            <a:picLocks noChangeArrowheads="1" noChangeAspect="1"/>
          </p:cNvPicPr>
          <p:nvPr/>
        </p:nvPicPr>
        <p:blipFill>
          <a:blip cstate="print" r:embed="rId3"/>
          <a:srcRect b="30" l="88" r="96" t="61"/>
          <a:stretch>
            <a:fillRect/>
          </a:stretch>
        </p:blipFill>
        <p:spPr bwMode="auto">
          <a:xfrm>
            <a:off x="285720" y="3429000"/>
            <a:ext cx="2710442" cy="321471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1571604" y="214290"/>
            <a:ext cx="5072098" cy="1000132"/>
          </a:xfrm>
          <a:prstGeom prst="cloudCallout">
            <a:avLst>
              <a:gd fmla="val -20390" name="adj1"/>
              <a:gd fmla="val 136257" name="adj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214546" y="391190"/>
            <a:ext cx="471490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Загадаем вам загадки и послушаем отгадки.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5929386" y="2643182"/>
            <a:ext cx="3071834" cy="166199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dirty="0" lang="ru-RU"/>
              <a:t> </a:t>
            </a:r>
            <a:r>
              <a:rPr dirty="0" lang="ru-RU" sz="1600"/>
              <a:t>Стоят столбы белые,</a:t>
            </a:r>
          </a:p>
          <a:p>
            <a:r>
              <a:rPr dirty="0" lang="ru-RU" sz="1600"/>
              <a:t>   На них шапки зелёные,</a:t>
            </a:r>
          </a:p>
          <a:p>
            <a:r>
              <a:rPr dirty="0" lang="ru-RU" sz="1600"/>
              <a:t>  Летом мохнатые,</a:t>
            </a:r>
          </a:p>
          <a:p>
            <a:r>
              <a:rPr dirty="0" lang="ru-RU" sz="1600"/>
              <a:t>  Зимой сучковатые.</a:t>
            </a:r>
          </a:p>
          <a:p>
            <a:r>
              <a:rPr dirty="0" lang="ru-RU" sz="1600"/>
              <a:t>   Где они стоят, там и шумят. (Берёзки)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-3643370" y="7643842"/>
            <a:ext cx="3643370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Ждет нас в гости друг зеленый,</a:t>
            </a:r>
            <a:endParaRPr baseline="0" cap="none" dirty="0" i="0" kumimoji="0" lang="ru-RU" normalizeH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Ждут березки, липы, клены,</a:t>
            </a:r>
            <a:endParaRPr baseline="0" cap="none" dirty="0" i="0" kumimoji="0" lang="ru-RU" normalizeH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Сосны, ели до небес,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Друг зеленый, это … 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 (Лес)</a:t>
            </a: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dirty="0" i="0" kumimoji="0" lang="ru-RU" normalizeH="0" strike="noStrike" sz="1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-4572064" y="5643578"/>
            <a:ext cx="3143272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Ну-ка, кто из вас ответит:</a:t>
            </a:r>
            <a:endParaRPr b="0" baseline="0" cap="none" dirty="0" i="0" kumimoji="0" lang="ru-RU" normalizeH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Не огонь, а больно жжет,</a:t>
            </a:r>
            <a:endParaRPr b="0" baseline="0" cap="none" dirty="0" i="0" kumimoji="0" lang="ru-RU" normalizeH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Не фонарь, а ярко светит,</a:t>
            </a: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b="0" baseline="0" cap="none" dirty="0" i="0" kumimoji="0" lang="ru-RU" normalizeH="0" strike="noStrike" u="none">
                <a:ln>
                  <a:noFill/>
                </a:ln>
                <a:solidFill>
                  <a:srgbClr val="0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И не пекарь, а печет</a:t>
            </a:r>
            <a:r>
              <a:rPr b="0" baseline="0" cap="none" dirty="0" i="0" kumimoji="0" lang="ru-RU" normalizeH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(Солнце.)</a:t>
            </a:r>
            <a:endParaRPr baseline="0" cap="none" dirty="0" i="0" kumimoji="0" lang="ru-RU" normalizeH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8596" y="8001032"/>
            <a:ext cx="4071966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2012950"/>
              </a:tabLst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На минуту в землю врос</a:t>
            </a: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2012950"/>
              </a:tabLst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Разноцветный чудо-мост.</a:t>
            </a: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2012950"/>
              </a:tabLst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Чудо-мастер смастерил	</a:t>
            </a: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2012950"/>
              </a:tabLst>
            </a:pPr>
            <a:r>
              <a:rPr baseline="0" cap="none" dirty="0" i="0" kumimoji="0" lang="ru-RU" normalizeH="0" strike="noStrike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Мост высокий без перил. (Радуга)</a:t>
            </a:r>
            <a:endParaRPr baseline="0" cap="none" dirty="0" i="0" kumimoji="0" lang="ru-RU" normalizeH="0" strike="noStrike" u="none">
              <a:ln>
                <a:noFill/>
              </a:ln>
              <a:solidFill>
                <a:schemeClr val="tx1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72726" y="5103674"/>
            <a:ext cx="3786214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Утром бусы засверкали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  Всю траву собой заткали.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  А пошли искать их днём –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  Ищем, ищем, не найдём. (Роса)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/>
            </a:r>
            <a:br>
              <a:rPr dirty="0" lang="ru-RU">
                <a:latin charset="0" pitchFamily="18" typeface="Times New Roman"/>
                <a:cs charset="0" pitchFamily="18" typeface="Times New Roman"/>
              </a:rPr>
            </a:b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03202" y="8643974"/>
            <a:ext cx="2928958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Не море, не земля,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Корабли не плавают,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А ходить нельзя. (Болото)</a:t>
            </a:r>
          </a:p>
          <a:p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501090" y="7858156"/>
            <a:ext cx="371480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Стоит на полянке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В красном платье </a:t>
            </a:r>
            <a:r>
              <a:rPr dirty="0" err="1" lang="ru-RU">
                <a:latin charset="0" pitchFamily="18" typeface="Times New Roman"/>
                <a:cs charset="0" pitchFamily="18" typeface="Times New Roman"/>
              </a:rPr>
              <a:t>Татьянка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:</a:t>
            </a:r>
          </a:p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Вся в белых крапинках. (Мухомор)</a:t>
            </a:r>
          </a:p>
          <a:p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072726" y="3071810"/>
            <a:ext cx="3286148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Птицы спят в нем и живут,</a:t>
            </a:r>
            <a:br>
              <a:rPr dirty="0" lang="ru-RU">
                <a:latin charset="0" pitchFamily="18" typeface="Times New Roman"/>
                <a:cs charset="0" pitchFamily="18" typeface="Times New Roman"/>
              </a:rPr>
            </a:br>
            <a:r>
              <a:rPr dirty="0" lang="ru-RU">
                <a:latin charset="0" pitchFamily="18" typeface="Times New Roman"/>
                <a:cs charset="0" pitchFamily="18" typeface="Times New Roman"/>
              </a:rPr>
              <a:t>Яйца здесь свои несут.</a:t>
            </a:r>
            <a:br>
              <a:rPr dirty="0" lang="ru-RU">
                <a:latin charset="0" pitchFamily="18" typeface="Times New Roman"/>
                <a:cs charset="0" pitchFamily="18" typeface="Times New Roman"/>
              </a:rPr>
            </a:br>
            <a:r>
              <a:rPr dirty="0" lang="ru-RU">
                <a:latin charset="0" pitchFamily="18" typeface="Times New Roman"/>
                <a:cs charset="0" pitchFamily="18" typeface="Times New Roman"/>
              </a:rPr>
              <a:t>Из веток сделано жилье</a:t>
            </a:r>
            <a:br>
              <a:rPr dirty="0" lang="ru-RU">
                <a:latin charset="0" pitchFamily="18" typeface="Times New Roman"/>
                <a:cs charset="0" pitchFamily="18" typeface="Times New Roman"/>
              </a:rPr>
            </a:br>
            <a:r>
              <a:rPr dirty="0" lang="ru-RU">
                <a:latin charset="0" pitchFamily="18" typeface="Times New Roman"/>
                <a:cs charset="0" pitchFamily="18" typeface="Times New Roman"/>
              </a:rPr>
              <a:t>И называется… (гнездо)</a:t>
            </a:r>
          </a:p>
          <a:p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5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4624E-6 L 1.13003 0.12994 " pathEditMode="relative" ptsTypes="AA" rAng="0">
                                      <p:cBhvr>
                                        <p:cTn dur="2000" fill="hold" id="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00" y="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9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">
                      <p:stCondLst>
                        <p:cond delay="indefinite"/>
                      </p:stCondLst>
                      <p:childTnLst>
                        <p:par>
                          <p:cTn fill="hold" id="13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14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09827E-6 L -0.6474 0.03977 " pathEditMode="relative" ptsTypes="AA" rAng="0">
                                      <p:cBhvr>
                                        <p:cTn dur="2000" fill="hold" id="15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18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22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62 -4.16185E-6 L 0.97778 -0.27352 " pathEditMode="relative" ptsTypes="AA" rAng="0">
                                      <p:cBhvr>
                                        <p:cTn dur="2000" fill="hold" id="23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00" y="-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26" nodeType="click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box(in)" transition="out">
                                      <p:cBhvr>
                                        <p:cTn dur="500" id="27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31" nodeType="click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65896E-6 L -0.68247 -0.24578 " pathEditMode="relative" ptsTypes="AA" rAng="0">
                                      <p:cBhvr>
                                        <p:cTn dur="2000" fill="hold" id="32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00" y="-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35" nodeType="click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diamond(in)" transition="out">
                                      <p:cBhvr>
                                        <p:cTn dur="2000" id="36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40" nodeType="clickEffect" presetClass="path" presetID="63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51445E-7 L 0.84878 -0.57457 " pathEditMode="relative" ptsTypes="AA" rAng="0">
                                      <p:cBhvr>
                                        <p:cTn dur="2000" fill="hold" id="41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00" y="-2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">
                      <p:stCondLst>
                        <p:cond delay="indefinite"/>
                      </p:stCondLst>
                      <p:childTnLst>
                        <p:par>
                          <p:cTn fill="hold" id="43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44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45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49" nodeType="clickEffect" presetClass="path" presetID="64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48555E-6 L -0.46736 -0.53318 " pathEditMode="relative" ptsTypes="AA" rAng="0">
                                      <p:cBhvr>
                                        <p:cTn dur="2000" fill="hold" id="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0" y="-2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53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57" nodeType="clickEffect" presetClass="path" presetID="64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23699E-6 L 0.36441 -0.54359 " pathEditMode="relative" ptsTypes="AA" rAng="0">
                                      <p:cBhvr>
                                        <p:cTn dur="2000" fill="hold" id="58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-2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61" nodeType="click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box(in)" transition="out">
                                      <p:cBhvr>
                                        <p:cTn dur="500" id="62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6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4">
                      <p:stCondLst>
                        <p:cond delay="indefinite"/>
                      </p:stCondLst>
                      <p:childTnLst>
                        <p:par>
                          <p:cTn fill="hold" id="65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grpId="0" id="66" nodeType="clickEffect" presetClass="path" presetID="64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46821E-6 L -0.03159 -0.65803 " pathEditMode="relative" ptsTypes="AA" rAng="0">
                                      <p:cBhvr>
                                        <p:cTn dur="2000" fill="hold" id="67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3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8">
                      <p:stCondLst>
                        <p:cond delay="indefinite"/>
                      </p:stCondLst>
                      <p:childTnLst>
                        <p:par>
                          <p:cTn fill="hold" id="69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70" nodeType="click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box(in)" transition="out">
                                      <p:cBhvr>
                                        <p:cTn dur="500" id="7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9"/>
      <p:bldP animBg="1" grpId="1" spid="9"/>
      <p:bldP animBg="1" grpId="0" spid="27655"/>
      <p:bldP animBg="1" grpId="1" spid="27655"/>
      <p:bldP animBg="1" grpId="0" spid="27656"/>
      <p:bldP animBg="1" grpId="1" spid="27656"/>
      <p:bldP animBg="1" grpId="0" spid="27657"/>
      <p:bldP animBg="1" grpId="1" spid="27657"/>
      <p:bldP animBg="1" grpId="0" spid="13"/>
      <p:bldP animBg="1" grpId="1" spid="13"/>
      <p:bldP animBg="1" grpId="0" spid="14"/>
      <p:bldP animBg="1" grpId="1" spid="14"/>
      <p:bldP animBg="1" grpId="0" spid="15"/>
      <p:bldP animBg="1" grpId="1" spid="15"/>
      <p:bldP animBg="1" grpId="0" spid="16"/>
      <p:bldP animBg="1" grpId="1" spid="16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435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Franklin Gothic Heavy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Лидия</cp:lastModifiedBy>
  <cp:revision>38</cp:revision>
  <dcterms:created xsi:type="dcterms:W3CDTF">2022-04-22T03:54:01Z</dcterms:created>
  <dcterms:modified xsi:type="dcterms:W3CDTF">2022-11-07T06:45:27Z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2513421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