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70" r:id="rId11"/>
    <p:sldId id="271" r:id="rId12"/>
    <p:sldId id="272" r:id="rId13"/>
    <p:sldId id="276" r:id="rId14"/>
    <p:sldId id="273" r:id="rId15"/>
    <p:sldId id="274" r:id="rId16"/>
    <p:sldId id="277" r:id="rId17"/>
    <p:sldId id="279" r:id="rId18"/>
    <p:sldId id="280" r:id="rId19"/>
    <p:sldId id="282" r:id="rId20"/>
    <p:sldId id="284" r:id="rId21"/>
    <p:sldId id="285" r:id="rId22"/>
    <p:sldId id="286" r:id="rId23"/>
    <p:sldId id="287" r:id="rId24"/>
    <p:sldId id="307" r:id="rId25"/>
    <p:sldId id="30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CC0"/>
    <a:srgbClr val="FF66CC"/>
    <a:srgbClr val="57D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5529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0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picaboom.ru/professiya-prodavets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picaboom.ru/professii-uchenyiy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hyperlink" Target="http://picaboom.ru/professii-doktor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gif"/><Relationship Id="rId4" Type="http://schemas.openxmlformats.org/officeDocument/2006/relationships/image" Target="../media/image6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big-fermer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gif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2060848"/>
            <a:ext cx="432048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Профессия -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фермер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ермер"/>
          <p:cNvPicPr/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47456" y="548680"/>
            <a:ext cx="489654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4437063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Работу </a:t>
            </a:r>
            <a:r>
              <a:rPr lang="ru-RU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dirty="0" err="1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Калакутская</a:t>
            </a:r>
            <a:r>
              <a:rPr lang="ru-RU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</a:p>
          <a:p>
            <a:r>
              <a:rPr lang="ru-RU" sz="2400" b="1" dirty="0" err="1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Грицовский</a:t>
            </a:r>
            <a:r>
              <a:rPr lang="ru-RU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/с</a:t>
            </a:r>
            <a:r>
              <a:rPr lang="en-US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№2</a:t>
            </a:r>
            <a:r>
              <a:rPr lang="en-US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 				</a:t>
            </a:r>
            <a:endParaRPr lang="ru-RU" sz="2400" b="1" dirty="0" smtClean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548680"/>
            <a:ext cx="7308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1463"/>
            <a:r>
              <a:rPr lang="ru-RU" dirty="0" smtClean="0">
                <a:solidFill>
                  <a:srgbClr val="190CC0"/>
                </a:solidFill>
              </a:rPr>
              <a:t>От </a:t>
            </a:r>
            <a:r>
              <a:rPr lang="ru-RU" b="1" dirty="0" smtClean="0">
                <a:solidFill>
                  <a:srgbClr val="190CC0"/>
                </a:solidFill>
              </a:rPr>
              <a:t>коз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люди</a:t>
            </a:r>
            <a:r>
              <a:rPr lang="ru-RU" dirty="0" smtClean="0">
                <a:solidFill>
                  <a:srgbClr val="190CC0"/>
                </a:solidFill>
              </a:rPr>
              <a:t> получают пух, </a:t>
            </a:r>
            <a:r>
              <a:rPr lang="ru-RU" b="1" dirty="0" smtClean="0">
                <a:solidFill>
                  <a:srgbClr val="190CC0"/>
                </a:solidFill>
              </a:rPr>
              <a:t>шерсть</a:t>
            </a:r>
            <a:r>
              <a:rPr lang="ru-RU" dirty="0" smtClean="0">
                <a:solidFill>
                  <a:srgbClr val="190CC0"/>
                </a:solidFill>
              </a:rPr>
              <a:t>, шкуры, </a:t>
            </a:r>
            <a:r>
              <a:rPr lang="ru-RU" b="1" dirty="0" smtClean="0">
                <a:solidFill>
                  <a:srgbClr val="190CC0"/>
                </a:solidFill>
              </a:rPr>
              <a:t>молоко</a:t>
            </a:r>
            <a:r>
              <a:rPr lang="ru-RU" dirty="0" smtClean="0">
                <a:solidFill>
                  <a:srgbClr val="190CC0"/>
                </a:solidFill>
              </a:rPr>
              <a:t>, мясо. </a:t>
            </a:r>
            <a:r>
              <a:rPr lang="ru-RU" b="1" dirty="0" smtClean="0">
                <a:solidFill>
                  <a:srgbClr val="190CC0"/>
                </a:solidFill>
              </a:rPr>
              <a:t>… </a:t>
            </a:r>
            <a:r>
              <a:rPr lang="ru-RU" dirty="0" smtClean="0">
                <a:solidFill>
                  <a:srgbClr val="190CC0"/>
                </a:solidFill>
              </a:rPr>
              <a:t>Козий жир — отличное средство от простудных заболеваний. </a:t>
            </a:r>
          </a:p>
        </p:txBody>
      </p:sp>
      <p:pic>
        <p:nvPicPr>
          <p:cNvPr id="3074" name="Picture 2" descr="C:\Users\PC\Desktop\ферма\козы 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4259"/>
          <a:stretch>
            <a:fillRect/>
          </a:stretch>
        </p:blipFill>
        <p:spPr bwMode="auto">
          <a:xfrm>
            <a:off x="1259632" y="1340768"/>
            <a:ext cx="7272808" cy="4894033"/>
          </a:xfrm>
          <a:prstGeom prst="rect">
            <a:avLst/>
          </a:prstGeom>
          <a:noFill/>
        </p:spPr>
      </p:pic>
      <p:pic>
        <p:nvPicPr>
          <p:cNvPr id="4" name="Picture 1" descr="G:\клипарты\дикие и домашние животные клипарт - 00 r356\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60232" y="4509120"/>
            <a:ext cx="2184424" cy="1636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476672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1463"/>
            <a:r>
              <a:rPr lang="ru-RU" b="1" dirty="0" smtClean="0">
                <a:solidFill>
                  <a:srgbClr val="190CC0"/>
                </a:solidFill>
              </a:rPr>
              <a:t>Козы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дают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молоко</a:t>
            </a:r>
            <a:r>
              <a:rPr lang="ru-RU" dirty="0" smtClean="0">
                <a:solidFill>
                  <a:srgbClr val="190CC0"/>
                </a:solidFill>
              </a:rPr>
              <a:t> своеобразного вкуса, имеющее целебные свойства. </a:t>
            </a:r>
          </a:p>
        </p:txBody>
      </p:sp>
      <p:pic>
        <p:nvPicPr>
          <p:cNvPr id="2050" name="Picture 2" descr="C:\Users\PC\Desktop\ферма\козы 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7300021" cy="4703128"/>
          </a:xfrm>
          <a:prstGeom prst="rect">
            <a:avLst/>
          </a:prstGeom>
          <a:noFill/>
        </p:spPr>
      </p:pic>
      <p:pic>
        <p:nvPicPr>
          <p:cNvPr id="4" name="Picture 1" descr="G:\клипарты\дикие и домашние животные клипарт - 00 r356\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4437112"/>
            <a:ext cx="2184424" cy="1636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548680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1463"/>
            <a:r>
              <a:rPr lang="ru-RU" b="1" dirty="0" smtClean="0">
                <a:solidFill>
                  <a:srgbClr val="190CC0"/>
                </a:solidFill>
              </a:rPr>
              <a:t>Козий пух </a:t>
            </a:r>
            <a:r>
              <a:rPr lang="ru-RU" dirty="0" smtClean="0">
                <a:solidFill>
                  <a:srgbClr val="190CC0"/>
                </a:solidFill>
              </a:rPr>
              <a:t>исключительно тонкий, мягкий и шелковистый. Из него вяжут очень тонкие, но удивительно теплые вещи.</a:t>
            </a:r>
            <a:endParaRPr lang="ru-RU" dirty="0">
              <a:solidFill>
                <a:srgbClr val="190CC0"/>
              </a:solidFill>
            </a:endParaRPr>
          </a:p>
        </p:txBody>
      </p:sp>
      <p:pic>
        <p:nvPicPr>
          <p:cNvPr id="1026" name="Picture 2" descr="C:\Users\PC\Desktop\ферма\Заанинские козы на ферме. Козы Зааненской породы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34516" y="1628800"/>
            <a:ext cx="6809012" cy="4536504"/>
          </a:xfrm>
          <a:prstGeom prst="rect">
            <a:avLst/>
          </a:prstGeom>
          <a:noFill/>
        </p:spPr>
      </p:pic>
      <p:pic>
        <p:nvPicPr>
          <p:cNvPr id="33793" name="Picture 1" descr="G:\клипарты\дикие и домашние животные клипарт - 00 r356\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184424" cy="1636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04664"/>
            <a:ext cx="6192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Разведение мелкого рогатого скота (козы и овцы).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PC\Desktop\ферма\овц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7309232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5208" y="620688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90CC0"/>
                </a:solidFill>
              </a:rPr>
              <a:t>Овцы  </a:t>
            </a:r>
            <a:r>
              <a:rPr lang="ru-RU" b="1" dirty="0" smtClean="0">
                <a:solidFill>
                  <a:srgbClr val="190CC0"/>
                </a:solidFill>
              </a:rPr>
              <a:t>дают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человеку</a:t>
            </a:r>
            <a:r>
              <a:rPr lang="ru-RU" dirty="0" smtClean="0">
                <a:solidFill>
                  <a:srgbClr val="190CC0"/>
                </a:solidFill>
              </a:rPr>
              <a:t> мясо, </a:t>
            </a:r>
            <a:r>
              <a:rPr lang="ru-RU" b="1" dirty="0" smtClean="0">
                <a:solidFill>
                  <a:srgbClr val="190CC0"/>
                </a:solidFill>
              </a:rPr>
              <a:t>шерсть</a:t>
            </a:r>
            <a:r>
              <a:rPr lang="ru-RU" dirty="0" smtClean="0">
                <a:solidFill>
                  <a:srgbClr val="190CC0"/>
                </a:solidFill>
              </a:rPr>
              <a:t>, </a:t>
            </a:r>
            <a:r>
              <a:rPr lang="ru-RU" b="1" dirty="0" smtClean="0">
                <a:solidFill>
                  <a:srgbClr val="190CC0"/>
                </a:solidFill>
              </a:rPr>
              <a:t>молоко</a:t>
            </a:r>
            <a:r>
              <a:rPr lang="ru-RU" dirty="0" smtClean="0">
                <a:solidFill>
                  <a:srgbClr val="190CC0"/>
                </a:solidFill>
              </a:rPr>
              <a:t>, жир, смушки и овчину. </a:t>
            </a:r>
            <a:r>
              <a:rPr lang="ru-RU" b="1" dirty="0" smtClean="0">
                <a:solidFill>
                  <a:srgbClr val="190CC0"/>
                </a:solidFill>
              </a:rPr>
              <a:t>… </a:t>
            </a:r>
            <a:r>
              <a:rPr lang="ru-RU" dirty="0" smtClean="0">
                <a:solidFill>
                  <a:srgbClr val="190CC0"/>
                </a:solidFill>
              </a:rPr>
              <a:t>Во всем мире — до 350 пород </a:t>
            </a:r>
            <a:r>
              <a:rPr lang="ru-RU" b="1" dirty="0" smtClean="0">
                <a:solidFill>
                  <a:srgbClr val="190CC0"/>
                </a:solidFill>
              </a:rPr>
              <a:t>овец</a:t>
            </a:r>
            <a:r>
              <a:rPr lang="ru-RU" dirty="0" smtClean="0">
                <a:solidFill>
                  <a:srgbClr val="190CC0"/>
                </a:solidFill>
              </a:rPr>
              <a:t>.</a:t>
            </a:r>
          </a:p>
          <a:p>
            <a:r>
              <a:rPr lang="ru-RU" dirty="0" smtClean="0">
                <a:solidFill>
                  <a:srgbClr val="190CC0"/>
                </a:solidFill>
              </a:rPr>
              <a:t> </a:t>
            </a:r>
            <a:endParaRPr lang="ru-RU" dirty="0">
              <a:solidFill>
                <a:srgbClr val="190CC0"/>
              </a:solidFill>
            </a:endParaRPr>
          </a:p>
        </p:txBody>
      </p:sp>
      <p:pic>
        <p:nvPicPr>
          <p:cNvPr id="5122" name="Picture 2" descr="C:\Users\PC\Desktop\ферма\овцы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31640" y="1373906"/>
            <a:ext cx="6192688" cy="5274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548680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90CC0"/>
                </a:solidFill>
              </a:rPr>
              <a:t>Продолжают служить </a:t>
            </a:r>
            <a:r>
              <a:rPr lang="ru-RU" b="1" dirty="0" smtClean="0">
                <a:solidFill>
                  <a:srgbClr val="190CC0"/>
                </a:solidFill>
              </a:rPr>
              <a:t>людям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овцы</a:t>
            </a:r>
            <a:r>
              <a:rPr lang="ru-RU" dirty="0" smtClean="0">
                <a:solidFill>
                  <a:srgbClr val="190CC0"/>
                </a:solidFill>
              </a:rPr>
              <a:t> и сейчас. Одежда, дубленки, вязанные вещи и много чего другого </a:t>
            </a:r>
            <a:r>
              <a:rPr lang="ru-RU" b="1" dirty="0" smtClean="0">
                <a:solidFill>
                  <a:srgbClr val="190CC0"/>
                </a:solidFill>
              </a:rPr>
              <a:t>дает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людям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овца</a:t>
            </a:r>
            <a:r>
              <a:rPr lang="ru-RU" dirty="0" smtClean="0">
                <a:solidFill>
                  <a:srgbClr val="190CC0"/>
                </a:solidFill>
              </a:rPr>
              <a:t>.</a:t>
            </a:r>
            <a:endParaRPr lang="ru-RU" dirty="0">
              <a:solidFill>
                <a:srgbClr val="190CC0"/>
              </a:solidFill>
            </a:endParaRPr>
          </a:p>
        </p:txBody>
      </p:sp>
      <p:pic>
        <p:nvPicPr>
          <p:cNvPr id="8194" name="Picture 2" descr="C:\Users\PC\Desktop\ферма\овца с ягненком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9001"/>
          <a:stretch>
            <a:fillRect/>
          </a:stretch>
        </p:blipFill>
        <p:spPr bwMode="auto">
          <a:xfrm>
            <a:off x="395536" y="2708920"/>
            <a:ext cx="4367808" cy="3599892"/>
          </a:xfrm>
          <a:prstGeom prst="rect">
            <a:avLst/>
          </a:prstGeom>
          <a:noFill/>
        </p:spPr>
      </p:pic>
      <p:pic>
        <p:nvPicPr>
          <p:cNvPr id="8195" name="Picture 3" descr="C:\Users\PC\Desktop\ферма\овца с ягненком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27984" y="1124744"/>
            <a:ext cx="4282447" cy="3211835"/>
          </a:xfrm>
          <a:prstGeom prst="rect">
            <a:avLst/>
          </a:prstGeom>
          <a:noFill/>
        </p:spPr>
      </p:pic>
      <p:pic>
        <p:nvPicPr>
          <p:cNvPr id="29697" name="Picture 1" descr="G:\клипарты\дикие и домашние животные клипарт - 00 r356\1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24128" y="4653136"/>
            <a:ext cx="2361654" cy="1445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332656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Свиноводство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052736"/>
            <a:ext cx="5814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Свиней разводят на свиноводческих фермах</a:t>
            </a:r>
            <a:endParaRPr lang="ru-RU" sz="2000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PC\Desktop\ферма\сви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7043936" cy="4701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PC\Desktop\ферма\свин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8724"/>
          <a:stretch>
            <a:fillRect/>
          </a:stretch>
        </p:blipFill>
        <p:spPr bwMode="auto">
          <a:xfrm>
            <a:off x="2051720" y="476672"/>
            <a:ext cx="6595368" cy="452056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5517232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rgbClr val="190CC0"/>
                </a:solidFill>
              </a:rPr>
              <a:t> для жизни продукцию: мясо, сало, кожу и др.</a:t>
            </a:r>
            <a:endParaRPr lang="ru-RU" dirty="0">
              <a:solidFill>
                <a:srgbClr val="190C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04864"/>
            <a:ext cx="15841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190CC0"/>
                </a:solidFill>
              </a:rPr>
              <a:t>Свиноводство становится очень популярной отраслью животноводческого хозяйства, потому, что </a:t>
            </a:r>
            <a:r>
              <a:rPr lang="ru-RU" b="1" dirty="0" smtClean="0">
                <a:solidFill>
                  <a:srgbClr val="190CC0"/>
                </a:solidFill>
              </a:rPr>
              <a:t>свиньи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дают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человеку</a:t>
            </a:r>
          </a:p>
          <a:p>
            <a:pPr algn="just"/>
            <a:r>
              <a:rPr lang="ru-RU" dirty="0" smtClean="0">
                <a:solidFill>
                  <a:srgbClr val="190CC0"/>
                </a:solidFill>
              </a:rPr>
              <a:t>необходимую</a:t>
            </a:r>
            <a:endParaRPr lang="ru-RU" dirty="0">
              <a:solidFill>
                <a:srgbClr val="190CC0"/>
              </a:solidFill>
            </a:endParaRPr>
          </a:p>
        </p:txBody>
      </p:sp>
      <p:pic>
        <p:nvPicPr>
          <p:cNvPr id="26625" name="Picture 1" descr="G:\клипарты\Забавные животные\4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264" y="5157192"/>
            <a:ext cx="1097294" cy="1323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5486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Коневодство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66124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190CC0"/>
                </a:solidFill>
              </a:rPr>
              <a:t>Точнее - не кони сами по себе, а союз, сотрудничество людей и коней.</a:t>
            </a:r>
          </a:p>
          <a:p>
            <a:pPr algn="just"/>
            <a:r>
              <a:rPr lang="ru-RU" b="1" dirty="0" smtClean="0">
                <a:solidFill>
                  <a:srgbClr val="190CC0"/>
                </a:solidFill>
              </a:rPr>
              <a:t>И конь дал человеку силу сделать то, чего сделать без коня человек не мог.</a:t>
            </a:r>
            <a:endParaRPr lang="ru-RU" b="1" dirty="0">
              <a:solidFill>
                <a:srgbClr val="190C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052736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</a:rPr>
              <a:t>Лошадей разводят на конезаводах. Кони дают людям…</a:t>
            </a:r>
            <a:endParaRPr lang="ru-RU" b="1" dirty="0">
              <a:solidFill>
                <a:srgbClr val="190CC0"/>
              </a:solidFill>
            </a:endParaRPr>
          </a:p>
        </p:txBody>
      </p:sp>
      <p:pic>
        <p:nvPicPr>
          <p:cNvPr id="12290" name="Picture 2" descr="C:\Users\PC\Desktop\ферма\кони\gn2995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13538"/>
          <a:stretch>
            <a:fillRect/>
          </a:stretch>
        </p:blipFill>
        <p:spPr bwMode="auto">
          <a:xfrm>
            <a:off x="683568" y="1772816"/>
            <a:ext cx="5893495" cy="3678956"/>
          </a:xfrm>
          <a:prstGeom prst="rect">
            <a:avLst/>
          </a:prstGeom>
          <a:noFill/>
        </p:spPr>
      </p:pic>
      <p:pic>
        <p:nvPicPr>
          <p:cNvPr id="6" name="Picture 1" descr="G:\клипарты\кони 1- Klipart 183\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27890" y="2420888"/>
            <a:ext cx="3116110" cy="3116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0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Лошади</a:t>
            </a:r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 - это не просто увлечение, это смысл жизни. В них восхитительно все - красота, обаяние, благородство, преданность, грация, сила. От общения с лошадьми человек получает массу позитивной энергии, которая дарит заряд бодрости и хорошее настроение.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PC\Desktop\ферма\кони\223-Saint-L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6032507" cy="3941238"/>
          </a:xfrm>
          <a:prstGeom prst="rect">
            <a:avLst/>
          </a:prstGeom>
          <a:noFill/>
        </p:spPr>
      </p:pic>
      <p:pic>
        <p:nvPicPr>
          <p:cNvPr id="4" name="Picture 1" descr="G:\клипарты\кони 1- Klipart 183\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4421382"/>
            <a:ext cx="1619672" cy="1619672"/>
          </a:xfrm>
          <a:prstGeom prst="rect">
            <a:avLst/>
          </a:prstGeom>
          <a:noFill/>
        </p:spPr>
      </p:pic>
      <p:pic>
        <p:nvPicPr>
          <p:cNvPr id="24577" name="Picture 1" descr="G:\клипарты\кони 1- Klipart 183\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4365104"/>
            <a:ext cx="1687907" cy="16879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548680"/>
            <a:ext cx="59916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такой Фермер?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</a:p>
          <a:p>
            <a:endParaRPr lang="ru-RU" dirty="0" smtClean="0">
              <a:solidFill>
                <a:srgbClr val="190C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426017"/>
            <a:ext cx="806489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7075" algn="just"/>
            <a:r>
              <a:rPr lang="ru-RU" sz="2400" b="1" dirty="0" smtClean="0">
                <a:solidFill>
                  <a:srgbClr val="190CC0"/>
                </a:solidFill>
              </a:rPr>
              <a:t>Фермер</a:t>
            </a:r>
            <a:r>
              <a:rPr lang="ru-RU" sz="2400" dirty="0" smtClean="0">
                <a:solidFill>
                  <a:srgbClr val="190CC0"/>
                </a:solidFill>
              </a:rPr>
              <a:t> — интересная </a:t>
            </a:r>
            <a:r>
              <a:rPr lang="ru-RU" sz="2400" b="1" dirty="0" smtClean="0">
                <a:solidFill>
                  <a:srgbClr val="190CC0"/>
                </a:solidFill>
                <a:hlinkClick r:id="rId2" tooltip="Профессии — Ученый"/>
              </a:rPr>
              <a:t>профессия</a:t>
            </a:r>
            <a:r>
              <a:rPr lang="ru-RU" sz="2400" dirty="0" smtClean="0">
                <a:solidFill>
                  <a:srgbClr val="190CC0"/>
                </a:solidFill>
              </a:rPr>
              <a:t>. Обычно фермеры это </a:t>
            </a:r>
            <a:r>
              <a:rPr lang="ru-RU" sz="2400" b="1" dirty="0" smtClean="0">
                <a:solidFill>
                  <a:srgbClr val="190CC0"/>
                </a:solidFill>
              </a:rPr>
              <a:t>здоровые и сильные </a:t>
            </a:r>
            <a:r>
              <a:rPr lang="ru-RU" sz="2400" b="1" dirty="0" smtClean="0">
                <a:solidFill>
                  <a:srgbClr val="190CC0"/>
                </a:solidFill>
                <a:hlinkClick r:id="rId3" tooltip="Профессия — Продавец"/>
              </a:rPr>
              <a:t>люди</a:t>
            </a:r>
            <a:r>
              <a:rPr lang="ru-RU" sz="2400" dirty="0" smtClean="0">
                <a:solidFill>
                  <a:srgbClr val="190CC0"/>
                </a:solidFill>
              </a:rPr>
              <a:t>, не боящиеся труда и </a:t>
            </a:r>
            <a:r>
              <a:rPr lang="ru-RU" sz="2400" dirty="0" smtClean="0">
                <a:solidFill>
                  <a:srgbClr val="190CC0"/>
                </a:solidFill>
                <a:hlinkClick r:id="rId4" tooltip="Профессии — Доктор"/>
              </a:rPr>
              <a:t>работы</a:t>
            </a:r>
            <a:r>
              <a:rPr lang="ru-RU" sz="2400" dirty="0" smtClean="0">
                <a:solidFill>
                  <a:srgbClr val="190CC0"/>
                </a:solidFill>
              </a:rPr>
              <a:t>. </a:t>
            </a:r>
          </a:p>
          <a:p>
            <a:pPr indent="727075" algn="just"/>
            <a:r>
              <a:rPr lang="ru-RU" sz="2400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Жизнь </a:t>
            </a:r>
            <a:r>
              <a:rPr lang="ru-RU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фермера</a:t>
            </a:r>
            <a:r>
              <a:rPr lang="ru-RU" sz="2400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 — рядом с животными. Поэтому он должен иметь необходимые знания о предупреждении различных заболеваний, отравлений ядохимикатами и ядовитыми растениями. Уметь быстро и грамотно пользоваться лечебными средствами, когда животному  </a:t>
            </a:r>
          </a:p>
          <a:p>
            <a:pPr indent="727075" algn="just"/>
            <a:r>
              <a:rPr lang="ru-RU" sz="2400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грозит смерть. Определять больных и подозреваемых в        заболевании животных. Правильно действовать</a:t>
            </a:r>
          </a:p>
          <a:p>
            <a:pPr indent="727075" algn="just"/>
            <a:r>
              <a:rPr lang="ru-RU" sz="2400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 при падеже животных.</a:t>
            </a:r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087216" y="1340768"/>
            <a:ext cx="6157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— человек, который  владеет  землей или арендует  её, и занимается на  ней сельским хозяйством. </a:t>
            </a:r>
            <a:endParaRPr lang="ru-RU" sz="2400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G:\клипарты\дикие и домашние животные клипарт - 00 r356\1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8344" y="332656"/>
            <a:ext cx="1224484" cy="917566"/>
          </a:xfrm>
          <a:prstGeom prst="rect">
            <a:avLst/>
          </a:prstGeom>
          <a:noFill/>
        </p:spPr>
      </p:pic>
      <p:pic>
        <p:nvPicPr>
          <p:cNvPr id="8" name="Picture 2" descr="G:\клипарты\Животные мультяшные - клипарт\2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3281" t="52006" b="17074"/>
          <a:stretch>
            <a:fillRect/>
          </a:stretch>
        </p:blipFill>
        <p:spPr bwMode="auto">
          <a:xfrm>
            <a:off x="7579829" y="5517232"/>
            <a:ext cx="1564171" cy="1206011"/>
          </a:xfrm>
          <a:prstGeom prst="rect">
            <a:avLst/>
          </a:prstGeom>
          <a:noFill/>
        </p:spPr>
      </p:pic>
      <p:pic>
        <p:nvPicPr>
          <p:cNvPr id="9" name="Picture 1" descr="G:\клипарты\коровы бычки  - клипарт - cows_calfs_bull_calves_from_Tramplin\01 (2)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9506" y="5445224"/>
            <a:ext cx="1236496" cy="1224136"/>
          </a:xfrm>
          <a:prstGeom prst="rect">
            <a:avLst/>
          </a:prstGeom>
          <a:noFill/>
        </p:spPr>
      </p:pic>
      <p:pic>
        <p:nvPicPr>
          <p:cNvPr id="10" name="Picture 1" descr="G:\клипарты\кони 1- Klipart 183\2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1475656" cy="1475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268760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Кроликов разводят ради вкусного мяса, красивого и теплого пуха и меха. </a:t>
            </a:r>
            <a:endParaRPr lang="ru-RU" sz="2000" b="1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40466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Кролиководство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C:\Users\PC\Desktop\ферма\кролики\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648" y="1988840"/>
            <a:ext cx="6231458" cy="4183358"/>
          </a:xfrm>
          <a:prstGeom prst="rect">
            <a:avLst/>
          </a:prstGeom>
          <a:noFill/>
        </p:spPr>
      </p:pic>
      <p:pic>
        <p:nvPicPr>
          <p:cNvPr id="5" name="Picture 3" descr="G:\клипарты\дикие и домашние животные клипарт - 00 r356\1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4581128"/>
            <a:ext cx="2627759" cy="1739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76672"/>
            <a:ext cx="66967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190CC0"/>
                </a:solidFill>
              </a:rPr>
              <a:t>Кролики сравнительно нетребовательны к условиям содержания и кормления. Их можно разводить на ограниченной площади. Благодаря густому меху кролики не нуждаются в теплом помещении и могут весь год находиться в наружных клетках.</a:t>
            </a:r>
            <a:endParaRPr lang="ru-RU" b="1" dirty="0">
              <a:solidFill>
                <a:srgbClr val="190CC0"/>
              </a:solidFill>
            </a:endParaRPr>
          </a:p>
        </p:txBody>
      </p:sp>
      <p:pic>
        <p:nvPicPr>
          <p:cNvPr id="17410" name="Picture 2" descr="C:\Users\PC\Desktop\ферма\кролики\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6604" b="7054"/>
          <a:stretch>
            <a:fillRect/>
          </a:stretch>
        </p:blipFill>
        <p:spPr bwMode="auto">
          <a:xfrm>
            <a:off x="3995936" y="2492896"/>
            <a:ext cx="4680520" cy="3527348"/>
          </a:xfrm>
          <a:prstGeom prst="rect">
            <a:avLst/>
          </a:prstGeom>
          <a:noFill/>
        </p:spPr>
      </p:pic>
      <p:pic>
        <p:nvPicPr>
          <p:cNvPr id="17411" name="Picture 3" descr="C:\Users\PC\Desktop\ферма\кролик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046" b="8696"/>
          <a:stretch>
            <a:fillRect/>
          </a:stretch>
        </p:blipFill>
        <p:spPr bwMode="auto">
          <a:xfrm>
            <a:off x="611560" y="2060848"/>
            <a:ext cx="4104456" cy="3024336"/>
          </a:xfrm>
          <a:prstGeom prst="rect">
            <a:avLst/>
          </a:prstGeom>
          <a:noFill/>
        </p:spPr>
      </p:pic>
      <p:pic>
        <p:nvPicPr>
          <p:cNvPr id="5" name="Picture 3" descr="G:\клипарты\дикие и домашние животные клипарт - 00 r356\1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87624" y="5229200"/>
            <a:ext cx="1728191" cy="114432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1663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Птицеводство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836712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Домашние птицы – это куры, гуси, индейки, утки.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27176" y="1196752"/>
            <a:ext cx="7021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От домашней птицы получают:  яйцо; мясо;  перо и пух;  помет.</a:t>
            </a:r>
            <a:endParaRPr lang="ru-RU" b="1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PC\Desktop\ферма\птицы домашние\8_b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19671" y="4221088"/>
            <a:ext cx="2832743" cy="2115115"/>
          </a:xfrm>
          <a:prstGeom prst="rect">
            <a:avLst/>
          </a:prstGeom>
          <a:noFill/>
        </p:spPr>
      </p:pic>
      <p:pic>
        <p:nvPicPr>
          <p:cNvPr id="19459" name="Picture 3" descr="C:\Users\PC\Desktop\ферма\птицы домашние\3254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3244515" cy="2163011"/>
          </a:xfrm>
          <a:prstGeom prst="rect">
            <a:avLst/>
          </a:prstGeom>
          <a:noFill/>
        </p:spPr>
      </p:pic>
      <p:pic>
        <p:nvPicPr>
          <p:cNvPr id="19460" name="Picture 4" descr="C:\Users\PC\Desktop\ферма\птицы домашние\moskva-domashnyaya_i_dekorativnaya_ptica_40933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2952327" cy="2225961"/>
          </a:xfrm>
          <a:prstGeom prst="rect">
            <a:avLst/>
          </a:prstGeom>
          <a:noFill/>
        </p:spPr>
      </p:pic>
      <p:pic>
        <p:nvPicPr>
          <p:cNvPr id="19461" name="Picture 5" descr="C:\Users\PC\Desktop\ферма\птицы домашние\walleend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32040" y="4149080"/>
            <a:ext cx="3260056" cy="2187845"/>
          </a:xfrm>
          <a:prstGeom prst="rect">
            <a:avLst/>
          </a:prstGeom>
          <a:noFill/>
        </p:spPr>
      </p:pic>
      <p:pic>
        <p:nvPicPr>
          <p:cNvPr id="9" name="Picture 1" descr="G:\клипарты\животные - клипарт-1\Fowl-4 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5157192"/>
            <a:ext cx="1113641" cy="108012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04664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В фермерском хозяйстве выгодно разводить домашнюю птицу— это большое подспорье в обеспечении  семьи полноценными продуктами питания и дополнительный источник доходов от реализации излишка яиц и мяса птицы на рынке.</a:t>
            </a:r>
            <a:endParaRPr lang="ru-RU" b="1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PC\Desktop\ферма\птицы домашние\1283490538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642895" cy="4888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764704"/>
            <a:ext cx="56019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Что нового мы узнали?</a:t>
            </a:r>
            <a:endParaRPr lang="ru-RU" sz="40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844824"/>
            <a:ext cx="6309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Кто такой фермер. Что он умеет.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    Какими качествами обладает человек по профессии – фермер. 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Чем занимается фермер.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Что такое животноводство.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Отрасли животноводства.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Picture 3" descr="E:\Картинки\солнце клипарт 21\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5875" t="15876" r="16657" b="22609"/>
          <a:stretch>
            <a:fillRect/>
          </a:stretch>
        </p:blipFill>
        <p:spPr bwMode="auto">
          <a:xfrm>
            <a:off x="6715140" y="0"/>
            <a:ext cx="2428860" cy="2214554"/>
          </a:xfrm>
          <a:prstGeom prst="rect">
            <a:avLst/>
          </a:prstGeom>
          <a:noFill/>
        </p:spPr>
      </p:pic>
      <p:pic>
        <p:nvPicPr>
          <p:cNvPr id="65538" name="Picture 2" descr="G:\клипарты\коровы бычки  - клипарт - cows_calfs_bull_calves_from_Tramplin\01 (5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2160" y="3573016"/>
            <a:ext cx="2470109" cy="2667020"/>
          </a:xfrm>
          <a:prstGeom prst="rect">
            <a:avLst/>
          </a:prstGeom>
          <a:noFill/>
        </p:spPr>
      </p:pic>
      <p:pic>
        <p:nvPicPr>
          <p:cNvPr id="65539" name="Picture 3" descr="G:\клипарты\кони 1- Klipart 183\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4077072"/>
            <a:ext cx="2232248" cy="22322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340768"/>
            <a:ext cx="5022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3068960"/>
            <a:ext cx="4896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</a:p>
        </p:txBody>
      </p:sp>
      <p:pic>
        <p:nvPicPr>
          <p:cNvPr id="66562" name="Picture 2" descr="G:\клипарты\животные - клипарт-1\Bee-20 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643978"/>
            <a:ext cx="1645943" cy="2064541"/>
          </a:xfrm>
          <a:prstGeom prst="rect">
            <a:avLst/>
          </a:prstGeom>
          <a:noFill/>
        </p:spPr>
      </p:pic>
      <p:pic>
        <p:nvPicPr>
          <p:cNvPr id="66563" name="Picture 3" descr="G:\клипарты\животные - клипарт-1\coc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3929821"/>
            <a:ext cx="2448272" cy="2473757"/>
          </a:xfrm>
          <a:prstGeom prst="rect">
            <a:avLst/>
          </a:prstGeom>
          <a:noFill/>
        </p:spPr>
      </p:pic>
      <p:pic>
        <p:nvPicPr>
          <p:cNvPr id="66564" name="Picture 4" descr="G:\клипарты\животные - клипарт-1\Little-Chicken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20272" y="4143486"/>
            <a:ext cx="1440160" cy="1983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07704" y="404664"/>
            <a:ext cx="662473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71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90C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Пастьба коров в летний период по многолетним травам, молодой кукурузе имеет ряд особенностей. Если пренебрегать ими, животное может или погибнуть, или на значительное время потерять молочную продуктивность.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190C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571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90C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Правилами пастьбы животных фермер обязан владеть в первую очередь. Кроме того, он должен уметь в пастбищных условиях оказать животному помощь при вздутии рубца, отравлении, родильном парезе, тепловом ударе и т. п.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190C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492896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718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190C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Фермер</a:t>
            </a:r>
            <a:r>
              <a:rPr lang="ru-RU" sz="1600" dirty="0" smtClean="0">
                <a:solidFill>
                  <a:srgbClr val="190C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должен быть знаком с основными правилами по приему новорожденного молодняка, знать сроки покрытия животных, владеть вопросами воспроизводства. За последние годы ветеринарная медицина многое сделала по недопущению как заразных, так и незаразных заболеваний. Но болезни нередко все же наносят хозяйствам большой ущерб. В связи с этим фермер должен постоянно помнить, что любую болезнь легче предупредить, чем лечить. Для кормления и обслуживания животных необходима соответствующая техника. Конечно же, фермер должен в ней разбираться и уметь на ней работать.</a:t>
            </a:r>
            <a:endParaRPr lang="ru-RU" sz="1600" dirty="0" smtClean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4941168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7188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Сегодня фермеру надо быть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многознающим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человеком, чтобы правильно вести фермерское хозяйство (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животноводство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 и получать качественные продукты питания. </a:t>
            </a:r>
          </a:p>
        </p:txBody>
      </p:sp>
      <p:pic>
        <p:nvPicPr>
          <p:cNvPr id="6" name="Picture 1" descr="G:\клипарты\коровы бычки  - клипарт - cows_calfs_bull_calves_from_Tramplin\01 (2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4941168"/>
            <a:ext cx="1322188" cy="1308972"/>
          </a:xfrm>
          <a:prstGeom prst="rect">
            <a:avLst/>
          </a:prstGeom>
          <a:noFill/>
        </p:spPr>
      </p:pic>
      <p:pic>
        <p:nvPicPr>
          <p:cNvPr id="7" name="Picture 2" descr="G:\клипарты\Животные мультяшные - клипарт\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3281" t="52006" b="17074"/>
          <a:stretch>
            <a:fillRect/>
          </a:stretch>
        </p:blipFill>
        <p:spPr bwMode="auto">
          <a:xfrm>
            <a:off x="7326713" y="4725144"/>
            <a:ext cx="1817287" cy="1401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6575" algn="just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Животноводство</a:t>
            </a:r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536575" algn="just"/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– это отрасль сельского хозяйства – разведение полезных  сельскохозяйственных животных.</a:t>
            </a:r>
            <a:endParaRPr lang="ru-RU" dirty="0">
              <a:solidFill>
                <a:srgbClr val="190CC0"/>
              </a:solidFill>
            </a:endParaRPr>
          </a:p>
        </p:txBody>
      </p:sp>
      <p:pic>
        <p:nvPicPr>
          <p:cNvPr id="2050" name="Picture 2" descr="C:\Users\PC\Desktop\ферма\козы н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3456384" cy="2304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1" name="Picture 3" descr="C:\Users\PC\Desktop\ферма\44951c93d5cf676ccf356d4786a_pre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2900884" cy="21732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2" name="Picture 4" descr="G:\профессия фермер\профессия фермер картинки\animals_775-crop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15816" y="4058934"/>
            <a:ext cx="3060180" cy="2293988"/>
          </a:xfrm>
          <a:prstGeom prst="rect">
            <a:avLst/>
          </a:prstGeom>
          <a:noFill/>
        </p:spPr>
      </p:pic>
      <p:pic>
        <p:nvPicPr>
          <p:cNvPr id="47105" name="Picture 1" descr="G:\клипарты\коровы бычки  - клипарт - cows_calfs_bull_calves_from_Tramplin\01 (7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4653136"/>
            <a:ext cx="2016224" cy="1677802"/>
          </a:xfrm>
          <a:prstGeom prst="rect">
            <a:avLst/>
          </a:prstGeom>
          <a:noFill/>
        </p:spPr>
      </p:pic>
      <p:pic>
        <p:nvPicPr>
          <p:cNvPr id="47106" name="Picture 2" descr="G:\клипарты\Животные мультяшные - клипарт\2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3281" t="52006" b="17074"/>
          <a:stretch>
            <a:fillRect/>
          </a:stretch>
        </p:blipFill>
        <p:spPr bwMode="auto">
          <a:xfrm>
            <a:off x="6732240" y="4725144"/>
            <a:ext cx="1817287" cy="1401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:\клипарты\коровы бычки  - клипарт - cows_calfs_bull_calves_from_Tramplin\01 (16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20875" y="1628801"/>
            <a:ext cx="1738957" cy="26969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2924944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Разведение крупного </a:t>
            </a:r>
          </a:p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рогатого скота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564904"/>
            <a:ext cx="320376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Отрасли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животноводства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 descr="G:\клипарты\лошади - 300 r541\2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68144" y="620688"/>
            <a:ext cx="2086844" cy="150872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228184" y="2204864"/>
            <a:ext cx="1553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Коневодство 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PC\Desktop\ферма\свинья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88224" y="2636912"/>
            <a:ext cx="2151307" cy="1339587"/>
          </a:xfrm>
          <a:prstGeom prst="rect">
            <a:avLst/>
          </a:prstGeom>
          <a:noFill/>
        </p:spPr>
      </p:pic>
      <p:pic>
        <p:nvPicPr>
          <p:cNvPr id="2" name="Picture 2" descr="C:\Users\PC\Desktop\ферма\3951_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B0B4BD"/>
              </a:clrFrom>
              <a:clrTo>
                <a:srgbClr val="B0B4B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560" y="4509120"/>
            <a:ext cx="2004765" cy="133650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76256" y="3789040"/>
            <a:ext cx="1656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Свиноводство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5877272"/>
            <a:ext cx="1589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Рыбоводство 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PC\Desktop\ферма\oxford dow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64088" y="4221088"/>
            <a:ext cx="1939702" cy="1454777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580112" y="5733256"/>
            <a:ext cx="17960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Разведение мелкого</a:t>
            </a:r>
          </a:p>
          <a:p>
            <a:r>
              <a:rPr lang="ru-RU" sz="1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 рогатого скота</a:t>
            </a:r>
          </a:p>
          <a:p>
            <a:r>
              <a:rPr lang="ru-RU" sz="1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(овцеводство)</a:t>
            </a:r>
            <a:endParaRPr lang="ru-RU" sz="1400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5589240"/>
            <a:ext cx="1956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Кролиководство 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63888" y="2132856"/>
            <a:ext cx="1698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Пчеловодство 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PC\Desktop\ферма\1514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7864" y="764704"/>
            <a:ext cx="1944216" cy="1459571"/>
          </a:xfrm>
          <a:prstGeom prst="rect">
            <a:avLst/>
          </a:prstGeom>
          <a:noFill/>
        </p:spPr>
      </p:pic>
      <p:pic>
        <p:nvPicPr>
          <p:cNvPr id="1029" name="Picture 5" descr="C:\Users\PC\Desktop\ферма\Kroliki-na-belom-fone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15816" y="4302098"/>
            <a:ext cx="2488506" cy="15553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92494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Животные обеспечивают людям продукты питания:  мясо, молоко, яйца, сало, сыр, творог. </a:t>
            </a:r>
          </a:p>
          <a:p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Они поставляют шерсть, пух, меховые шкуры (овчина), щетину, кожу для изготовления тканей, одежды и обуви.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PC\Downloads\pict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07904" y="620688"/>
            <a:ext cx="1669592" cy="1113061"/>
          </a:xfrm>
          <a:prstGeom prst="rect">
            <a:avLst/>
          </a:prstGeom>
          <a:noFill/>
        </p:spPr>
      </p:pic>
      <p:pic>
        <p:nvPicPr>
          <p:cNvPr id="3075" name="Picture 3" descr="C:\Users\PC\Desktop\вещи\0c075b4d7886920939ada979064f5d5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99792" y="692696"/>
            <a:ext cx="1604564" cy="2132311"/>
          </a:xfrm>
          <a:prstGeom prst="rect">
            <a:avLst/>
          </a:prstGeom>
          <a:noFill/>
        </p:spPr>
      </p:pic>
      <p:pic>
        <p:nvPicPr>
          <p:cNvPr id="3076" name="Picture 4" descr="C:\Users\PC\Desktop\вещи\7447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16216" y="764704"/>
            <a:ext cx="2001838" cy="1333724"/>
          </a:xfrm>
          <a:prstGeom prst="rect">
            <a:avLst/>
          </a:prstGeom>
          <a:noFill/>
        </p:spPr>
      </p:pic>
      <p:pic>
        <p:nvPicPr>
          <p:cNvPr id="3077" name="Picture 5" descr="C:\Users\PC\Desktop\вещи\1327098369_sir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6056" y="1700808"/>
            <a:ext cx="1712011" cy="1284008"/>
          </a:xfrm>
          <a:prstGeom prst="rect">
            <a:avLst/>
          </a:prstGeom>
          <a:noFill/>
        </p:spPr>
      </p:pic>
      <p:pic>
        <p:nvPicPr>
          <p:cNvPr id="3078" name="Picture 6" descr="C:\Users\PC\Desktop\вещи\AFJW-039_enl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16216" y="4005064"/>
            <a:ext cx="2102594" cy="2102594"/>
          </a:xfrm>
          <a:prstGeom prst="rect">
            <a:avLst/>
          </a:prstGeom>
          <a:noFill/>
        </p:spPr>
      </p:pic>
      <p:pic>
        <p:nvPicPr>
          <p:cNvPr id="3079" name="Picture 7" descr="C:\Users\PC\Desktop\вещи\photos0-800x600.jp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3F5F4"/>
              </a:clrFrom>
              <a:clrTo>
                <a:srgbClr val="F3F5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4671138"/>
            <a:ext cx="2075483" cy="1556612"/>
          </a:xfrm>
          <a:prstGeom prst="rect">
            <a:avLst/>
          </a:prstGeom>
          <a:noFill/>
        </p:spPr>
      </p:pic>
      <p:pic>
        <p:nvPicPr>
          <p:cNvPr id="3080" name="Picture 8" descr="C:\Users\PC\Desktop\вещи\1276933921_portfolio_73885_219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1678453" cy="1123272"/>
          </a:xfrm>
          <a:prstGeom prst="rect">
            <a:avLst/>
          </a:prstGeom>
          <a:noFill/>
        </p:spPr>
      </p:pic>
      <p:pic>
        <p:nvPicPr>
          <p:cNvPr id="3081" name="Picture 9" descr="C:\Users\PC\Desktop\вещи\d1de86826f4e507561a45312c1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2185988" cy="2185988"/>
          </a:xfrm>
          <a:prstGeom prst="rect">
            <a:avLst/>
          </a:prstGeom>
          <a:noFill/>
        </p:spPr>
      </p:pic>
      <p:pic>
        <p:nvPicPr>
          <p:cNvPr id="3082" name="Picture 10" descr="C:\Users\PC\Desktop\вещи\9e200ca9d7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15816" y="4581128"/>
            <a:ext cx="1492250" cy="149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690759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Фермерское хозяйство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Разведение крупного рогатого скота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PC\Desktop\ферма\866294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5480495" cy="37185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5229200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Благодаря </a:t>
            </a:r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корове</a:t>
            </a:r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люди</a:t>
            </a:r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 получили возможность лакомиться такими молочными продуктами, как молоко, творог, сметана и др. </a:t>
            </a:r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Корова</a:t>
            </a:r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 может </a:t>
            </a:r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давать</a:t>
            </a:r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 в год до 20 тыс. л молока.</a:t>
            </a:r>
          </a:p>
        </p:txBody>
      </p:sp>
      <p:pic>
        <p:nvPicPr>
          <p:cNvPr id="44033" name="Picture 1" descr="G:\клипарты\коровы бычки  - клипарт - cows_calfs_bull_calves_from_Tramplin\01 (9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03690" y="1628800"/>
            <a:ext cx="1185736" cy="1198536"/>
          </a:xfrm>
          <a:prstGeom prst="rect">
            <a:avLst/>
          </a:prstGeom>
          <a:noFill/>
        </p:spPr>
      </p:pic>
      <p:pic>
        <p:nvPicPr>
          <p:cNvPr id="6" name="Picture 1" descr="G:\клипарты\коровы бычки  - клипарт - cows_calfs_bull_calves_from_Tramplin\01 (2)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1540394" cy="1524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404664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Коровье молоко является источником самых разнообразных продуктов: сметаны, творога, сливок, разных видов сыра; большого количества кисломолочных продуктов: кефира, айрана, мацони. </a:t>
            </a:r>
            <a:endParaRPr lang="ru-RU" b="1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G:\клипарты\коровы бычки  - клипарт - cows_calfs_bull_calves_from_Tramplin\01 (11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4869160"/>
            <a:ext cx="1474202" cy="1459467"/>
          </a:xfrm>
          <a:prstGeom prst="rect">
            <a:avLst/>
          </a:prstGeom>
          <a:noFill/>
        </p:spPr>
      </p:pic>
      <p:pic>
        <p:nvPicPr>
          <p:cNvPr id="2050" name="Picture 2" descr="C:\Users\PC\Desktop\молочные продукты\sutas_ayran_range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47664" y="4941168"/>
            <a:ext cx="1892854" cy="1598022"/>
          </a:xfrm>
          <a:prstGeom prst="rect">
            <a:avLst/>
          </a:prstGeom>
          <a:noFill/>
        </p:spPr>
      </p:pic>
      <p:pic>
        <p:nvPicPr>
          <p:cNvPr id="2051" name="Picture 3" descr="C:\Users\PC\Desktop\молочные продукты\сливки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1571153" cy="1571153"/>
          </a:xfrm>
          <a:prstGeom prst="rect">
            <a:avLst/>
          </a:prstGeom>
          <a:noFill/>
        </p:spPr>
      </p:pic>
      <p:pic>
        <p:nvPicPr>
          <p:cNvPr id="2052" name="Picture 4" descr="C:\Users\PC\Desktop\молочные продукты\ряженка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2068463" cy="1600978"/>
          </a:xfrm>
          <a:prstGeom prst="rect">
            <a:avLst/>
          </a:prstGeom>
          <a:noFill/>
        </p:spPr>
      </p:pic>
      <p:pic>
        <p:nvPicPr>
          <p:cNvPr id="2053" name="Picture 5" descr="C:\Users\PC\Desktop\молочные продукты\мацони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1960" y="4725144"/>
            <a:ext cx="1008112" cy="1575175"/>
          </a:xfrm>
          <a:prstGeom prst="rect">
            <a:avLst/>
          </a:prstGeom>
          <a:noFill/>
        </p:spPr>
      </p:pic>
      <p:pic>
        <p:nvPicPr>
          <p:cNvPr id="2054" name="Picture 6" descr="C:\Users\PC\Desktop\молочные продукты\творог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832" y="1772816"/>
            <a:ext cx="1880220" cy="1371455"/>
          </a:xfrm>
          <a:prstGeom prst="rect">
            <a:avLst/>
          </a:prstGeom>
          <a:noFill/>
        </p:spPr>
      </p:pic>
      <p:pic>
        <p:nvPicPr>
          <p:cNvPr id="2055" name="Picture 7" descr="C:\Users\PC\Desktop\молочные продукты\сметана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5" y="1772816"/>
            <a:ext cx="2088232" cy="1523757"/>
          </a:xfrm>
          <a:prstGeom prst="rect">
            <a:avLst/>
          </a:prstGeom>
          <a:noFill/>
        </p:spPr>
      </p:pic>
      <p:pic>
        <p:nvPicPr>
          <p:cNvPr id="2056" name="Picture 8" descr="C:\Users\PC\Desktop\молочные продукты\сы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92080" y="1484784"/>
            <a:ext cx="3275856" cy="2456892"/>
          </a:xfrm>
          <a:prstGeom prst="rect">
            <a:avLst/>
          </a:prstGeom>
          <a:noFill/>
        </p:spPr>
      </p:pic>
      <p:pic>
        <p:nvPicPr>
          <p:cNvPr id="2057" name="Picture 9" descr="C:\Users\PC\Desktop\молочные продукты\сливки2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63688" y="3284984"/>
            <a:ext cx="1572766" cy="1572766"/>
          </a:xfrm>
          <a:prstGeom prst="rect">
            <a:avLst/>
          </a:prstGeom>
          <a:noFill/>
        </p:spPr>
      </p:pic>
      <p:pic>
        <p:nvPicPr>
          <p:cNvPr id="2058" name="Picture 10" descr="C:\Users\PC\Desktop\молочные продукты\майонез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BFF"/>
              </a:clrFrom>
              <a:clrTo>
                <a:srgbClr val="FFFB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832" y="3501008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476672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Разведение мелкого рогатого скота (козы и овцы).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980728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190CC0"/>
                </a:solidFill>
              </a:rPr>
              <a:t>Коза</a:t>
            </a:r>
            <a:r>
              <a:rPr lang="ru-RU" dirty="0" smtClean="0">
                <a:solidFill>
                  <a:srgbClr val="190CC0"/>
                </a:solidFill>
              </a:rPr>
              <a:t> - одно из первых животных, которое стало жить рядом с </a:t>
            </a:r>
            <a:r>
              <a:rPr lang="ru-RU" b="1" dirty="0" smtClean="0">
                <a:solidFill>
                  <a:srgbClr val="190CC0"/>
                </a:solidFill>
              </a:rPr>
              <a:t>человеком</a:t>
            </a:r>
            <a:r>
              <a:rPr lang="ru-RU" dirty="0" smtClean="0">
                <a:solidFill>
                  <a:srgbClr val="190CC0"/>
                </a:solidFill>
              </a:rPr>
              <a:t>. </a:t>
            </a:r>
            <a:r>
              <a:rPr lang="ru-RU" b="1" dirty="0" smtClean="0">
                <a:solidFill>
                  <a:srgbClr val="190CC0"/>
                </a:solidFill>
              </a:rPr>
              <a:t> Коза</a:t>
            </a:r>
            <a:r>
              <a:rPr lang="ru-RU" dirty="0" smtClean="0">
                <a:solidFill>
                  <a:srgbClr val="190CC0"/>
                </a:solidFill>
              </a:rPr>
              <a:t> – одно из первых животных, одомашненных человеком. Ее приручили за много веков до нашей эры. </a:t>
            </a:r>
            <a:r>
              <a:rPr lang="ru-RU" b="1" dirty="0" smtClean="0">
                <a:solidFill>
                  <a:srgbClr val="190CC0"/>
                </a:solidFill>
              </a:rPr>
              <a:t>…</a:t>
            </a:r>
            <a:endParaRPr lang="ru-RU" dirty="0" smtClean="0">
              <a:solidFill>
                <a:srgbClr val="190CC0"/>
              </a:solidFill>
            </a:endParaRPr>
          </a:p>
        </p:txBody>
      </p:sp>
      <p:pic>
        <p:nvPicPr>
          <p:cNvPr id="4098" name="Picture 2" descr="C:\Users\PC\Desktop\ферма\козы 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11801"/>
          <a:stretch>
            <a:fillRect/>
          </a:stretch>
        </p:blipFill>
        <p:spPr bwMode="auto">
          <a:xfrm>
            <a:off x="1619672" y="2276872"/>
            <a:ext cx="609600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331</Words>
  <Application>Microsoft Office PowerPoint</Application>
  <PresentationFormat>Экран (4:3)</PresentationFormat>
  <Paragraphs>71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Профессия - фермер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Атилла</cp:lastModifiedBy>
  <cp:revision>234</cp:revision>
  <dcterms:created xsi:type="dcterms:W3CDTF">2013-01-06T18:32:13Z</dcterms:created>
  <dcterms:modified xsi:type="dcterms:W3CDTF">2022-10-14T03:52:23Z</dcterms:modified>
</cp:coreProperties>
</file>