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80" r:id="rId4"/>
    <p:sldId id="283" r:id="rId5"/>
    <p:sldId id="270" r:id="rId6"/>
    <p:sldId id="281" r:id="rId7"/>
    <p:sldId id="282" r:id="rId8"/>
    <p:sldId id="262" r:id="rId9"/>
    <p:sldId id="261" r:id="rId10"/>
    <p:sldId id="258" r:id="rId11"/>
    <p:sldId id="268" r:id="rId12"/>
    <p:sldId id="279" r:id="rId13"/>
    <p:sldId id="267" r:id="rId14"/>
    <p:sldId id="266" r:id="rId15"/>
    <p:sldId id="271" r:id="rId16"/>
    <p:sldId id="273" r:id="rId17"/>
    <p:sldId id="274" r:id="rId18"/>
    <p:sldId id="272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 autoAdjust="0"/>
  </p:normalViewPr>
  <p:slideViewPr>
    <p:cSldViewPr snapToGrid="0">
      <p:cViewPr varScale="1">
        <p:scale>
          <a:sx n="60" d="100"/>
          <a:sy n="60" d="100"/>
        </p:scale>
        <p:origin x="-91" y="-55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AFE41-0038-4175-809F-58B4F39F8BAA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AFD5-E6C3-40A3-8EA0-535D8D88A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6552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AFE41-0038-4175-809F-58B4F39F8BAA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AFD5-E6C3-40A3-8EA0-535D8D88A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131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AFE41-0038-4175-809F-58B4F39F8BAA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AFD5-E6C3-40A3-8EA0-535D8D88A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9429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AFE41-0038-4175-809F-58B4F39F8BAA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AFD5-E6C3-40A3-8EA0-535D8D88A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4761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AFE41-0038-4175-809F-58B4F39F8BAA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AFD5-E6C3-40A3-8EA0-535D8D88A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1479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AFE41-0038-4175-809F-58B4F39F8BAA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AFD5-E6C3-40A3-8EA0-535D8D88A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8109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AFE41-0038-4175-809F-58B4F39F8BAA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AFD5-E6C3-40A3-8EA0-535D8D88A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377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AFE41-0038-4175-809F-58B4F39F8BAA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AFD5-E6C3-40A3-8EA0-535D8D88A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1603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AFE41-0038-4175-809F-58B4F39F8BAA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AFD5-E6C3-40A3-8EA0-535D8D88A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9957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AFE41-0038-4175-809F-58B4F39F8BAA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AFD5-E6C3-40A3-8EA0-535D8D88A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4945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AFE41-0038-4175-809F-58B4F39F8BAA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AFD5-E6C3-40A3-8EA0-535D8D88A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4977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AFE41-0038-4175-809F-58B4F39F8BAA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BAFD5-E6C3-40A3-8EA0-535D8D88A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926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Фон для презентации с узорами (98 фото) 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" y="0"/>
            <a:ext cx="121919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5300" y="165099"/>
            <a:ext cx="9144000" cy="8937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Мостовский детский сад «Колосок»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73700" y="1384300"/>
            <a:ext cx="5689600" cy="5384800"/>
          </a:xfrm>
        </p:spPr>
        <p:txBody>
          <a:bodyPr>
            <a:normAutofit fontScale="92500" lnSpcReduction="20000"/>
          </a:bodyPr>
          <a:lstStyle/>
          <a:p>
            <a:r>
              <a:rPr lang="ru-RU" sz="5400" dirty="0"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Декоративно-прикладное искусство как средство </a:t>
            </a:r>
            <a:r>
              <a:rPr lang="ru-RU" sz="5400" dirty="0" smtClean="0"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развития творческих способностей у детей дошкольного возраста</a:t>
            </a:r>
          </a:p>
          <a:p>
            <a:endParaRPr lang="ru-RU" sz="5400" dirty="0">
              <a:solidFill>
                <a:srgbClr val="002060"/>
              </a:solidFill>
              <a:latin typeface="Monotype Corsiva" panose="03010101010201010101" pitchFamily="66" charset="0"/>
              <a:ea typeface="+mj-ea"/>
              <a:cs typeface="+mj-cs"/>
            </a:endParaRPr>
          </a:p>
          <a:p>
            <a:endParaRPr lang="ru-RU" sz="5400" dirty="0" smtClean="0">
              <a:solidFill>
                <a:srgbClr val="002060"/>
              </a:solidFill>
              <a:latin typeface="Monotype Corsiva" panose="03010101010201010101" pitchFamily="66" charset="0"/>
              <a:ea typeface="+mj-ea"/>
              <a:cs typeface="+mj-cs"/>
            </a:endParaRPr>
          </a:p>
          <a:p>
            <a:pPr algn="r"/>
            <a:r>
              <a:rPr lang="ru-RU" sz="3000" dirty="0" smtClean="0"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Подготовила: Глушкова Н.Н.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xmlns="" val="120600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Фон для презентации с узорами (98 фото) 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19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61140" y="626301"/>
            <a:ext cx="6275538" cy="5035463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Декоративно-прикладное искусство обогащает творческие стремления детей преобразовывать мир, развивает в детях нестандартность мышления, свободу, </a:t>
            </a:r>
            <a:r>
              <a:rPr lang="ru-RU" sz="3200" dirty="0" err="1" smtClean="0">
                <a:solidFill>
                  <a:srgbClr val="002060"/>
                </a:solidFill>
                <a:latin typeface="Monotype Corsiva" pitchFamily="66" charset="0"/>
              </a:rPr>
              <a:t>раскрепощенность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, индивидуальность, умение всматриваться и наблюдать, а также видеть в реальных предметах декоративно-прикладного искусства новизну и элементы сказочности.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6" name="Picture 2" descr="C:\Users\User\Desktop\декаративно\декаративно\IMG_20201113_1056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19590" y="1312058"/>
            <a:ext cx="3263504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3286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Фон для презентации с узорами (98 фото) 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19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36504" y="1122362"/>
            <a:ext cx="6338170" cy="5203281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Виды техник декоративно прикладного творчества использованные и освоенные в процессе работы с детьми: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• Айрис </a:t>
            </a:r>
            <a:r>
              <a:rPr lang="ru-RU" sz="3200" dirty="0" err="1" smtClean="0">
                <a:solidFill>
                  <a:srgbClr val="002060"/>
                </a:solidFill>
                <a:latin typeface="Monotype Corsiva" pitchFamily="66" charset="0"/>
              </a:rPr>
              <a:t>фолдинг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• Батик – рисование по ткани </a:t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• Аппликация</a:t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• Рисование</a:t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• Городецкая роспись</a:t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• Дымковская роспись</a:t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• Аппликация из пластилина</a:t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• Лепка</a:t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    Гжель</a:t>
            </a:r>
            <a:r>
              <a:rPr lang="ru-RU" sz="3200" dirty="0" smtClean="0">
                <a:solidFill>
                  <a:srgbClr val="111111"/>
                </a:solidFill>
                <a:latin typeface="Monotype Corsiva" pitchFamily="66" charset="0"/>
              </a:rPr>
              <a:t/>
            </a:r>
            <a:br>
              <a:rPr lang="ru-RU" sz="3200" dirty="0" smtClean="0">
                <a:solidFill>
                  <a:srgbClr val="111111"/>
                </a:solidFill>
                <a:latin typeface="Monotype Corsiva" pitchFamily="66" charset="0"/>
              </a:rPr>
            </a:b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5" name="Picture 2" descr="C:\Users\User\Desktop\декаративно\декаративно\20220113_1002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559281">
            <a:off x="-44654" y="1049527"/>
            <a:ext cx="2958148" cy="2218611"/>
          </a:xfrm>
          <a:prstGeom prst="rect">
            <a:avLst/>
          </a:prstGeom>
          <a:noFill/>
        </p:spPr>
      </p:pic>
      <p:pic>
        <p:nvPicPr>
          <p:cNvPr id="6" name="Picture 3" descr="C:\Users\User\Desktop\декаративно\декаративно\IMG-9040762926d66c3fc2793319cd3e2de0-V.jpg"/>
          <p:cNvPicPr preferRelativeResize="0"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47558" y="1365338"/>
            <a:ext cx="2241000" cy="2988000"/>
          </a:xfrm>
          <a:prstGeom prst="rect">
            <a:avLst/>
          </a:prstGeom>
          <a:noFill/>
        </p:spPr>
      </p:pic>
      <p:pic>
        <p:nvPicPr>
          <p:cNvPr id="7" name="Picture 4" descr="C:\Users\User\Desktop\декаративно\декаративно\20201202_10070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4662597">
            <a:off x="229273" y="3958596"/>
            <a:ext cx="3073474" cy="23051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3286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Фон для презентации с узорами (98 фото) 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19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6088" y="876822"/>
            <a:ext cx="6017711" cy="530014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latin typeface="Monotype Corsiva" pitchFamily="66" charset="0"/>
              </a:rPr>
              <a:t>Декоративно-прикладное </a:t>
            </a:r>
            <a:r>
              <a:rPr lang="ru-RU" sz="5400" b="1" dirty="0" err="1" smtClean="0">
                <a:latin typeface="Monotype Corsiva" pitchFamily="66" charset="0"/>
              </a:rPr>
              <a:t>исскуство</a:t>
            </a:r>
            <a:r>
              <a:rPr lang="ru-RU" sz="5400" b="1" dirty="0" smtClean="0">
                <a:latin typeface="Monotype Corsiva" pitchFamily="66" charset="0"/>
              </a:rPr>
              <a:t> в технике</a:t>
            </a:r>
          </a:p>
          <a:p>
            <a:pPr algn="ctr">
              <a:buNone/>
            </a:pPr>
            <a:r>
              <a:rPr lang="ru-RU" sz="5400" b="1" dirty="0" smtClean="0">
                <a:latin typeface="Monotype Corsiva" pitchFamily="66" charset="0"/>
              </a:rPr>
              <a:t>«Айрис </a:t>
            </a:r>
            <a:r>
              <a:rPr lang="ru-RU" sz="5400" b="1" dirty="0" err="1" smtClean="0">
                <a:latin typeface="Monotype Corsiva" pitchFamily="66" charset="0"/>
              </a:rPr>
              <a:t>фолдинг</a:t>
            </a:r>
            <a:r>
              <a:rPr lang="ru-RU" sz="5400" b="1" dirty="0" smtClean="0">
                <a:latin typeface="Monotype Corsiva" pitchFamily="66" charset="0"/>
              </a:rPr>
              <a:t>» </a:t>
            </a:r>
          </a:p>
          <a:p>
            <a:pPr algn="ctr">
              <a:buNone/>
            </a:pPr>
            <a:r>
              <a:rPr lang="ru-RU" sz="5400" b="1" dirty="0" smtClean="0">
                <a:latin typeface="Monotype Corsiva" pitchFamily="66" charset="0"/>
              </a:rPr>
              <a:t>(Радужное складывание)</a:t>
            </a:r>
            <a:endParaRPr lang="ru-RU" sz="5400" b="1" dirty="0">
              <a:latin typeface="Monotype Corsiva" pitchFamily="66" charset="0"/>
            </a:endParaRPr>
          </a:p>
        </p:txBody>
      </p:sp>
      <p:pic>
        <p:nvPicPr>
          <p:cNvPr id="2052" name="Picture 4" descr="Мастер-класс &amp;quot;Айрис фолдинг, или Радужное складывание&amp;quot; 2016, Моск...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3986" y="3702144"/>
            <a:ext cx="4094955" cy="2729971"/>
          </a:xfrm>
          <a:prstGeom prst="rect">
            <a:avLst/>
          </a:prstGeom>
          <a:noFill/>
        </p:spPr>
      </p:pic>
      <p:pic>
        <p:nvPicPr>
          <p:cNvPr id="2054" name="Picture 6" descr="Айрис фолдинг: схемы, шаблоны, мастер класс для детей и подробная техника.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4088" y="333937"/>
            <a:ext cx="3544865" cy="3307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Фон для презентации с узорами (98 фото) 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" y="0"/>
            <a:ext cx="121919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401" y="501041"/>
            <a:ext cx="6551112" cy="531103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Айрис </a:t>
            </a:r>
            <a:r>
              <a:rPr lang="ru-RU" sz="3200" b="1" dirty="0" err="1" smtClean="0">
                <a:latin typeface="Monotype Corsiva" pitchFamily="66" charset="0"/>
              </a:rPr>
              <a:t>фолдинг</a:t>
            </a:r>
            <a:r>
              <a:rPr lang="ru-RU" sz="3200" b="1" dirty="0" smtClean="0">
                <a:latin typeface="Monotype Corsiva" pitchFamily="66" charset="0"/>
              </a:rPr>
              <a:t> </a:t>
            </a:r>
            <a:r>
              <a:rPr lang="ru-RU" sz="3200" dirty="0" smtClean="0">
                <a:latin typeface="Monotype Corsiva" pitchFamily="66" charset="0"/>
              </a:rPr>
              <a:t>– техника складывания полос цветной бумаги под углом в виде закручивающейся спирали. Работы, выполненные с применением данной техники, похожи на радужную оболочку глаза или просто на радугу. Поэтому эту технику называют «радужным складыванием бумаги». Изделия, выполненные в этой технике можно использовать как настенное украшение, открытку или для оформления подарка. 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14339" name="Picture 3" descr="C:\Users\User\Downloads\20220921_1156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76822" y="1691013"/>
            <a:ext cx="3895594" cy="29216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3286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Фон для презентации с узорами (98 фото) 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19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7156" y="1122363"/>
            <a:ext cx="7327726" cy="4965286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latin typeface="Monotype Corsiva" pitchFamily="66" charset="0"/>
              </a:rPr>
              <a:t>История возникновения техники </a:t>
            </a:r>
            <a:r>
              <a:rPr lang="ru-RU" sz="3600" b="1" i="1" dirty="0" err="1" smtClean="0">
                <a:latin typeface="Monotype Corsiva" pitchFamily="66" charset="0"/>
              </a:rPr>
              <a:t>айрис</a:t>
            </a:r>
            <a:r>
              <a:rPr lang="ru-RU" sz="3600" b="1" i="1" dirty="0" smtClean="0">
                <a:latin typeface="Monotype Corsiva" pitchFamily="66" charset="0"/>
              </a:rPr>
              <a:t> </a:t>
            </a:r>
            <a:r>
              <a:rPr lang="ru-RU" sz="3600" b="1" i="1" dirty="0" err="1" smtClean="0">
                <a:latin typeface="Monotype Corsiva" pitchFamily="66" charset="0"/>
              </a:rPr>
              <a:t>фолдинг</a:t>
            </a:r>
            <a:r>
              <a:rPr lang="ru-RU" sz="3200" dirty="0" smtClean="0">
                <a:latin typeface="Monotype Corsiva" pitchFamily="66" charset="0"/>
              </a:rPr>
              <a:t/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i="1" dirty="0" smtClean="0">
                <a:latin typeface="Monotype Corsiva" pitchFamily="66" charset="0"/>
              </a:rPr>
              <a:t>Техника </a:t>
            </a:r>
            <a:r>
              <a:rPr lang="ru-RU" sz="3200" i="1" dirty="0" err="1" smtClean="0">
                <a:latin typeface="Monotype Corsiva" pitchFamily="66" charset="0"/>
              </a:rPr>
              <a:t>айрис</a:t>
            </a:r>
            <a:r>
              <a:rPr lang="ru-RU" sz="3200" i="1" dirty="0" smtClean="0">
                <a:latin typeface="Monotype Corsiva" pitchFamily="66" charset="0"/>
              </a:rPr>
              <a:t> </a:t>
            </a:r>
            <a:r>
              <a:rPr lang="ru-RU" sz="3200" i="1" dirty="0" err="1" smtClean="0">
                <a:latin typeface="Monotype Corsiva" pitchFamily="66" charset="0"/>
              </a:rPr>
              <a:t>фолдинг</a:t>
            </a:r>
            <a:r>
              <a:rPr lang="ru-RU" sz="3200" i="1" dirty="0" smtClean="0">
                <a:latin typeface="Monotype Corsiva" pitchFamily="66" charset="0"/>
              </a:rPr>
              <a:t> уходит корнями в Голландию, где местные жители с помощью цветной бумаги и картона научились создавать объемные работы со спиральным изображением. Изделия были схожи с диафрагмой фотоаппаратов, используемых в те годы, и отчасти напоминали радужную оболочку глаза.</a:t>
            </a:r>
            <a:r>
              <a:rPr lang="ru-RU" sz="3200" dirty="0" smtClean="0">
                <a:latin typeface="Monotype Corsiva" pitchFamily="66" charset="0"/>
              </a:rPr>
              <a:t/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i="1" dirty="0" smtClean="0">
                <a:latin typeface="Monotype Corsiva" pitchFamily="66" charset="0"/>
              </a:rPr>
              <a:t>Поэтому и  возникло название </a:t>
            </a:r>
            <a:r>
              <a:rPr lang="ru-RU" sz="3200" i="1" dirty="0" err="1" smtClean="0">
                <a:latin typeface="Monotype Corsiva" pitchFamily="66" charset="0"/>
              </a:rPr>
              <a:t>Iris</a:t>
            </a:r>
            <a:r>
              <a:rPr lang="ru-RU" sz="3200" i="1" dirty="0" smtClean="0">
                <a:latin typeface="Monotype Corsiva" pitchFamily="66" charset="0"/>
              </a:rPr>
              <a:t> </a:t>
            </a:r>
            <a:r>
              <a:rPr lang="ru-RU" sz="3200" i="1" dirty="0" err="1" smtClean="0">
                <a:latin typeface="Monotype Corsiva" pitchFamily="66" charset="0"/>
              </a:rPr>
              <a:t>Folding</a:t>
            </a:r>
            <a:r>
              <a:rPr lang="ru-RU" sz="3200" i="1" dirty="0" smtClean="0">
                <a:latin typeface="Monotype Corsiva" pitchFamily="66" charset="0"/>
              </a:rPr>
              <a:t>. Что в переводе обозначает – «радужное складывание глаза».</a:t>
            </a:r>
            <a:r>
              <a:rPr lang="ru-RU" sz="3200" dirty="0" smtClean="0">
                <a:latin typeface="Monotype Corsiva" pitchFamily="66" charset="0"/>
              </a:rPr>
              <a:t/>
            </a:r>
            <a:br>
              <a:rPr lang="ru-RU" sz="3200" dirty="0" smtClean="0">
                <a:latin typeface="Monotype Corsiva" pitchFamily="66" charset="0"/>
              </a:rPr>
            </a:b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15361" name="Picture 1" descr="C:\Users\User\Downloads\20220921_1117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-62630" y="1515651"/>
            <a:ext cx="4995796" cy="37468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3286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Фон для презентации с узорами (98 фото) 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19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2208" y="726510"/>
            <a:ext cx="6681591" cy="545045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500" dirty="0" smtClean="0">
                <a:solidFill>
                  <a:srgbClr val="111111"/>
                </a:solidFill>
                <a:latin typeface="Monotype Corsiva" pitchFamily="66" charset="0"/>
              </a:rPr>
              <a:t>Достоинств </a:t>
            </a:r>
            <a:r>
              <a:rPr lang="ru-RU" sz="3500" dirty="0" err="1" smtClean="0">
                <a:solidFill>
                  <a:srgbClr val="111111"/>
                </a:solidFill>
                <a:latin typeface="Monotype Corsiva" pitchFamily="66" charset="0"/>
              </a:rPr>
              <a:t>айрис-фолдинга</a:t>
            </a:r>
            <a:r>
              <a:rPr lang="ru-RU" sz="3500" dirty="0" smtClean="0">
                <a:solidFill>
                  <a:srgbClr val="111111"/>
                </a:solidFill>
                <a:latin typeface="Monotype Corsiva" pitchFamily="66" charset="0"/>
              </a:rPr>
              <a:t> в развитии ребенка довольно много. Занятия этой техникой аппликации помогают развивать внимание, наблюдательность, творческое воображение и пространственное мышление ребят, одновременно воспитывая у них трудолюбие, аккуратность и точность в работе, полезные трудовые навыки и творческую самостоятельность.</a:t>
            </a:r>
          </a:p>
          <a:p>
            <a:pPr algn="ctr">
              <a:buNone/>
            </a:pPr>
            <a:r>
              <a:rPr lang="ru-RU" sz="3500" dirty="0" smtClean="0">
                <a:solidFill>
                  <a:srgbClr val="111111"/>
                </a:solidFill>
                <a:latin typeface="Monotype Corsiva" pitchFamily="66" charset="0"/>
              </a:rPr>
              <a:t>Параллельно с этим происходит сенсорное развитие детей в процессе знакомства с цветом, формой и величиной предмета.</a:t>
            </a:r>
            <a:endParaRPr lang="ru-RU" sz="3500" dirty="0" smtClean="0">
              <a:latin typeface="Monotype Corsiva" pitchFamily="66" charset="0"/>
            </a:endParaRPr>
          </a:p>
          <a:p>
            <a:endParaRPr lang="ru-RU" dirty="0"/>
          </a:p>
        </p:txBody>
      </p:sp>
      <p:pic>
        <p:nvPicPr>
          <p:cNvPr id="10241" name="Picture 1" descr="C:\Users\User\Downloads\20220921_115345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112734" y="1459283"/>
            <a:ext cx="4801641" cy="36012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Фон для презентации с узорами (98 фото) 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19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3" name="Picture 1" descr="C:\Users\User\Downloads\226393_detsad-139240210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080" y="430659"/>
            <a:ext cx="2956273" cy="2964263"/>
          </a:xfrm>
          <a:prstGeom prst="rect">
            <a:avLst/>
          </a:prstGeom>
          <a:noFill/>
        </p:spPr>
      </p:pic>
      <p:pic>
        <p:nvPicPr>
          <p:cNvPr id="8194" name="Picture 2" descr="C:\Users\User\Downloads\ajris-folding-poshagovoe-opisanie-tehniki-s-foto-primerami-oformleniya-podelok-2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06750" y="613775"/>
            <a:ext cx="3721013" cy="2480675"/>
          </a:xfrm>
          <a:prstGeom prst="rect">
            <a:avLst/>
          </a:prstGeom>
          <a:noFill/>
        </p:spPr>
      </p:pic>
      <p:pic>
        <p:nvPicPr>
          <p:cNvPr id="8195" name="Picture 3" descr="C:\Users\User\Downloads\3814_e5c0310c396b88340d67ee94b65e7cdf.jpg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53611" y="3620021"/>
            <a:ext cx="3709678" cy="2780779"/>
          </a:xfrm>
          <a:prstGeom prst="rect">
            <a:avLst/>
          </a:prstGeom>
          <a:noFill/>
        </p:spPr>
      </p:pic>
      <p:pic>
        <p:nvPicPr>
          <p:cNvPr id="8196" name="Picture 4" descr="C:\Users\User\Downloads\3814_7793387514f3f0012e0723a85a026b9d.jpg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16159" y="3610963"/>
            <a:ext cx="3829506" cy="2870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Фон для презентации с узорами (98 фото) 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19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57392" y="263046"/>
            <a:ext cx="8404964" cy="6137753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Во время выполнения работы дети придерживаются пошаговой инструкции:</a:t>
            </a:r>
          </a:p>
          <a:p>
            <a:r>
              <a:rPr lang="ru-RU" sz="2000" dirty="0" smtClean="0">
                <a:latin typeface="Monotype Corsiva" pitchFamily="66" charset="0"/>
              </a:rPr>
              <a:t>Положить схему лицевой стороной вверх на обратную сторону картона, обвести.</a:t>
            </a:r>
          </a:p>
          <a:p>
            <a:r>
              <a:rPr lang="ru-RU" sz="2000" dirty="0" smtClean="0">
                <a:latin typeface="Monotype Corsiva" pitchFamily="66" charset="0"/>
              </a:rPr>
              <a:t>Вырезать отверстие по обведенному контуру.</a:t>
            </a:r>
          </a:p>
          <a:p>
            <a:r>
              <a:rPr lang="ru-RU" sz="2000" dirty="0" smtClean="0">
                <a:latin typeface="Monotype Corsiva" pitchFamily="66" charset="0"/>
              </a:rPr>
              <a:t>Согнуть каждую полоску вдоль, так чтобы лицевая (цветная) сторона была снаружи.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Рассортировать полоски по цвету.</a:t>
            </a:r>
          </a:p>
          <a:p>
            <a:r>
              <a:rPr lang="ru-RU" sz="2000" dirty="0" smtClean="0">
                <a:latin typeface="Monotype Corsiva" pitchFamily="66" charset="0"/>
              </a:rPr>
              <a:t>Положить картон обратной стороной вверх, подложить схему, лицевой стороной вверх, в вырезанное место на картонке. Рекомендуется картонку закрепить, то есть приклеить липкой, снимающейся лентой к рабочей поверхности.</a:t>
            </a:r>
          </a:p>
          <a:p>
            <a:r>
              <a:rPr lang="ru-RU" sz="2000" dirty="0" smtClean="0">
                <a:latin typeface="Monotype Corsiva" pitchFamily="66" charset="0"/>
              </a:rPr>
              <a:t>Приклеить липкой лентой или двусторонним скотчем полоску, закрывающую сектор 1. При выборе цвета руководствоваться цветом приведенном в схеме-образце.</a:t>
            </a:r>
          </a:p>
          <a:p>
            <a:r>
              <a:rPr lang="ru-RU" sz="2000" dirty="0" smtClean="0">
                <a:latin typeface="Monotype Corsiva" pitchFamily="66" charset="0"/>
              </a:rPr>
              <a:t>Последующие полоски приклеивать согласно схемы-образца строго придерживаясь указанной на ней последовательности. Липкая лента должна касаться только картона или других полосок. Она </a:t>
            </a:r>
            <a:r>
              <a:rPr lang="ru-RU" sz="2000" b="1" i="1" dirty="0" smtClean="0">
                <a:latin typeface="Monotype Corsiva" pitchFamily="66" charset="0"/>
              </a:rPr>
              <a:t>никогда</a:t>
            </a:r>
            <a:r>
              <a:rPr lang="ru-RU" sz="2000" i="1" dirty="0" smtClean="0">
                <a:latin typeface="Monotype Corsiva" pitchFamily="66" charset="0"/>
              </a:rPr>
              <a:t> </a:t>
            </a:r>
            <a:r>
              <a:rPr lang="ru-RU" sz="2000" dirty="0" smtClean="0">
                <a:latin typeface="Monotype Corsiva" pitchFamily="66" charset="0"/>
              </a:rPr>
              <a:t>не должна касаться схемы. Полоски сгибом должны всегда идти внутрь схемы.</a:t>
            </a:r>
          </a:p>
          <a:p>
            <a:r>
              <a:rPr lang="ru-RU" sz="2000" dirty="0" smtClean="0">
                <a:latin typeface="Monotype Corsiva" pitchFamily="66" charset="0"/>
              </a:rPr>
              <a:t>После того, как будут наклеены все полоски, окошечко, оставшееся посередине, заклеить голографической или другой, подходящей по цвету бумагой.</a:t>
            </a:r>
          </a:p>
          <a:p>
            <a:r>
              <a:rPr lang="ru-RU" sz="2000" dirty="0" smtClean="0">
                <a:latin typeface="Monotype Corsiva" pitchFamily="66" charset="0"/>
              </a:rPr>
              <a:t>Убрать схему. Перевернуть работу лицевой стороной вверх. При необходимости доработать композицию аппликативно</a:t>
            </a:r>
          </a:p>
          <a:p>
            <a:endParaRPr lang="ru-RU" sz="2000" dirty="0">
              <a:latin typeface="Monotype Corsiva" pitchFamily="66" charset="0"/>
            </a:endParaRPr>
          </a:p>
        </p:txBody>
      </p:sp>
      <p:pic>
        <p:nvPicPr>
          <p:cNvPr id="5" name="Picture 1" descr="C:\Users\User\Downloads\3814_0220da89564cde3a3630296972cf6d84.jp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0728" y="231412"/>
            <a:ext cx="2734729" cy="2049956"/>
          </a:xfrm>
          <a:prstGeom prst="rect">
            <a:avLst/>
          </a:prstGeom>
          <a:noFill/>
        </p:spPr>
      </p:pic>
      <p:pic>
        <p:nvPicPr>
          <p:cNvPr id="6" name="Picture 2" descr="C:\Users\User\Downloads\3814_c4d8e3cf87d05731c10922ea07c98b03.jpg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938" y="2461770"/>
            <a:ext cx="2655518" cy="1990580"/>
          </a:xfrm>
          <a:prstGeom prst="rect">
            <a:avLst/>
          </a:prstGeom>
          <a:noFill/>
        </p:spPr>
      </p:pic>
      <p:pic>
        <p:nvPicPr>
          <p:cNvPr id="7" name="Picture 3" descr="C:\Users\User\Downloads\3814_db54ff3bf860975b4d41ad91a9b196d4.jpg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3360" y="4657614"/>
            <a:ext cx="2668044" cy="19999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Фон для презентации с узорами (98 фото) 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19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20" name="Picture 4" descr="C:\Users\User\Downloads\20220921_11174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4582431">
            <a:off x="267886" y="1292316"/>
            <a:ext cx="4037449" cy="3028087"/>
          </a:xfrm>
          <a:prstGeom prst="rect">
            <a:avLst/>
          </a:prstGeom>
          <a:noFill/>
        </p:spPr>
      </p:pic>
      <p:pic>
        <p:nvPicPr>
          <p:cNvPr id="9223" name="Picture 7" descr="C:\Users\User\Downloads\20220921_1139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6170125">
            <a:off x="7192186" y="1392507"/>
            <a:ext cx="3937214" cy="2952911"/>
          </a:xfrm>
          <a:prstGeom prst="rect">
            <a:avLst/>
          </a:prstGeom>
          <a:noFill/>
        </p:spPr>
      </p:pic>
      <p:pic>
        <p:nvPicPr>
          <p:cNvPr id="9224" name="Picture 8" descr="C:\Users\User\Downloads\20220921_11541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3537212" y="2711537"/>
            <a:ext cx="4503801" cy="3377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Фон для презентации с узорами (98 фото) 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19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800" dirty="0" smtClean="0">
                <a:latin typeface="Monotype Corsiva" pitchFamily="66" charset="0"/>
              </a:rPr>
              <a:t>Спасибо за внимание!!!</a:t>
            </a:r>
            <a:endParaRPr lang="ru-RU" sz="88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Фон для презентации с узорами (98 фото) 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" y="20638"/>
            <a:ext cx="121919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53000" y="2209006"/>
            <a:ext cx="6654800" cy="2481263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«Дети должны жить в мире красоты, игры, сказки, музыки, рисунка, фантазии, творчества»</a:t>
            </a:r>
            <a:br>
              <a:rPr lang="ru-RU" sz="44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44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44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4400" dirty="0" err="1" smtClean="0">
                <a:solidFill>
                  <a:srgbClr val="002060"/>
                </a:solidFill>
                <a:latin typeface="Monotype Corsiva" panose="03010101010201010101" pitchFamily="66" charset="0"/>
              </a:rPr>
              <a:t>В.А.Сухомлинский</a:t>
            </a:r>
            <a:endParaRPr lang="ru-RU" sz="44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265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Фон для презентации с узорами (98 фото) 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" y="20638"/>
            <a:ext cx="121919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2936" y="275574"/>
            <a:ext cx="6330863" cy="590139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Творчество, его формирование и развитие – одна из интереснейших и таинственных проблем, привлекающая внимание исследователей разных специальностей. Изучение этой проблемы насущно в связи с тем, что главное условие прогрессивного развития общества – человек, способный к творческому созиданию. Формирование творческих качеств личности необходимо начинать с детского возраста</a:t>
            </a:r>
            <a:r>
              <a:rPr lang="ru-RU" sz="3200" dirty="0" smtClean="0">
                <a:solidFill>
                  <a:srgbClr val="002060"/>
                </a:solidFill>
              </a:rPr>
              <a:t>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" name="Picture 2" descr="C:\Users\User\Desktop\декаративно\декаративно\20210902_0954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453047">
            <a:off x="230750" y="876193"/>
            <a:ext cx="3364459" cy="2550018"/>
          </a:xfrm>
          <a:prstGeom prst="rect">
            <a:avLst/>
          </a:prstGeom>
          <a:noFill/>
        </p:spPr>
      </p:pic>
      <p:pic>
        <p:nvPicPr>
          <p:cNvPr id="6" name="Picture 3" descr="C:\Users\User\Desktop\декаративно\декаративно\20211123_0918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84207">
            <a:off x="1715322" y="3206244"/>
            <a:ext cx="2785392" cy="3358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Фон для презентации с узорами (98 фото) 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" y="20638"/>
            <a:ext cx="121919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10202" y="338203"/>
            <a:ext cx="7027101" cy="58387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Значительное место в воспитательной работе детского сада всегда уделялось изобразительной деятельности детей . Решая задачи художественно-эстетического развития, мной было решено, оптимально использовать народное декоративно-прикладное искусство, которое будет направлено на развитие творческих способностей детей. Знакомство детей с народными промыслами, мастерством народных умельцев и русским фольклором, позволит детям почувствовать себя частью русского народа, ощутить гордость за свою страну, богатую славными традициями</a:t>
            </a:r>
            <a:r>
              <a:rPr lang="ru-RU" dirty="0" smtClean="0">
                <a:latin typeface="Monotype Corsiva" pitchFamily="66" charset="0"/>
              </a:rPr>
              <a:t>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5" name="Picture 2" descr="C:\Users\User\Downloads\20220916_1017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5468" y="1716064"/>
            <a:ext cx="4728663" cy="35464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Фон для презентации с узорами (98 фото) 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19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45282" y="1122362"/>
            <a:ext cx="8279704" cy="541622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Декоративно-прикладное искусство </a:t>
            </a:r>
            <a:r>
              <a:rPr lang="ru-RU" sz="2800" i="1" dirty="0" smtClean="0">
                <a:solidFill>
                  <a:srgbClr val="002060"/>
                </a:solidFill>
                <a:latin typeface="Monotype Corsiva" pitchFamily="66" charset="0"/>
              </a:rPr>
              <a:t>(от лат. </a:t>
            </a:r>
            <a:r>
              <a:rPr lang="ru-RU" sz="2800" i="1" dirty="0" err="1" smtClean="0">
                <a:solidFill>
                  <a:srgbClr val="002060"/>
                </a:solidFill>
                <a:latin typeface="Monotype Corsiva" pitchFamily="66" charset="0"/>
              </a:rPr>
              <a:t>deco</a:t>
            </a:r>
            <a:r>
              <a:rPr lang="ru-RU" sz="2800" i="1" dirty="0" smtClean="0">
                <a:solidFill>
                  <a:srgbClr val="002060"/>
                </a:solidFill>
                <a:latin typeface="Monotype Corsiva" pitchFamily="66" charset="0"/>
              </a:rPr>
              <a:t> — украшаю)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 — широкий раздел изобразительного искусства, который охватывает различные отрасли творческой деятельности, направленной на создание художественных изделий с утилитарными и художественными функциями. Собирательный термин, условно объединяет два обширных рода искусств : декоративное и прикладное. В отличие от произведений изящного искусства, предназначенных для эстетического наслаждения и относящихся к чистому искусству, многочисленные проявления декоративно-прикладного творчества могут иметь практическое употребление в повседневной жизни. Произведения декоративно-прикладного искусства </a:t>
            </a:r>
            <a:r>
              <a:rPr lang="ru-RU" sz="2800" u="sng" dirty="0" smtClean="0">
                <a:solidFill>
                  <a:srgbClr val="002060"/>
                </a:solidFill>
                <a:latin typeface="Monotype Corsiva" pitchFamily="66" charset="0"/>
              </a:rPr>
              <a:t>отвечают нескольким характеристикам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: обладают эстетическим качеством; рассчитаны на художественный эффект, служат для оформления быта и интерьера</a:t>
            </a:r>
            <a:r>
              <a:rPr lang="ru-RU" sz="2800" dirty="0" smtClean="0">
                <a:solidFill>
                  <a:srgbClr val="002060"/>
                </a:solidFill>
                <a:latin typeface="Arial"/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1265" name="Picture 1" descr="C:\Users\User\Downloads\IMG-663a534677b09eeba1be3942ca421c47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0416" y="432147"/>
            <a:ext cx="3594970" cy="2696227"/>
          </a:xfrm>
          <a:prstGeom prst="rect">
            <a:avLst/>
          </a:prstGeom>
          <a:noFill/>
        </p:spPr>
      </p:pic>
      <p:pic>
        <p:nvPicPr>
          <p:cNvPr id="6" name="Picture 3" descr="C:\Users\User\Downloads\20220927_125601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38411" y="3644304"/>
            <a:ext cx="3259971" cy="24449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3286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Фон для презентации с узорами (98 фото) 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" y="0"/>
            <a:ext cx="121919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ownloads\20220926_092304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-34169" y="713961"/>
            <a:ext cx="3607309" cy="270548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73249" y="513567"/>
            <a:ext cx="6180550" cy="566339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Каждый народ под влиянием жизненных и природных условий создает свои традиции в развитии прикладного творчества. Появляются особо любимые темы рисунков, орнаментов, выбираются излюбленные материалы, формы, колориты. Характерные черты народного творчества легли в основу профессионального художественно-декоративного искусства. 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6" name="Picture 2" descr="C:\Users\User\Downloads\IMG-840791d062b1271659419b5b26826131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79528" y="2975552"/>
            <a:ext cx="2767445" cy="3689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Фон для презентации с узорами (98 фото) 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" y="20638"/>
            <a:ext cx="121919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1688" y="200416"/>
            <a:ext cx="7578246" cy="597654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Народное декоративное искусство способствует воспитанию людей, оптимистически воспринимающих жизнь, духовно богатых, наделенных тонким поэтическим чувством, учит любить и ценить то, что признано народом. Декоративно-прикладное искусство призвано украшать, облагораживать и преобразовывать предметный мир. Это искусство возникло на ранних этапах развития человечества. Ознакомление с произведениями народного декоративно-прикладного искусства побуждает в детях первые яркие представления о Родине, о ее культуре, способствует воспитанию патриотических чувств, приобщает к миру прекрасного.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6" name="Picture 2" descr="C:\Users\User\Desktop\декаративно\декаративно\DSCN18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265" y="350729"/>
            <a:ext cx="4077309" cy="3057982"/>
          </a:xfrm>
          <a:prstGeom prst="rect">
            <a:avLst/>
          </a:prstGeom>
          <a:noFill/>
        </p:spPr>
      </p:pic>
      <p:pic>
        <p:nvPicPr>
          <p:cNvPr id="7" name="Picture 3" descr="C:\Users\User\Desktop\декаративно\декаративно\DSCN187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368" y="3522216"/>
            <a:ext cx="4074106" cy="30555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Фон для презентации с узорами (98 фото) 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10827" y="1122362"/>
            <a:ext cx="6092173" cy="5190755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002060"/>
                </a:solidFill>
                <a:latin typeface="Monotype Corsiva" panose="03010101010201010101" pitchFamily="66" charset="0"/>
              </a:rPr>
              <a:t>Народная культура несет опыт прошлых поколений, где мы видим отражение быта и жизни предков, и это отражение проявляется в разных видах искусств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. Одной из важнейших задач, стоящих перед нашим обществом в настоящее время, является его духовное, нравственное возрождение, которое невозможно осуществить, не осваивая культурно-исторический опыт народа, создаваемый веками и закрепленный в произведениях народного искусства.</a:t>
            </a:r>
            <a:endParaRPr lang="ru-RU" sz="36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8433" name="Picture 1" descr="C:\Users\User\Desktop\декаративно\декаративно\20191101_1028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-246449" y="689095"/>
            <a:ext cx="3750495" cy="2812818"/>
          </a:xfrm>
          <a:prstGeom prst="rect">
            <a:avLst/>
          </a:prstGeom>
          <a:noFill/>
        </p:spPr>
      </p:pic>
      <p:pic>
        <p:nvPicPr>
          <p:cNvPr id="5" name="Picture 2" descr="C:\Users\User\Desktop\декаративно\декаративно\20191101_10312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1935845" y="3277905"/>
            <a:ext cx="3876807" cy="29076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8380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Фон для презентации с узорами (98 фото) 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19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726510"/>
            <a:ext cx="7214992" cy="5323561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Декоративно-прикладное искусство всегда тесно было связано с бытом. Песни и танцы, былины и сказки также неотделимы от повседневной жизни народа, потому что в них воплощались мечты о прекрасном, представления о добре и зле, о гармонии мира. Для того, чтобы детям было легче понять многогранность русского народного искусства, в развлечения и непосредственно-образовательную деятельность мы включаем стихи, поговорки, танцы, пляски, хороводы и изобразительную деятельность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User\Desktop\IMG_20210325_1048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8830" y="288098"/>
            <a:ext cx="3899767" cy="2924825"/>
          </a:xfrm>
          <a:prstGeom prst="rect">
            <a:avLst/>
          </a:prstGeom>
          <a:noFill/>
        </p:spPr>
      </p:pic>
      <p:pic>
        <p:nvPicPr>
          <p:cNvPr id="1028" name="Picture 4" descr="C:\Users\User\Desktop\20210405_1116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3877" y="3579366"/>
            <a:ext cx="3820439" cy="2865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5661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304</Words>
  <Application>Microsoft Office PowerPoint</Application>
  <PresentationFormat>Произвольный</PresentationFormat>
  <Paragraphs>32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Муниципальное дошкольное образовательное учреждение Мостовский детский сад «Колосок»</vt:lpstr>
      <vt:lpstr>«Дети должны жить в мире красоты, игры, сказки, музыки, рисунка, фантазии, творчества»  В.А.Сухомлинский</vt:lpstr>
      <vt:lpstr>Слайд 3</vt:lpstr>
      <vt:lpstr>Слайд 4</vt:lpstr>
      <vt:lpstr>Декоративно-прикладное искусство (от лат. deco — украшаю) — широкий раздел изобразительного искусства, который охватывает различные отрасли творческой деятельности, направленной на создание художественных изделий с утилитарными и художественными функциями. Собирательный термин, условно объединяет два обширных рода искусств : декоративное и прикладное. В отличие от произведений изящного искусства, предназначенных для эстетического наслаждения и относящихся к чистому искусству, многочисленные проявления декоративно-прикладного творчества могут иметь практическое употребление в повседневной жизни. Произведения декоративно-прикладного искусства отвечают нескольким характеристикам: обладают эстетическим качеством; рассчитаны на художественный эффект, служат для оформления быта и интерьера.</vt:lpstr>
      <vt:lpstr>Слайд 6</vt:lpstr>
      <vt:lpstr>Слайд 7</vt:lpstr>
      <vt:lpstr>Народная культура несет опыт прошлых поколений, где мы видим отражение быта и жизни предков, и это отражение проявляется в разных видах искусств. Одной из важнейших задач, стоящих перед нашим обществом в настоящее время, является его духовное, нравственное возрождение, которое невозможно осуществить, не осваивая культурно-исторический опыт народа, создаваемый веками и закрепленный в произведениях народного искусства.</vt:lpstr>
      <vt:lpstr>Декоративно-прикладное искусство всегда тесно было связано с бытом. Песни и танцы, былины и сказки также неотделимы от повседневной жизни народа, потому что в них воплощались мечты о прекрасном, представления о добре и зле, о гармонии мира. Для того, чтобы детям было легче понять многогранность русского народного искусства, в развлечения и непосредственно-образовательную деятельность мы включаем стихи, поговорки, танцы, пляски, хороводы и изобразительную деятельность</vt:lpstr>
      <vt:lpstr> Декоративно-прикладное искусство обогащает творческие стремления детей преобразовывать мир, развивает в детях нестандартность мышления, свободу, раскрепощенность, индивидуальность, умение всматриваться и наблюдать, а также видеть в реальных предметах декоративно-прикладного искусства новизну и элементы сказочности.</vt:lpstr>
      <vt:lpstr>Виды техник декоративно прикладного творчества использованные и освоенные в процессе работы с детьми: • Айрис фолдинг  • Батик – рисование по ткани  • Аппликация • Рисование • Городецкая роспись • Дымковская роспись • Аппликация из пластилина • Лепка     Гжель </vt:lpstr>
      <vt:lpstr>Слайд 12</vt:lpstr>
      <vt:lpstr>Айрис фолдинг – техника складывания полос цветной бумаги под углом в виде закручивающейся спирали. Работы, выполненные с применением данной техники, похожи на радужную оболочку глаза или просто на радугу. Поэтому эту технику называют «радужным складыванием бумаги». Изделия, выполненные в этой технике можно использовать как настенное украшение, открытку или для оформления подарка. </vt:lpstr>
      <vt:lpstr>История возникновения техники айрис фолдинг Техника айрис фолдинг уходит корнями в Голландию, где местные жители с помощью цветной бумаги и картона научились создавать объемные работы со спиральным изображением. Изделия были схожи с диафрагмой фотоаппаратов, используемых в те годы, и отчасти напоминали радужную оболочку глаза. Поэтому и  возникло название Iris Folding. Что в переводе обозначает – «радужное складывание глаза». 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Мостовский детский сад «Колосок»</dc:title>
  <dc:creator>User</dc:creator>
  <cp:lastModifiedBy>User</cp:lastModifiedBy>
  <cp:revision>32</cp:revision>
  <dcterms:created xsi:type="dcterms:W3CDTF">2022-09-27T06:45:57Z</dcterms:created>
  <dcterms:modified xsi:type="dcterms:W3CDTF">2022-11-07T13:52:26Z</dcterms:modified>
</cp:coreProperties>
</file>