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Default ContentType="image/vnd.ms-photo" Extension="wdp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7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9" r:id="rId13"/>
    <p:sldId id="270" r:id="rId14"/>
    <p:sldId id="266" r:id="rId15"/>
    <p:sldId id="273" r:id="rId16"/>
    <p:sldId id="271" r:id="rId17"/>
    <p:sldId id="274" r:id="rId18"/>
    <p:sldId id="272" r:id="rId19"/>
    <p:sldId id="268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71B9C-B776-458E-B8F1-C90E12596D02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6B9610-6030-4AFD-8740-A56DF008F6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4242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B9610-6030-4AFD-8740-A56DF008F6AA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3141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11DE337-D779-436F-B02A-4002312D2E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B9937CD4-D846-4965-8C31-6B8549DDF8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2A1BF87-EB17-4E93-A590-43930A444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895F6-2540-4361-A8BB-BDB6CE9D8998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A77E460-A288-484B-9236-05F2F7062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A0E5A68-8D6A-444B-B00D-B68BABE75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BA4D8-F414-43D7-96C7-501216DF30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1329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E9200FF-63D1-4AEA-A466-343AF9FFB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73105CE-C8D6-42A0-8E96-4FFCBFB3BD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D87F7A9-97B4-4F71-834D-F1B2B2E8B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895F6-2540-4361-A8BB-BDB6CE9D8998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F97E5C8-100F-4524-86FB-AEC6B7CDF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7E0573B-885A-421F-9ED4-AA5AE4F0A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BA4D8-F414-43D7-96C7-501216DF30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9217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18204F68-FE98-4110-925C-CC2C427E83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24B94C8-72EC-427D-9986-F752D6B93A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27DE4AE-3B5B-40B0-94A7-A90E8BEDD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895F6-2540-4361-A8BB-BDB6CE9D8998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2A94172-E163-45CF-A2CF-2E86335DB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D1F453F-4E57-479C-B618-1D4D7053F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BA4D8-F414-43D7-96C7-501216DF30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829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0EF58CC-39EF-4631-9A22-EDC673AE5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3D90AED-7CDE-42E8-91F0-496ECF7AB5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0CF100F-10DF-4390-9659-232BABA53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895F6-2540-4361-A8BB-BDB6CE9D8998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837EC1A-FB10-41CF-874B-BB4675A4B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C09FB75-8E02-4872-A5D5-0CC25CFCB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BA4D8-F414-43D7-96C7-501216DF30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9131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DB377DC-72BB-45B4-B7C2-7A1BF84DB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AA02203-44DF-4F31-9FB4-CF5100B3C8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0A12CEE-8043-4B06-8DDC-69FA346F5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895F6-2540-4361-A8BB-BDB6CE9D8998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4403D83-CAC8-48F8-8FA9-12F107B21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1622737-E5D9-4FAF-888C-341037501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BA4D8-F414-43D7-96C7-501216DF30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3707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76C1E8A-EBCB-4A40-B6B0-C2C872DE8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46F4A9E-7CD1-4AEE-9869-9E5651B94F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A57D35C3-930B-4FDA-AD18-7C29B69792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8122A24-1239-4128-9431-0AFA1632E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895F6-2540-4361-A8BB-BDB6CE9D8998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3CAC2FC0-14BB-485D-92DA-051B82F59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57570D2-C11A-49E7-81C3-98E097BF7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BA4D8-F414-43D7-96C7-501216DF30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365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CE28069-0016-4D82-B713-3627329B2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7C3428B-6FFE-414D-A70E-DF41279486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1745176E-983C-4AD6-B3F6-51284FD2D3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E9A0042E-8264-46BD-950E-B1AB214975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92137384-2916-46FB-BB5E-E5A6E16E02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EE11B97B-9493-4E50-98AB-0F656B2CD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895F6-2540-4361-A8BB-BDB6CE9D8998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7AB265E4-774F-400E-96B1-7507DEAD2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8187D78D-8D6E-479A-9E1B-81083780D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BA4D8-F414-43D7-96C7-501216DF30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1211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CA746F0-BA4A-4ABA-9B4E-E66D76048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54F51A70-E1A7-4EFC-AEF9-C0F20C046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895F6-2540-4361-A8BB-BDB6CE9D8998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AD25DD49-D0E2-4D4F-A27F-E59338160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AD8AEECC-865F-438A-BA41-8965ACF0E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BA4D8-F414-43D7-96C7-501216DF30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57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E2E2F57C-C28E-4B4F-A1BB-EDFA3B745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895F6-2540-4361-A8BB-BDB6CE9D8998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44EC7621-8944-456C-8E09-5576266B2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D08F4ED2-2302-46F2-AE8F-E3DDDD68F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BA4D8-F414-43D7-96C7-501216DF30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9034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5F5E516-6CAB-41C8-8160-25A139321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5C62BC3-1C93-4E8B-9956-7844844C58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CD3AFD5C-95EC-4B21-AA15-06DC65A426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1B0EC3B-2D32-4D38-A42D-0E2987FD6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895F6-2540-4361-A8BB-BDB6CE9D8998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6399134-C0F0-4A33-B004-B9E1B818C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93AE3A2-699D-41FE-8A14-CD3EAC1D2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BA4D8-F414-43D7-96C7-501216DF30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8395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1002128-55AF-4158-A5AC-7DC1E4A56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A0C9DD9-4D0D-404A-AE5A-9EBFB142F5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D9FCC5FA-3ED7-4FFF-BED0-823A55B8A2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555FCF9-DA83-44D9-AC51-036632D69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895F6-2540-4361-A8BB-BDB6CE9D8998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C391948-27AF-4CAD-A835-2463310C4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309A044-8438-4BD2-97B6-B01427296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BA4D8-F414-43D7-96C7-501216DF30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512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1E273A0-3376-4A28-9107-18A4D5328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EDA4879-0553-46FA-928B-06B0FFA0CF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A493B76-DEC2-4176-9A30-60F7DCDB08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0895F6-2540-4361-A8BB-BDB6CE9D8998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6F764DF-2E78-49FC-8530-537C2EC15A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1D4AEC6-E6DD-4D4B-BEE4-E260631F74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BA4D8-F414-43D7-96C7-501216DF30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5943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5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image26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7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28.pn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hdphoto1.wdp" Type="http://schemas.microsoft.com/office/2007/relationships/hdphoto"/><Relationship Id="rId4" Target="../media/image29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30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33.jpeg" Type="http://schemas.openxmlformats.org/officeDocument/2006/relationships/image"/><Relationship Id="rId5" Target="../media/image32.jpeg" Type="http://schemas.openxmlformats.org/officeDocument/2006/relationships/image"/><Relationship Id="rId4" Target="../media/image31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media/image34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37.jpeg" Type="http://schemas.openxmlformats.org/officeDocument/2006/relationships/image"/><Relationship Id="rId5" Target="../media/image36.jpeg" Type="http://schemas.openxmlformats.org/officeDocument/2006/relationships/image"/><Relationship Id="rId4" Target="../media/image35.jpe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3" Target="../media/image38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39.jpeg" Type="http://schemas.openxmlformats.org/officeDocument/2006/relationships/image"/></Relationships>
</file>

<file path=ppt/slides/_rels/slide16.xml.rels><?xml version="1.0" encoding="UTF-8" standalone="yes" ?><Relationships xmlns="http://schemas.openxmlformats.org/package/2006/relationships"><Relationship Id="rId3" Target="../media/image41.jpeg" Type="http://schemas.openxmlformats.org/officeDocument/2006/relationships/image"/><Relationship Id="rId2" Target="../media/image40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43.jpeg" Type="http://schemas.openxmlformats.org/officeDocument/2006/relationships/image"/><Relationship Id="rId4" Target="../media/image42.jpeg" Type="http://schemas.openxmlformats.org/officeDocument/2006/relationships/image"/></Relationships>
</file>

<file path=ppt/slides/_rels/slide17.xml.rels><?xml version="1.0" encoding="UTF-8" standalone="yes" ?><Relationships xmlns="http://schemas.openxmlformats.org/package/2006/relationships"><Relationship Id="rId3" Target="../media/image44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47.jpeg" Type="http://schemas.openxmlformats.org/officeDocument/2006/relationships/image"/><Relationship Id="rId5" Target="../media/image46.jpeg" Type="http://schemas.openxmlformats.org/officeDocument/2006/relationships/image"/><Relationship Id="rId4" Target="../media/image45.jpeg" Type="http://schemas.openxmlformats.org/officeDocument/2006/relationships/image"/></Relationships>
</file>

<file path=ppt/slides/_rels/slide18.xml.rels><?xml version="1.0" encoding="UTF-8" standalone="yes" ?><Relationships xmlns="http://schemas.openxmlformats.org/package/2006/relationships"><Relationship Id="rId3" Target="../media/image48.jpeg" Type="http://schemas.openxmlformats.org/officeDocument/2006/relationships/image"/><Relationship Id="rId2" Target="../media/image40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49.jpeg" Type="http://schemas.openxmlformats.org/officeDocument/2006/relationships/image"/></Relationships>
</file>

<file path=ppt/slides/_rels/slide19.xml.rels><?xml version="1.0" encoding="UTF-8" standalone="yes" ?><Relationships xmlns="http://schemas.openxmlformats.org/package/2006/relationships"><Relationship Id="rId3" Target="../media/image50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4.jpe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3" Target="../media/image6.pn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7.pn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10.png" Type="http://schemas.openxmlformats.org/officeDocument/2006/relationships/image"/><Relationship Id="rId4" Target="../media/image9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13.jpeg" Type="http://schemas.openxmlformats.org/officeDocument/2006/relationships/image"/><Relationship Id="rId4" Target="../media/image12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16.jpeg" Type="http://schemas.openxmlformats.org/officeDocument/2006/relationships/image"/><Relationship Id="rId4" Target="../media/image15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7.xml" Type="http://schemas.openxmlformats.org/officeDocument/2006/relationships/slideLayout"/><Relationship Id="rId5" Target="../media/image18.jpeg" Type="http://schemas.openxmlformats.org/officeDocument/2006/relationships/image"/><Relationship Id="rId4" Target="../media/image17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0.jpeg" Type="http://schemas.openxmlformats.org/officeDocument/2006/relationships/image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69B72888-D87B-4FDA-BC84-3EF207A034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F9A2FBD0-D42C-4EFD-AA86-1B92AA2417E0}"/>
              </a:ext>
            </a:extLst>
          </p:cNvPr>
          <p:cNvSpPr/>
          <p:nvPr/>
        </p:nvSpPr>
        <p:spPr>
          <a:xfrm>
            <a:off x="2501036" y="1385346"/>
            <a:ext cx="75071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</a:p>
          <a:p>
            <a:pPr lvl="0"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ДС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№12 г. Челябинска»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6477679F-96D2-476F-8E2F-442C1F6A057C}"/>
              </a:ext>
            </a:extLst>
          </p:cNvPr>
          <p:cNvSpPr/>
          <p:nvPr/>
        </p:nvSpPr>
        <p:spPr>
          <a:xfrm>
            <a:off x="3306239" y="2685028"/>
            <a:ext cx="5579527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</a:pP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Семинар «Играем в театр»</a:t>
            </a:r>
            <a:endParaRPr lang="ru-RU" sz="32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817E97F5-03FB-4B88-82A6-5C9652557F4B}"/>
              </a:ext>
            </a:extLst>
          </p:cNvPr>
          <p:cNvSpPr/>
          <p:nvPr/>
        </p:nvSpPr>
        <p:spPr>
          <a:xfrm>
            <a:off x="6118580" y="5118291"/>
            <a:ext cx="29915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воспитатель: </a:t>
            </a:r>
          </a:p>
          <a:p>
            <a:pPr lvl="0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Лукина О.Н.</a:t>
            </a:r>
          </a:p>
        </p:txBody>
      </p:sp>
    </p:spTree>
    <p:extLst>
      <p:ext uri="{BB962C8B-B14F-4D97-AF65-F5344CB8AC3E}">
        <p14:creationId xmlns:p14="http://schemas.microsoft.com/office/powerpoint/2010/main" xmlns="" val="409876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D621FF7A-53A4-4D7C-A728-845D8367054C}"/>
              </a:ext>
            </a:extLst>
          </p:cNvPr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4"/>
            <a:ext cx="12192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813644" y="619121"/>
            <a:ext cx="44248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mtClean="0" sz="2400">
                <a:solidFill>
                  <a:srgbClr val="0070C0"/>
                </a:solidFill>
                <a:latin typeface="Times New Roman"/>
                <a:ea typeface="Times New Roman"/>
              </a:rPr>
              <a:t>Младшая группа: театр кукол</a:t>
            </a:r>
            <a:endParaRPr b="1" dirty="0" lang="ru-RU" sz="2400">
              <a:solidFill>
                <a:srgbClr val="0070C0"/>
              </a:solidFill>
            </a:endParaRPr>
          </a:p>
        </p:txBody>
      </p:sp>
      <p:pic>
        <p:nvPicPr>
          <p:cNvPr descr="C:\Users\ЛОГОПЕД\Desktop\ЛУКИНА\театр фото\20210309_131528.jpg" id="4" name="Picture 3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04" r="143" t="194"/>
          <a:stretch/>
        </p:blipFill>
        <p:spPr bwMode="auto">
          <a:xfrm>
            <a:off x="1473439" y="1985867"/>
            <a:ext cx="4767431" cy="3662766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ЛОГОПЕД\Desktop\ЛУКИНА\театр фото\20210315_075242.jpg" id="5" name="Picture 4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7" t="239"/>
          <a:stretch/>
        </p:blipFill>
        <p:spPr bwMode="auto">
          <a:xfrm>
            <a:off x="7838357" y="1985871"/>
            <a:ext cx="2898467" cy="3634209"/>
          </a:xfrm>
          <a:prstGeom prst="rect">
            <a:avLst/>
          </a:prstGeom>
          <a:noFill/>
          <a:ln w="38100">
            <a:solidFill>
              <a:sysClr lastClr="000000" val="windowText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19372043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7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2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3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6708EC9E-AA09-4EE2-8302-2F5A2C14F761}"/>
              </a:ext>
            </a:extLst>
          </p:cNvPr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4"/>
            <a:ext cx="12192000" cy="685799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86973" y="579943"/>
            <a:ext cx="3234603" cy="42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b="1" dirty="0" lang="ru-RU" sz="20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Кроссворд «Лиса и Волк» </a:t>
            </a:r>
            <a:endParaRPr b="1" dirty="0" lang="ru-RU" sz="2000">
              <a:solidFill>
                <a:srgbClr val="0070C0"/>
              </a:solidFill>
              <a:ea typeface="Calibri"/>
              <a:cs typeface="Times New Roman"/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3"/>
          <a:stretch/>
        </p:blipFill>
        <p:spPr bwMode="auto">
          <a:xfrm>
            <a:off x="2121958" y="1560659"/>
            <a:ext cx="3974044" cy="450092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6" name="Рисунок 5"/>
          <p:cNvPicPr/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5"/>
          <a:stretch/>
        </p:blipFill>
        <p:spPr bwMode="auto">
          <a:xfrm>
            <a:off x="6961239" y="1566698"/>
            <a:ext cx="3864079" cy="4510338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06839183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>
                                        <p:cTn dur="500" id="7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>
                                        <p:cTn dur="500" id="12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9" y="0"/>
            <a:ext cx="12193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68187" y="696119"/>
            <a:ext cx="103520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000" b="1" dirty="0">
                <a:solidFill>
                  <a:srgbClr val="0070C0"/>
                </a:solidFill>
                <a:latin typeface="Times New Roman"/>
                <a:ea typeface="Times New Roman"/>
              </a:rPr>
              <a:t>Средний дошкольный </a:t>
            </a:r>
            <a:r>
              <a:rPr lang="ru-RU" sz="2000" b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возраст</a:t>
            </a:r>
            <a:r>
              <a:rPr lang="ru-RU" sz="2000" b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: переход - игра для себя; к игре от себя для зрителя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8751" y="1595182"/>
            <a:ext cx="3951287" cy="446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ЛОГОПЕД\Desktop\ЛУКИНА\фото кто сказал мяу\IMG-9405e9126cb499928a841b27ac48aa77-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77156" y="2173614"/>
            <a:ext cx="5143827" cy="2899832"/>
          </a:xfrm>
          <a:prstGeom prst="rect">
            <a:avLst/>
          </a:prstGeom>
          <a:noFill/>
          <a:ln w="3810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483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87" y="0"/>
            <a:ext cx="12193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98399" y="742174"/>
            <a:ext cx="5231176" cy="4053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Литературная викторина «И снова сказки»</a:t>
            </a:r>
            <a:endParaRPr lang="ru-RU" sz="2000" b="1" dirty="0">
              <a:solidFill>
                <a:srgbClr val="0070C0"/>
              </a:solidFill>
              <a:ea typeface="Calibri"/>
              <a:cs typeface="Times New Roman"/>
            </a:endParaRPr>
          </a:p>
        </p:txBody>
      </p:sp>
      <p:pic>
        <p:nvPicPr>
          <p:cNvPr id="5" name="Рисунок 4" descr="C:\Users\ЛОГОПЕД\AppData\Local\Microsoft\Windows\Temporary Internet Files\Content.Word\2022-10-19-21-59-1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2554" y="1963051"/>
            <a:ext cx="2286000" cy="3260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ЛОГОПЕД\AppData\Local\Microsoft\Windows\Temporary Internet Files\Content.Word\2022-10-19-21-59-5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1342" y="1985752"/>
            <a:ext cx="2408523" cy="3238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ЛОГОПЕД\AppData\Local\Microsoft\Windows\Temporary Internet Files\Content.Word\2022-10-19-22-00-56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71313" y="2508267"/>
            <a:ext cx="2680764" cy="21231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ЛОГОПЕД\AppData\Local\Microsoft\Windows\Temporary Internet Files\Content.Word\2022-10-19-22-00-04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7635" y="1974926"/>
            <a:ext cx="2352532" cy="3260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574449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88A27047-0894-4329-AC51-CFD3E7C78A4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"/>
            <a:ext cx="12192000" cy="6857999"/>
          </a:xfrm>
          <a:prstGeom prst="rect">
            <a:avLst/>
          </a:prstGeom>
        </p:spPr>
      </p:pic>
      <p:pic>
        <p:nvPicPr>
          <p:cNvPr id="4" name="Рисунок 3" descr="C:\Users\ЛОГОПЕД\AppData\Local\Microsoft\Windows\Temporary Internet Files\Content.Word\2022-10-19-22-01-2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1622" y="3587402"/>
            <a:ext cx="2525629" cy="2481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ЛОГОПЕД\AppData\Local\Microsoft\Windows\Temporary Internet Files\Content.Word\2022-10-19-22-00-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70243" y="748145"/>
            <a:ext cx="2457426" cy="3188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ЛОГОПЕД\AppData\Local\Microsoft\Windows\Temporary Internet Files\Content.Word\2022-10-19-22-02-21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23548" y="689090"/>
            <a:ext cx="2950210" cy="295021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5590" y="3392482"/>
            <a:ext cx="2221515" cy="2881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27470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87" y="0"/>
            <a:ext cx="12193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 descr="C:\Users\ЛОГОПЕД\AppData\Local\Microsoft\Windows\Temporary Internet Files\Content.Word\2022-10-19-21-59-3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32040" y="1430871"/>
            <a:ext cx="4065000" cy="437971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7498" y="1430871"/>
            <a:ext cx="4398318" cy="439831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9993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1219993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08357" y="1440650"/>
            <a:ext cx="4070243" cy="213583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94300" y="550829"/>
            <a:ext cx="9066969" cy="42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Старший дошкольный </a:t>
            </a:r>
            <a:r>
              <a:rPr lang="ru-RU" sz="2000" b="1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возраст – игра как средство самовыражения ребенка</a:t>
            </a: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27449" y="1440650"/>
            <a:ext cx="4096837" cy="2246557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9213" y="3915286"/>
            <a:ext cx="4210563" cy="217152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51664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9E8794D1-3F50-4FFF-93CC-E465A120ADC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"/>
            <a:ext cx="12192000" cy="685799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835092" y="421504"/>
            <a:ext cx="1843390" cy="4053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b="1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«Пантомима»</a:t>
            </a:r>
            <a:endParaRPr lang="ru-RU" sz="2000" dirty="0">
              <a:solidFill>
                <a:srgbClr val="0070C0"/>
              </a:solidFill>
              <a:ea typeface="Calibri"/>
              <a:cs typeface="Times New Roman"/>
            </a:endParaRPr>
          </a:p>
        </p:txBody>
      </p:sp>
      <p:pic>
        <p:nvPicPr>
          <p:cNvPr id="5" name="Рисунок 4" descr="C:\Users\ЛОГОПЕД\AppData\Local\Microsoft\Windows\Temporary Internet Files\Content.Word\2022-10-19-22-38-0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62980" y="1041513"/>
            <a:ext cx="3633020" cy="213543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ЛОГОПЕД\AppData\Local\Microsoft\Windows\Temporary Internet Files\Content.Word\2022-10-19-22-31-5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94207" y="1041513"/>
            <a:ext cx="4891548" cy="2628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ЛОГОПЕД\AppData\Local\Microsoft\Windows\Temporary Internet Files\Content.Word\2022-10-19-22-32-36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5180" y="3429003"/>
            <a:ext cx="4898923" cy="2949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ЛОГОПЕД\AppData\Local\Microsoft\Windows\Temporary Internet Files\Content.Word\2022-10-19-22-33-16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90619" y="3796384"/>
            <a:ext cx="3298723" cy="24657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344688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938" y="0"/>
            <a:ext cx="1219993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13745" y="663366"/>
            <a:ext cx="1847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dirty="0" lang="ru-RU" sz="200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71253" y="498706"/>
            <a:ext cx="8373098" cy="105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vl="0"/>
            <a:r>
              <a:rPr b="1" dirty="0" lang="ru-RU" smtClean="0" sz="2000">
                <a:solidFill>
                  <a:srgbClr val="0070C0"/>
                </a:solidFill>
                <a:latin charset="0" panose="02020603050405020304" pitchFamily="18" typeface="Times New Roman"/>
                <a:ea typeface="Times New Roman"/>
                <a:cs charset="0" panose="02020603050405020304" pitchFamily="18" typeface="Times New Roman"/>
              </a:rPr>
              <a:t> </a:t>
            </a:r>
            <a:endParaRPr b="1" dirty="0" lang="ru-RU" sz="2000">
              <a:solidFill>
                <a:srgbClr val="0070C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b="1" dirty="0" lang="ru-RU" smtClean="0" sz="2000">
                <a:solidFill>
                  <a:srgbClr val="0070C0"/>
                </a:solidFill>
                <a:latin charset="0" panose="02020603050405020304" pitchFamily="18" typeface="Times New Roman"/>
                <a:ea typeface="Times New Roman"/>
                <a:cs charset="0" panose="02020603050405020304" pitchFamily="18" typeface="Times New Roman"/>
              </a:rPr>
              <a:t>Театрализованная игра </a:t>
            </a:r>
            <a:r>
              <a:rPr b="1" dirty="0" lang="ru-RU" smtClean="0" sz="2000">
                <a:solidFill>
                  <a:srgbClr val="0070C0"/>
                </a:solidFill>
                <a:latin charset="0" panose="02020603050405020304" pitchFamily="18" typeface="Times New Roman"/>
                <a:ea typeface="Times New Roman"/>
                <a:cs charset="0" panose="02020603050405020304" pitchFamily="18" typeface="Times New Roman"/>
              </a:rPr>
              <a:t>– это развитие </a:t>
            </a:r>
            <a:r>
              <a:rPr b="1" dirty="0" lang="ru-RU" smtClean="0" sz="2000">
                <a:solidFill>
                  <a:srgbClr val="0070C0"/>
                </a:solidFill>
                <a:latin charset="0" panose="02020603050405020304" pitchFamily="18" typeface="Times New Roman"/>
                <a:ea typeface="Times New Roman"/>
                <a:cs charset="0" panose="02020603050405020304" pitchFamily="18" typeface="Times New Roman"/>
              </a:rPr>
              <a:t>увлекательной, разнообразной, интересной, творческой </a:t>
            </a:r>
            <a:r>
              <a:rPr b="1" dirty="0" lang="ru-RU" smtClean="0" sz="2000">
                <a:solidFill>
                  <a:srgbClr val="0070C0"/>
                </a:solidFill>
                <a:latin charset="0" panose="02020603050405020304" pitchFamily="18" typeface="Times New Roman"/>
                <a:ea typeface="Times New Roman"/>
                <a:cs charset="0" panose="02020603050405020304" pitchFamily="18" typeface="Times New Roman"/>
              </a:rPr>
              <a:t>жизни </a:t>
            </a:r>
            <a:r>
              <a:rPr b="1" dirty="0" lang="ru-RU" sz="2000">
                <a:solidFill>
                  <a:srgbClr val="0070C0"/>
                </a:solidFill>
                <a:latin charset="0" panose="02020603050405020304" pitchFamily="18" typeface="Times New Roman"/>
                <a:ea typeface="Times New Roman"/>
                <a:cs charset="0" panose="02020603050405020304" pitchFamily="18" typeface="Times New Roman"/>
              </a:rPr>
              <a:t>детей в </a:t>
            </a:r>
            <a:r>
              <a:rPr b="1" dirty="0" lang="ru-RU" smtClean="0" sz="2000">
                <a:solidFill>
                  <a:srgbClr val="0070C0"/>
                </a:solidFill>
                <a:latin charset="0" panose="02020603050405020304" pitchFamily="18" typeface="Times New Roman"/>
                <a:ea typeface="Times New Roman"/>
                <a:cs charset="0" panose="02020603050405020304" pitchFamily="18" typeface="Times New Roman"/>
              </a:rPr>
              <a:t>группе</a:t>
            </a:r>
            <a:endParaRPr b="1" dirty="0" lang="ru-RU" sz="2000">
              <a:solidFill>
                <a:srgbClr val="0070C0"/>
              </a:solidFill>
              <a:latin charset="0" panose="02020603050405020304" pitchFamily="18" typeface="Times New Roman"/>
              <a:ea typeface="Calibri"/>
              <a:cs charset="0" panose="02020603050405020304" pitchFamily="18" typeface="Times New Roman"/>
            </a:endParaRPr>
          </a:p>
        </p:txBody>
      </p:sp>
      <p:pic>
        <p:nvPicPr>
          <p:cNvPr descr="C:\Users\ЛОГОПЕД\Desktop\ЛУКИНА\фото\театр\20201127_093959.jpg" id="6147" name="Picture 3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2848" y="2064772"/>
            <a:ext cx="5093110" cy="3819833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ЛОГОПЕД\Desktop\ЛУКИНА\фото кто сказал мяу\IMG-8b0db45669f81c33615fef14082284e2-V.jpg" id="6148" name="Picture 4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71" t="82"/>
          <a:stretch/>
        </p:blipFill>
        <p:spPr bwMode="auto">
          <a:xfrm>
            <a:off x="7016246" y="1968861"/>
            <a:ext cx="3495369" cy="4011657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60809703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7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0">
                      <p:stCondLst>
                        <p:cond delay="indefinite"/>
                      </p:stCondLst>
                      <p:childTnLst>
                        <p:par>
                          <p:cTn fill="hold" id="11">
                            <p:stCondLst>
                              <p:cond delay="0"/>
                            </p:stCondLst>
                            <p:childTnLst>
                              <p:par>
                                <p:cTn fill="hold" id="12" nodeType="clickEffect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>
                                        <p:cTn dur="2000" id="14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482C9D56-2868-45A6-AAC8-BBB1A6F4533C}"/>
              </a:ext>
            </a:extLst>
          </p:cNvPr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4"/>
            <a:ext cx="12192000" cy="6857999"/>
          </a:xfrm>
          <a:prstGeom prst="rect">
            <a:avLst/>
          </a:prstGeom>
        </p:spPr>
      </p:pic>
      <p:pic>
        <p:nvPicPr>
          <p:cNvPr descr="C:\Users\ЛОГОПЕД\Desktop\ЛУКИНА\фото маслиница 04.03.22\20220304_091143.jpg" id="4098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1" l="21" r="59" t="32"/>
          <a:stretch/>
        </p:blipFill>
        <p:spPr bwMode="auto">
          <a:xfrm>
            <a:off x="2597199" y="1180765"/>
            <a:ext cx="4028769" cy="4831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982691" y="1220963"/>
            <a:ext cx="4452672" cy="4218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b="1" dirty="0" lang="ru-RU" sz="28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«Театр – это волшебный мир. Он дает уроки красоты, морали и нравственности. А чем они богаче, тем успешнее идет развитие духовного мира детей</a:t>
            </a:r>
            <a:r>
              <a:rPr b="1" dirty="0" lang="ru-RU" smtClean="0" sz="28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…”</a:t>
            </a:r>
            <a:r>
              <a:rPr dirty="0" lang="ru-RU" sz="280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endParaRPr dirty="0" lang="ru-RU" smtClean="0" sz="280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endParaRPr b="1" dirty="0" lang="ru-RU" smtClean="0" sz="280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b="1" dirty="0" lang="ru-RU" smtClean="0" sz="2800">
                <a:solidFill>
                  <a:srgbClr val="0070C0"/>
                </a:solidFill>
                <a:latin typeface="Times New Roman"/>
                <a:ea typeface="Times New Roman"/>
              </a:rPr>
              <a:t>Б.М.Теплова</a:t>
            </a:r>
            <a:endParaRPr b="1" dirty="0" lang="ru-RU" sz="2800">
              <a:solidFill>
                <a:srgbClr val="0070C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6523844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4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7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8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#ppt_w*sin(2.5*pi*$)"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9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65B1A551-4585-4DF7-A88F-875EC6B5C182}"/>
              </a:ext>
            </a:extLst>
          </p:cNvPr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4"/>
            <a:ext cx="12192000" cy="6857999"/>
          </a:xfrm>
          <a:prstGeom prst="rect">
            <a:avLst/>
          </a:prstGeom>
        </p:spPr>
      </p:pic>
      <p:sp>
        <p:nvSpPr>
          <p:cNvPr id="4" name="AutoShape 2">
            <a:extLst>
              <a:ext uri="{FF2B5EF4-FFF2-40B4-BE49-F238E27FC236}">
                <a16:creationId xmlns:a16="http://schemas.microsoft.com/office/drawing/2014/main" xmlns="" id="{CD5CF973-114C-407D-BFC8-4CDB5408C23B}"/>
              </a:ext>
            </a:extLst>
          </p:cNvPr>
          <p:cNvSpPr>
            <a:spLocks noChangeArrowheads="1" noChangeAspect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00402" y="490060"/>
            <a:ext cx="7919884" cy="405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b="1" dirty="0" lang="ru-RU" smtClean="0" sz="20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В театрализованные </a:t>
            </a:r>
            <a:r>
              <a:rPr b="1" dirty="0" lang="ru-RU" sz="20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игры </a:t>
            </a:r>
            <a:r>
              <a:rPr b="1" dirty="0" lang="ru-RU" smtClean="0" sz="20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дети играют с </a:t>
            </a:r>
            <a:r>
              <a:rPr b="1" dirty="0" lang="ru-RU" sz="20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большим </a:t>
            </a:r>
            <a:r>
              <a:rPr b="1" dirty="0" lang="ru-RU" smtClean="0" sz="20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интересом</a:t>
            </a:r>
            <a:endParaRPr b="1" dirty="0" lang="ru-RU" sz="2000">
              <a:solidFill>
                <a:srgbClr val="0070C0"/>
              </a:solidFill>
              <a:ea typeface="Calibri"/>
              <a:cs typeface="Times New Roman"/>
            </a:endParaRPr>
          </a:p>
        </p:txBody>
      </p:sp>
      <p:pic>
        <p:nvPicPr>
          <p:cNvPr id="1026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87" l="16" r="28" t="76"/>
          <a:stretch/>
        </p:blipFill>
        <p:spPr bwMode="auto">
          <a:xfrm>
            <a:off x="1555956" y="2079524"/>
            <a:ext cx="3613355" cy="3347884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descr="C:\Users\ЛОГОПЕД\Desktop\ЛУКИНА\фото\театр\20201127_093317.jpg" id="1027" name="Picture 3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0" l="47" r="77"/>
          <a:stretch/>
        </p:blipFill>
        <p:spPr bwMode="auto">
          <a:xfrm>
            <a:off x="5943601" y="2145894"/>
            <a:ext cx="4929643" cy="3215147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24777362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4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7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8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#ppt_w*sin(2.5*pi*$)"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9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0">
                      <p:stCondLst>
                        <p:cond delay="indefinite"/>
                      </p:stCondLst>
                      <p:childTnLst>
                        <p:par>
                          <p:cTn fill="hold" id="11">
                            <p:stCondLst>
                              <p:cond delay="0"/>
                            </p:stCondLst>
                            <p:childTnLst>
                              <p:par>
                                <p:cTn fill="hold" id="12" nodeType="clickEffect" presetClass="entr" presetID="26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80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822" id="1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664" id="1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-sin(pi*$)/3"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664" id="17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-sin(pi*$)/9"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332" id="18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-sin(pi*$)/27"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64" id="19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-sin(pi*$)/81"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dur="26" id="20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decel="50000" dur="166" id="21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dur="26" id="22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decel="50000" dur="166" id="23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dur="26" id="24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decel="50000" dur="166" id="25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dur="26" id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decel="50000" dur="166" id="27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2193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28313" y="545379"/>
            <a:ext cx="75353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Знакомство с правилами </a:t>
            </a:r>
            <a:r>
              <a:rPr lang="ru-RU" sz="2000" b="1" dirty="0">
                <a:solidFill>
                  <a:srgbClr val="0070C0"/>
                </a:solidFill>
                <a:latin typeface="Times New Roman"/>
                <a:ea typeface="Times New Roman"/>
              </a:rPr>
              <a:t>безопасного </a:t>
            </a:r>
            <a:r>
              <a:rPr lang="ru-RU" sz="2000" b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поведения в жизни детей 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8111" y="1715232"/>
            <a:ext cx="4474766" cy="445992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3474" y="2231425"/>
            <a:ext cx="5096951" cy="3427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12640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5DF0962B-2ED2-41AE-A3B5-F47B2C27A8CD}"/>
              </a:ext>
            </a:extLst>
          </p:cNvPr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-5310"/>
            <a:ext cx="12192000" cy="685799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470068" y="607346"/>
            <a:ext cx="7027893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dirty="0" lang="ru-RU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        </a:t>
            </a:r>
            <a:r>
              <a:rPr b="1" dirty="0" lang="ru-RU" sz="2000">
                <a:solidFill>
                  <a:srgbClr val="0070C0"/>
                </a:solidFill>
                <a:latin charset="0" panose="02020603050405020304" pitchFamily="18" typeface="Times New Roman"/>
                <a:ea typeface="Times New Roman"/>
                <a:cs charset="0" panose="02020603050405020304" pitchFamily="18" typeface="Times New Roman"/>
              </a:rPr>
              <a:t>К режиссёрским играм </a:t>
            </a:r>
            <a:r>
              <a:rPr b="1" dirty="0" lang="ru-RU" smtClean="0" sz="2000">
                <a:solidFill>
                  <a:srgbClr val="0070C0"/>
                </a:solidFill>
                <a:latin charset="0" panose="02020603050405020304" pitchFamily="18" typeface="Times New Roman"/>
                <a:ea typeface="Times New Roman"/>
                <a:cs charset="0" panose="02020603050405020304" pitchFamily="18" typeface="Times New Roman"/>
              </a:rPr>
              <a:t>относится следующие  театры:</a:t>
            </a:r>
            <a:endParaRPr b="1" dirty="0" lang="ru-RU" sz="2000">
              <a:solidFill>
                <a:srgbClr val="0070C0"/>
              </a:solidFill>
              <a:latin charset="0" panose="02020603050405020304" pitchFamily="18" typeface="Times New Roman"/>
              <a:ea typeface="Calibri"/>
              <a:cs charset="0" panose="02020603050405020304" pitchFamily="18" typeface="Times New Roman"/>
            </a:endParaRPr>
          </a:p>
          <a:p>
            <a:pPr algn="just" lvl="0">
              <a:lnSpc>
                <a:spcPct val="107000"/>
              </a:lnSpc>
              <a:spcAft>
                <a:spcPts val="0"/>
              </a:spcAft>
              <a:buSzPts val="1000"/>
              <a:tabLst>
                <a:tab algn="l" pos="457200"/>
              </a:tabLst>
            </a:pPr>
            <a:endParaRPr b="1" dirty="0" lang="ru-RU" sz="2000">
              <a:solidFill>
                <a:srgbClr val="0070C0"/>
              </a:solidFill>
              <a:latin charset="0" panose="02020603050405020304" pitchFamily="18" typeface="Times New Roman"/>
              <a:ea typeface="Calibri"/>
              <a:cs charset="0" panose="02020603050405020304" pitchFamily="18"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61621" y="1688647"/>
            <a:ext cx="22967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z="2000">
                <a:solidFill>
                  <a:srgbClr val="0070C0"/>
                </a:solidFill>
                <a:latin charset="0" panose="02020603050405020304" pitchFamily="18" typeface="Times New Roman"/>
                <a:ea typeface="Times New Roman"/>
                <a:cs charset="0" panose="02020603050405020304" pitchFamily="18" typeface="Times New Roman"/>
              </a:rPr>
              <a:t>настольный театр</a:t>
            </a:r>
            <a:endParaRPr dirty="0"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355183" y="2114401"/>
            <a:ext cx="1796839" cy="42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lvl="0">
              <a:lnSpc>
                <a:spcPct val="107000"/>
              </a:lnSpc>
              <a:buSzPts val="1000"/>
              <a:tabLst>
                <a:tab algn="l" pos="457200"/>
              </a:tabLst>
            </a:pPr>
            <a:r>
              <a:rPr b="1" dirty="0" lang="ru-RU" sz="2000">
                <a:solidFill>
                  <a:srgbClr val="0070C0"/>
                </a:solidFill>
                <a:latin charset="0" panose="02020603050405020304" pitchFamily="18" typeface="Times New Roman"/>
                <a:ea typeface="Times New Roman"/>
                <a:cs charset="0" panose="02020603050405020304" pitchFamily="18" typeface="Times New Roman"/>
              </a:rPr>
              <a:t>теневой театр</a:t>
            </a:r>
            <a:endParaRPr b="1" dirty="0" lang="ru-RU" sz="2000">
              <a:solidFill>
                <a:srgbClr val="0070C0"/>
              </a:solidFill>
              <a:latin charset="0" panose="02020603050405020304" pitchFamily="18" typeface="Times New Roman"/>
              <a:ea typeface="Calibri"/>
              <a:cs charset="0" panose="02020603050405020304" pitchFamily="18"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487780" y="2088757"/>
            <a:ext cx="2930289" cy="42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lvl="0">
              <a:lnSpc>
                <a:spcPct val="107000"/>
              </a:lnSpc>
              <a:buSzPts val="1000"/>
              <a:tabLst>
                <a:tab algn="l" pos="457200"/>
              </a:tabLst>
            </a:pPr>
            <a:r>
              <a:rPr b="1" dirty="0" lang="ru-RU" sz="2000">
                <a:solidFill>
                  <a:srgbClr val="0070C0"/>
                </a:solidFill>
                <a:latin charset="0" panose="02020603050405020304" pitchFamily="18" typeface="Times New Roman"/>
                <a:ea typeface="Times New Roman"/>
                <a:cs charset="0" panose="02020603050405020304" pitchFamily="18" typeface="Times New Roman"/>
              </a:rPr>
              <a:t>театр на фланелеграфе.</a:t>
            </a:r>
            <a:endParaRPr b="1" dirty="0" lang="ru-RU" sz="2000">
              <a:solidFill>
                <a:srgbClr val="0070C0"/>
              </a:solidFill>
              <a:latin charset="0" panose="02020603050405020304" pitchFamily="18" typeface="Times New Roman"/>
              <a:ea typeface="Calibri"/>
              <a:cs charset="0" panose="02020603050405020304" pitchFamily="18" typeface="Times New Roman"/>
            </a:endParaRPr>
          </a:p>
        </p:txBody>
      </p:sp>
      <p:pic>
        <p:nvPicPr>
          <p:cNvPr descr="C:\Users\ЛОГОПЕД\Desktop\ЛУКИНА\театр фото\20210309_125148.jpg" id="8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4" l="53" r="81" t="8"/>
          <a:stretch/>
        </p:blipFill>
        <p:spPr bwMode="auto">
          <a:xfrm>
            <a:off x="8259404" y="2875185"/>
            <a:ext cx="3158667" cy="2033939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ЛОГОПЕД\Desktop\ЛУКИНА\театр фото\20210309_123457.jpg" id="9" name="Picture 2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67" l="145" r="6" t="226"/>
          <a:stretch/>
        </p:blipFill>
        <p:spPr bwMode="auto">
          <a:xfrm>
            <a:off x="812526" y="2875189"/>
            <a:ext cx="3619575" cy="2213711"/>
          </a:xfrm>
          <a:prstGeom prst="rect">
            <a:avLst/>
          </a:prstGeom>
          <a:noFill/>
          <a:ln w="28575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74237" y="2536055"/>
            <a:ext cx="2671487" cy="3540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52133874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>
                                        <p:cTn dur="500" id="12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7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8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4C8C0B6B-3E50-4272-ADD5-F4349846CB8B}"/>
              </a:ext>
            </a:extLst>
          </p:cNvPr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4"/>
            <a:ext cx="12192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77731" y="622343"/>
            <a:ext cx="85393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 sz="2000">
                <a:solidFill>
                  <a:srgbClr val="0070C0"/>
                </a:solidFill>
                <a:latin typeface="Times New Roman"/>
                <a:ea typeface="Times New Roman"/>
              </a:rPr>
              <a:t>Н</a:t>
            </a:r>
            <a:r>
              <a:rPr b="1" dirty="0" lang="ru-RU" smtClean="0" sz="2000">
                <a:solidFill>
                  <a:srgbClr val="0070C0"/>
                </a:solidFill>
                <a:latin typeface="Times New Roman"/>
                <a:ea typeface="Times New Roman"/>
              </a:rPr>
              <a:t>астольный театр: театр </a:t>
            </a:r>
            <a:r>
              <a:rPr b="1" dirty="0" lang="ru-RU" sz="2000">
                <a:solidFill>
                  <a:srgbClr val="0070C0"/>
                </a:solidFill>
                <a:latin typeface="Times New Roman"/>
                <a:ea typeface="Times New Roman"/>
              </a:rPr>
              <a:t>игрушек, театр картинок, вязаный театр, театр ложек, театр кружек, театр коробочек </a:t>
            </a:r>
            <a:endParaRPr b="1" dirty="0" lang="ru-RU" sz="2000">
              <a:solidFill>
                <a:srgbClr val="0070C0"/>
              </a:solidFill>
            </a:endParaRPr>
          </a:p>
        </p:txBody>
      </p:sp>
      <p:pic>
        <p:nvPicPr>
          <p:cNvPr descr="C:\Users\ЛОГОПЕД\Desktop\ЛУКИНА\театр фото\20210309_130903.jpg" id="4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03" l="52" r="63" t="66"/>
          <a:stretch/>
        </p:blipFill>
        <p:spPr bwMode="auto">
          <a:xfrm>
            <a:off x="5920077" y="4131082"/>
            <a:ext cx="4961463" cy="2064775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ЛОГОПЕД\Desktop\ЛУКИНА\театр фото\20210309_125829.jpg" id="5" name="Picture 2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17" l="21" r="10" t="130"/>
          <a:stretch/>
        </p:blipFill>
        <p:spPr bwMode="auto">
          <a:xfrm>
            <a:off x="6055584" y="1613773"/>
            <a:ext cx="4825955" cy="2243315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ЛОГОПЕД\Desktop\ЛУКИНА\театр фото\20210309_130023.jpg" id="6" name="Picture 3"/>
          <p:cNvPicPr>
            <a:picLocks noChangeArrowheads="1"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5" l="35" r="43"/>
          <a:stretch/>
        </p:blipFill>
        <p:spPr bwMode="auto">
          <a:xfrm>
            <a:off x="2020529" y="1518318"/>
            <a:ext cx="3474483" cy="4677537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64405694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6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80" id="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822" id="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664" id="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-sin(pi*$)/3"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664" id="10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-sin(pi*$)/9"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332" id="11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-sin(pi*$)/27"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64" id="12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-sin(pi*$)/81"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dur="26" id="13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decel="50000" dur="166" id="14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dur="26" id="15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decel="50000" dur="166" id="16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dur="26" id="17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decel="50000" dur="166" id="18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dur="26" id="19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decel="50000" dur="166" id="2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1">
                      <p:stCondLst>
                        <p:cond delay="indefinite"/>
                      </p:stCondLst>
                      <p:childTnLst>
                        <p:par>
                          <p:cTn fill="hold" id="22">
                            <p:stCondLst>
                              <p:cond delay="0"/>
                            </p:stCondLst>
                            <p:childTnLst>
                              <p:par>
                                <p:cTn fill="hold" id="23" nodeType="click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25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6">
                      <p:stCondLst>
                        <p:cond delay="indefinite"/>
                      </p:stCondLst>
                      <p:childTnLst>
                        <p:par>
                          <p:cTn fill="hold" id="27">
                            <p:stCondLst>
                              <p:cond delay="0"/>
                            </p:stCondLst>
                            <p:childTnLst>
                              <p:par>
                                <p:cTn fill="hold" id="28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3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0583B904-F65D-4019-8908-D73423344CEB}"/>
              </a:ext>
            </a:extLst>
          </p:cNvPr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4"/>
            <a:ext cx="12192000" cy="6857999"/>
          </a:xfrm>
          <a:prstGeom prst="rect">
            <a:avLst/>
          </a:prstGeom>
        </p:spPr>
      </p:pic>
      <p:sp>
        <p:nvSpPr>
          <p:cNvPr id="3" name="AutoShape 2">
            <a:extLst>
              <a:ext uri="{FF2B5EF4-FFF2-40B4-BE49-F238E27FC236}">
                <a16:creationId xmlns:a16="http://schemas.microsoft.com/office/drawing/2014/main" xmlns="" id="{48596DFC-CD30-4C8F-AFF4-BE5D24B3FA8D}"/>
              </a:ext>
            </a:extLst>
          </p:cNvPr>
          <p:cNvSpPr>
            <a:spLocks noChangeArrowheads="1" noChangeAspect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21637" y="874057"/>
            <a:ext cx="36745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mtClean="0" sz="2400">
                <a:solidFill>
                  <a:srgbClr val="0070C0"/>
                </a:solidFill>
                <a:latin typeface="Times New Roman"/>
                <a:ea typeface="Times New Roman"/>
              </a:rPr>
              <a:t>Стендовые виды  театра </a:t>
            </a:r>
            <a:endParaRPr b="1" dirty="0" lang="ru-RU" sz="2400">
              <a:solidFill>
                <a:srgbClr val="0070C0"/>
              </a:solidFill>
            </a:endParaRPr>
          </a:p>
        </p:txBody>
      </p:sp>
      <p:pic>
        <p:nvPicPr>
          <p:cNvPr descr="C:\Users\ЛОГОПЕД\Desktop\ЛУКИНА\театр фото\20210309_124748.jpg" id="5" name="Picture 3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54251" y="1792551"/>
            <a:ext cx="3520536" cy="2341786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ЛОГОПЕД\Desktop\ЛУКИНА\театр фото\20210309_123537.jpg" id="6" name="Picture 4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93" l="161" r="38" t="235"/>
          <a:stretch/>
        </p:blipFill>
        <p:spPr bwMode="auto">
          <a:xfrm>
            <a:off x="4441372" y="2584813"/>
            <a:ext cx="3012515" cy="2856047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ЛОГОПЕД\Desktop\ЛУКИНА\театр фото\20210309_125238.jpg" id="7" name="Picture 4"/>
          <p:cNvPicPr>
            <a:picLocks noChangeArrowheads="1"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815837" y="1745054"/>
            <a:ext cx="3771028" cy="2245389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26897311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>
                                        <p:cTn dur="500" id="7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12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13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4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5">
                      <p:stCondLst>
                        <p:cond delay="indefinite"/>
                      </p:stCondLst>
                      <p:childTnLst>
                        <p:par>
                          <p:cTn fill="hold" id="16">
                            <p:stCondLst>
                              <p:cond delay="0"/>
                            </p:stCondLst>
                            <p:childTnLst>
                              <p:par>
                                <p:cTn fill="hold" id="17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9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141DE5CE-B3EB-4623-A079-D6D7CF4514B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4753"/>
            <a:ext cx="12192000" cy="6857999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9E313D86-C00C-40A3-BC00-5D5C2A0363C3}"/>
              </a:ext>
            </a:extLst>
          </p:cNvPr>
          <p:cNvSpPr/>
          <p:nvPr/>
        </p:nvSpPr>
        <p:spPr>
          <a:xfrm>
            <a:off x="5565208" y="2711105"/>
            <a:ext cx="248786" cy="42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07129" y="581298"/>
            <a:ext cx="34542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Режиссёрская игра 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3075" name="Picture 3" descr="C:\Users\ЛОГОПЕД\Desktop\ЛУКИНА\фотот\20201208_11592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34233" y="1960200"/>
            <a:ext cx="4858915" cy="3644186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admin\Desktop\312_1511\IMG_7973.JPG"/>
          <p:cNvPicPr>
            <a:picLocks noChangeAspect="1" noChangeArrowheads="1"/>
          </p:cNvPicPr>
          <p:nvPr/>
        </p:nvPicPr>
        <p:blipFill>
          <a:blip r:embed="rId5" cstate="print">
            <a:lum bright="10000" contrast="10000"/>
          </a:blip>
          <a:srcRect/>
          <a:stretch>
            <a:fillRect/>
          </a:stretch>
        </p:blipFill>
        <p:spPr bwMode="auto">
          <a:xfrm>
            <a:off x="1513135" y="1547250"/>
            <a:ext cx="4470095" cy="4470095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4043305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E7FCC6D3-8EAD-454F-A5BA-9FEA281D1237}"/>
              </a:ext>
            </a:extLst>
          </p:cNvPr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4"/>
            <a:ext cx="12192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954764" y="507244"/>
            <a:ext cx="33341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z="2400">
                <a:solidFill>
                  <a:srgbClr val="0070C0"/>
                </a:solidFill>
                <a:latin typeface="Times New Roman"/>
                <a:ea typeface="Times New Roman"/>
              </a:rPr>
              <a:t>И</a:t>
            </a:r>
            <a:r>
              <a:rPr b="1" dirty="0" lang="ru-RU" smtClean="0" sz="2400">
                <a:solidFill>
                  <a:srgbClr val="0070C0"/>
                </a:solidFill>
                <a:latin typeface="Times New Roman"/>
                <a:ea typeface="Times New Roman"/>
              </a:rPr>
              <a:t>гры </a:t>
            </a:r>
            <a:r>
              <a:rPr b="1" dirty="0" lang="ru-RU" sz="2400">
                <a:solidFill>
                  <a:srgbClr val="0070C0"/>
                </a:solidFill>
                <a:latin typeface="Times New Roman"/>
                <a:ea typeface="Times New Roman"/>
              </a:rPr>
              <a:t>– </a:t>
            </a:r>
            <a:r>
              <a:rPr b="1" dirty="0" lang="ru-RU" smtClean="0" sz="2400">
                <a:solidFill>
                  <a:srgbClr val="0070C0"/>
                </a:solidFill>
                <a:latin typeface="Times New Roman"/>
                <a:ea typeface="Times New Roman"/>
              </a:rPr>
              <a:t>драматизации</a:t>
            </a:r>
            <a:r>
              <a:rPr dirty="0" lang="ru-RU" sz="240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endParaRPr dirty="0" lang="ru-RU" sz="2400"/>
          </a:p>
        </p:txBody>
      </p:sp>
      <p:pic>
        <p:nvPicPr>
          <p:cNvPr descr="C:\Users\ЛОГОПЕД\Desktop\ЛУКИНА\фото\театр\20201127_093954.jpg" id="5123" name="Picture 3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22087" y="1866145"/>
            <a:ext cx="5184575" cy="3888432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ЛОГОПЕД\Desktop\ЛУКИНА\театр фото\20210315_121500.jpg" id="6" name="Picture 2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6" l="3" r="141" t="106"/>
          <a:stretch/>
        </p:blipFill>
        <p:spPr bwMode="auto">
          <a:xfrm>
            <a:off x="1253657" y="1866145"/>
            <a:ext cx="4023683" cy="3888432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5805885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3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7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">
                      <p:stCondLst>
                        <p:cond delay="indefinite"/>
                      </p:stCondLst>
                      <p:childTnLst>
                        <p:par>
                          <p:cTn fill="hold" id="12">
                            <p:stCondLst>
                              <p:cond delay="0"/>
                            </p:stCondLst>
                            <p:childTnLst>
                              <p:par>
                                <p:cTn fill="hold" id="13" nodeType="clickEffect" presetClass="entr" presetID="26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80" id="1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822" id="1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664" id="17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-sin(pi*$)/3"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664" id="18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-sin(pi*$)/9"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332" id="19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-sin(pi*$)/27"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64" id="20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-sin(pi*$)/81"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dur="26" id="21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decel="50000" dur="166" id="22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dur="26" id="23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decel="50000" dur="166" id="24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dur="26" id="25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decel="50000" dur="166" id="26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dur="26" id="27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decel="50000" dur="166" id="28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CFBD4D38-4ABC-4829-BB0C-4EB294E2E4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ЛОГОПЕД\Desktop\ЛУКИНА\театр фото\IMG-8651d5b6d997e333fec2b2251a8d8ba9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8484" y="1935766"/>
            <a:ext cx="5297517" cy="2986475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C:\Users\ЛОГОПЕД\Desktop\ЛУКИНА\театр фото\IMG-886a08df9760f439071039e769145ecf-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1056" y="2923908"/>
            <a:ext cx="5297517" cy="2986475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45744" y="618480"/>
            <a:ext cx="46899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/>
                <a:ea typeface="Times New Roman"/>
              </a:rPr>
              <a:t>Игры – драматизации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768945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177</Words>
  <Application>Microsoft Office PowerPoint</Application>
  <PresentationFormat>Произвольный</PresentationFormat>
  <Paragraphs>29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30</cp:revision>
  <dcterms:created xsi:type="dcterms:W3CDTF">2022-10-19T14:15:05Z</dcterms:created>
  <dcterms:modified xsi:type="dcterms:W3CDTF">2022-10-20T06:35:00Z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1931970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