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5" r:id="rId2"/>
    <p:sldId id="271" r:id="rId3"/>
    <p:sldId id="272" r:id="rId4"/>
    <p:sldId id="266" r:id="rId5"/>
    <p:sldId id="267" r:id="rId6"/>
    <p:sldId id="268" r:id="rId7"/>
    <p:sldId id="269" r:id="rId8"/>
    <p:sldId id="270" r:id="rId9"/>
    <p:sldId id="275" r:id="rId10"/>
    <p:sldId id="276" r:id="rId11"/>
    <p:sldId id="277" r:id="rId12"/>
    <p:sldId id="278" r:id="rId13"/>
    <p:sldId id="279" r:id="rId14"/>
    <p:sldId id="25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3FDEDB-5DEE-4B05-B2E9-49C60D032D9C}" type="datetimeFigureOut">
              <a:rPr lang="ru-RU" smtClean="0"/>
              <a:pPr/>
              <a:t>10.04.2007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AB0311-792A-41C5-80A5-56CD5C66D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954" y="1406769"/>
            <a:ext cx="9956800" cy="93699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«ИСПОЛЬЗОВАНИЕ НЕТРАДИЦИОННОГО ОБОРУДОВАНИЯ В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ФИЗКУЛЬТУРНО-ОЗДОРОВИТЕЛЬНОЙ РАБОТЕ В ДОУ»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3692" y="268851"/>
            <a:ext cx="9694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ФГБДОУ «Центр развития ребенка – детский сад № 1387» УДПРФ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05137" y="402676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инструктор по физкультуре: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Фомичева Олеся Юрьевна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высшая квалификационная </a:t>
            </a:r>
            <a:r>
              <a:rPr lang="ru-RU" b="1" dirty="0" smtClean="0">
                <a:solidFill>
                  <a:srgbClr val="C00000"/>
                </a:solidFill>
              </a:rPr>
              <a:t>категория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Москва 2021-2022 г.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DSC00013"/>
          <p:cNvPicPr/>
          <p:nvPr/>
        </p:nvPicPr>
        <p:blipFill>
          <a:blip r:embed="rId2" cstate="print"/>
          <a:srcRect l="17600" t="17135" r="5872"/>
          <a:stretch>
            <a:fillRect/>
          </a:stretch>
        </p:blipFill>
        <p:spPr bwMode="auto">
          <a:xfrm>
            <a:off x="1301261" y="2450123"/>
            <a:ext cx="4747847" cy="392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68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257908"/>
            <a:ext cx="10752667" cy="65649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700" b="1" dirty="0">
                <a:latin typeface="Arial" pitchFamily="34" charset="0"/>
                <a:cs typeface="Arial" pitchFamily="34" charset="0"/>
              </a:rPr>
              <a:t>Требования, предъявляемые к </a:t>
            </a:r>
            <a:r>
              <a:rPr lang="ru-RU" altLang="ru-RU" sz="2700" b="1" dirty="0" smtClean="0">
                <a:latin typeface="Arial" pitchFamily="34" charset="0"/>
                <a:cs typeface="Arial" pitchFamily="34" charset="0"/>
              </a:rPr>
              <a:t>нетрадиционному оборудованию.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alt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5792" y="748448"/>
            <a:ext cx="10968567" cy="2416783"/>
          </a:xfrm>
        </p:spPr>
        <p:txBody>
          <a:bodyPr/>
          <a:lstStyle/>
          <a:p>
            <a:pPr marL="0" indent="0">
              <a:spcBef>
                <a:spcPct val="0"/>
              </a:spcBef>
              <a:buClr>
                <a:srgbClr val="FFFFFF"/>
              </a:buClr>
              <a:buFontTx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Нетрадиционное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оборудование должно быть: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безопасным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максимально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эффективным;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удобным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к применению;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компактным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универсальным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технологичным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и простым в изготовлении; </a:t>
            </a:r>
          </a:p>
          <a:p>
            <a:pPr marL="0">
              <a:spcBef>
                <a:spcPct val="0"/>
              </a:spcBef>
              <a:buClr>
                <a:srgbClr val="FFFFFF"/>
              </a:buClr>
              <a:buFont typeface="Wingdings" pitchFamily="2" charset="2"/>
              <a:buChar char="§"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 эстетическим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Clr>
                <a:srgbClr val="FFFFFF"/>
              </a:buClr>
              <a:defRPr/>
            </a:pPr>
            <a:endParaRPr lang="ru-RU" dirty="0">
              <a:solidFill>
                <a:srgbClr val="FFFFFF"/>
              </a:solidFill>
            </a:endParaRPr>
          </a:p>
          <a:p>
            <a:pPr eaLnBrk="1" hangingPunct="1">
              <a:defRPr/>
            </a:pPr>
            <a:endParaRPr lang="ru-RU" b="1" dirty="0" smtClean="0"/>
          </a:p>
        </p:txBody>
      </p:sp>
      <p:pic>
        <p:nvPicPr>
          <p:cNvPr id="4" name="Рисунок 3" descr="C:\Users\Леся\Desktop\ФОТО САМООБР.ФИТБОЛЫ 3 неделя ноябрь\IMG_482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t="23453" r="12479" b="7292"/>
          <a:stretch/>
        </p:blipFill>
        <p:spPr bwMode="auto">
          <a:xfrm rot="5400000">
            <a:off x="6864685" y="1599381"/>
            <a:ext cx="5202974" cy="47005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54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07484" y="274638"/>
            <a:ext cx="10968567" cy="628039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>
                <a:latin typeface="Arial" pitchFamily="34" charset="0"/>
                <a:cs typeface="Arial" pitchFamily="34" charset="0"/>
              </a:rPr>
              <a:t>Основные принципы использования </a:t>
            </a:r>
            <a:r>
              <a:rPr lang="ru-RU" altLang="ru-RU" sz="2400" b="1" dirty="0" smtClean="0">
                <a:latin typeface="Arial" pitchFamily="34" charset="0"/>
                <a:cs typeface="Arial" pitchFamily="34" charset="0"/>
              </a:rPr>
              <a:t>нетрадиционного  </a:t>
            </a:r>
            <a:r>
              <a:rPr lang="ru-RU" altLang="ru-RU" sz="2400" b="1" dirty="0">
                <a:latin typeface="Arial" pitchFamily="34" charset="0"/>
                <a:cs typeface="Arial" pitchFamily="34" charset="0"/>
              </a:rPr>
              <a:t>оборудования:</a:t>
            </a:r>
            <a:br>
              <a:rPr lang="ru-RU" altLang="ru-RU" sz="2400" b="1" dirty="0">
                <a:latin typeface="Arial" pitchFamily="34" charset="0"/>
                <a:cs typeface="Arial" pitchFamily="34" charset="0"/>
              </a:rPr>
            </a:br>
            <a:endParaRPr lang="ru-RU" alt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0623" y="654662"/>
            <a:ext cx="10968567" cy="1537553"/>
          </a:xfrm>
        </p:spPr>
        <p:txBody>
          <a:bodyPr>
            <a:normAutofit lnSpcReduction="10000"/>
          </a:bodyPr>
          <a:lstStyle/>
          <a:p>
            <a:pPr marL="0" lvl="1">
              <a:spcBef>
                <a:spcPct val="0"/>
              </a:spcBef>
              <a:buClr>
                <a:srgbClr val="FFFFFF"/>
              </a:buClr>
              <a:buSzPct val="70000"/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1) Оборудование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используется во время гимнастики после сна и в самостоятельной  двигательной  деятельности с учётом индивидуальных возможностей детей и уровня физической подготовки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  <a:p>
            <a:pPr marL="0">
              <a:spcBef>
                <a:spcPct val="0"/>
              </a:spcBef>
              <a:spcAft>
                <a:spcPts val="1000"/>
              </a:spcAft>
              <a:buClr>
                <a:srgbClr val="FFFFFF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2) Упражнения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выполнять от простых к сложным, добавлять новые движения.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Полезно использовать дыхательные упражнения на расслабление мышц.</a:t>
            </a:r>
          </a:p>
          <a:p>
            <a:pPr>
              <a:buClr>
                <a:srgbClr val="FFFFFF"/>
              </a:buCl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C:\Users\Леся\Desktop\ФОТО 4 группа САМООБРАЗОВАНИЕ СТЕПЫ 4 неделя ноябрь\IMG_520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5" b="30793"/>
          <a:stretch/>
        </p:blipFill>
        <p:spPr bwMode="auto">
          <a:xfrm rot="5400000">
            <a:off x="3915625" y="2801174"/>
            <a:ext cx="4477453" cy="31188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771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77525" y="170353"/>
            <a:ext cx="10968567" cy="486139"/>
          </a:xfrm>
        </p:spPr>
        <p:txBody>
          <a:bodyPr>
            <a:normAutofit fontScale="90000"/>
          </a:bodyPr>
          <a:lstStyle/>
          <a:p>
            <a:r>
              <a:rPr lang="ru-RU" alt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200" b="1" dirty="0">
                <a:latin typeface="Arial" pitchFamily="34" charset="0"/>
                <a:cs typeface="Arial" pitchFamily="34" charset="0"/>
              </a:rPr>
            </a:br>
            <a:r>
              <a:rPr lang="ru-RU" altLang="ru-RU" sz="2700" b="1" dirty="0" smtClean="0">
                <a:latin typeface="Arial" pitchFamily="34" charset="0"/>
                <a:cs typeface="Arial" pitchFamily="34" charset="0"/>
              </a:rPr>
              <a:t>Основные </a:t>
            </a:r>
            <a:r>
              <a:rPr lang="ru-RU" altLang="ru-RU" sz="2700" b="1" dirty="0">
                <a:latin typeface="Arial" pitchFamily="34" charset="0"/>
                <a:cs typeface="Arial" pitchFamily="34" charset="0"/>
              </a:rPr>
              <a:t>принципы использования </a:t>
            </a:r>
            <a:r>
              <a:rPr lang="ru-RU" altLang="ru-RU" sz="2700" b="1" dirty="0" smtClean="0">
                <a:latin typeface="Arial" pitchFamily="34" charset="0"/>
                <a:cs typeface="Arial" pitchFamily="34" charset="0"/>
              </a:rPr>
              <a:t>нетрадиционного </a:t>
            </a:r>
            <a:r>
              <a:rPr lang="ru-RU" altLang="ru-RU" sz="2700" b="1" dirty="0">
                <a:latin typeface="Arial" pitchFamily="34" charset="0"/>
                <a:cs typeface="Arial" pitchFamily="34" charset="0"/>
              </a:rPr>
              <a:t>оборудования</a:t>
            </a:r>
            <a:r>
              <a:rPr lang="ru-RU" altLang="ru-RU" sz="2700" b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altLang="ru-RU" sz="2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8246" y="785446"/>
            <a:ext cx="9956800" cy="256735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  <a:buClr>
                <a:srgbClr val="FFFFFF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1) Развитие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основных видов движений; обучение правильной осанке и правильной постановке стопы; укрепление мышц-сгибателей и разгибателей и </a:t>
            </a:r>
            <a:r>
              <a:rPr lang="ru-RU" sz="1800" b="1" dirty="0" err="1">
                <a:solidFill>
                  <a:schemeClr val="tx2">
                    <a:lumMod val="75000"/>
                  </a:schemeClr>
                </a:solidFill>
              </a:rPr>
              <a:t>сумочно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-связочного аппарата, увеличение подвижности суставов; улучшение кровообращения; улучшение координации движений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1000"/>
              </a:spcAft>
              <a:buClr>
                <a:srgbClr val="FFFFFF"/>
              </a:buClr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2) С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целью развития воображения, памяти и речи необходимо детям предлагать самим придумывать упражнения и игры с нестандартным оборудованием.</a:t>
            </a:r>
          </a:p>
          <a:p>
            <a:pPr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C:\Users\Леся\Desktop\ФОТО 5 группа ТРЕНАЖ и ГИМН ПАЛКИ 4 неделя декабря\IMG_540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3" t="6842"/>
          <a:stretch/>
        </p:blipFill>
        <p:spPr bwMode="auto">
          <a:xfrm>
            <a:off x="3274271" y="2708031"/>
            <a:ext cx="4861544" cy="4002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717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1031" y="168499"/>
            <a:ext cx="9499600" cy="3707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Arial" pitchFamily="34" charset="0"/>
                <a:cs typeface="Arial" pitchFamily="34" charset="0"/>
              </a:rPr>
              <a:t>Ожидаемые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результаты: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3445" y="615461"/>
            <a:ext cx="9956800" cy="2080846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ü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Обогащение двигательного опыта;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Развитие сноровки, внимания, ловкости,  умения быть в коллективе;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Повышение самооценки;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Бережное обращение с пособиями, применение  их творчески.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Навыки самостоятельной двигательной активности  при использовании нестандартного оборудования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Леся\Desktop\ФОТО 3 группа октябрь МУХОМОР\IMG_263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3" t="10433" r="22079"/>
          <a:stretch/>
        </p:blipFill>
        <p:spPr bwMode="auto">
          <a:xfrm rot="5400000">
            <a:off x="4982892" y="2484707"/>
            <a:ext cx="3961229" cy="42906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9964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5144" y="1829769"/>
            <a:ext cx="6495394" cy="164630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1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845" y="131362"/>
            <a:ext cx="88860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FFFF"/>
              </a:buClr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Движение составляет основу практически любой деятельности ребёнка. Однако в настоящее время врачи отмечают значительное сокращение объёма двигательной деятельности детей. Гиподинамия в детском возрасте приводит к снижению уровня здоровья дошкольников, уменьшению защитных сил организма, способствует задержке умственного и физического развития. Исходя из практических наблюдений, можно отметить снижение интереса детей к организованной двигательной деятельности: их малоподвижность, нежелание принимать участие в подвижных играх и упражнениях. </a:t>
            </a:r>
          </a:p>
          <a:p>
            <a:pPr>
              <a:buClr>
                <a:srgbClr val="FFFFFF"/>
              </a:buClr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      Опираясь на мнение специалистов в области физического воспитания дошкольников утверждающих, что именно в дошкольном возрасте в результате целенаправленного педагогического воздействия формируется здоровье, создаются предпосылки для развития выносливости, скоростно-силовых качеств, происходит совершенствование деятельности основных 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физиологических </a:t>
            </a:r>
          </a:p>
          <a:p>
            <a:pPr>
              <a:buClr>
                <a:srgbClr val="FFFFFF"/>
              </a:buClr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систем </a:t>
            </a: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организма, можно сделать вывод, что необходимо:</a:t>
            </a:r>
            <a:endParaRPr lang="ru-RU" alt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Леся\Desktop\ФОТО 3 группа 1 нед. декабрь\IMG_635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3" t="18041" b="16457"/>
          <a:stretch/>
        </p:blipFill>
        <p:spPr bwMode="auto">
          <a:xfrm>
            <a:off x="8323385" y="4067908"/>
            <a:ext cx="3684711" cy="26115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145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2738" y="249648"/>
            <a:ext cx="82882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  <a:buFont typeface="Wingdings"/>
              <a:buChar char="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Повысить интерес детей к различным видам двигательной деятельности;</a:t>
            </a:r>
          </a:p>
          <a:p>
            <a:pPr>
              <a:lnSpc>
                <a:spcPct val="200000"/>
              </a:lnSpc>
              <a:spcAft>
                <a:spcPts val="0"/>
              </a:spcAft>
              <a:buFont typeface="Wingdings"/>
              <a:buChar char="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Увеличить объём двигательной активности детей;</a:t>
            </a:r>
          </a:p>
          <a:p>
            <a:pPr>
              <a:lnSpc>
                <a:spcPct val="200000"/>
              </a:lnSpc>
              <a:spcAft>
                <a:spcPts val="0"/>
              </a:spcAft>
              <a:buFont typeface="Wingdings"/>
              <a:buChar char="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Побуждать детей к самостоятельной двигательной деятельности;</a:t>
            </a:r>
          </a:p>
          <a:p>
            <a:pPr>
              <a:lnSpc>
                <a:spcPct val="200000"/>
              </a:lnSpc>
              <a:spcAft>
                <a:spcPts val="1000"/>
              </a:spcAft>
              <a:buFont typeface="Wingdings"/>
              <a:buChar char="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Поднять эмоциональный настрой детей.</a:t>
            </a:r>
          </a:p>
        </p:txBody>
      </p:sp>
      <p:pic>
        <p:nvPicPr>
          <p:cNvPr id="4" name="Рисунок 3" descr="C:\Users\Леся\Desktop\ФОТО САМООБРАЗ.декабрь 1 неделя степы\IMG_619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8"/>
          <a:stretch/>
        </p:blipFill>
        <p:spPr bwMode="auto">
          <a:xfrm>
            <a:off x="6342185" y="3059723"/>
            <a:ext cx="5709138" cy="34273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042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9310" y="336331"/>
            <a:ext cx="91452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Физкультура в детском саду является главной составляющей полноценного развития ребенка дошкольного возраста.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5021" y="5391807"/>
            <a:ext cx="89758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Основы физического здоровья детей закладываются в раннем детстве и во многом это зависит от того, как проходят занятия физкультурой в ДОУ, 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и насколько оборудовано необходимым инвентарем учреждение.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795" y="2291255"/>
            <a:ext cx="2378518" cy="28377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Righ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8898" y="2344973"/>
            <a:ext cx="2522482" cy="27840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C:\Users\Леся\Desktop\ФОТО САМООБРАЗ.декабрь 1 неделя степы\IMG_622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0" t="14581"/>
          <a:stretch/>
        </p:blipFill>
        <p:spPr bwMode="auto">
          <a:xfrm>
            <a:off x="3713942" y="1458071"/>
            <a:ext cx="4637992" cy="3442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2369" y="526172"/>
            <a:ext cx="5240216" cy="3272105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Физкультурное оборудование должно отвечать требованиям безопасности. 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Инвентарь для физкультуры в детском саду должен быть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гигиеничным.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Спортивные принадлежности должны быть красочными 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привлекательными.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E:\ПОРТФОЛИО 18\ФОТО СПОРТИВНОГО И ТРЕНАЖ.ЗАЛА\DSC_03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3230" y="2766647"/>
            <a:ext cx="5329481" cy="3585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Нетрадиционное оборудование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4289" y="1177160"/>
            <a:ext cx="5454869" cy="4995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Необычные спортивные приспособления — это дополнительная мотивация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к физкультурно-оздоровительным процедурам.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6416" y="2991546"/>
            <a:ext cx="51185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Их применяют в любых видах активной деятельности детей: 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- на физкультурных занятиях; 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- в процессе утренней гимнастики; 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- во время отдыха; 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- игр.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7" name="Рисунок 6" descr="E:\ПОРТФОЛИО 18\ФОТО СПОРТИВНОГО И ТРЕНАЖ.ЗАЛА\DSC_0463.JPG"/>
          <p:cNvPicPr/>
          <p:nvPr/>
        </p:nvPicPr>
        <p:blipFill>
          <a:blip r:embed="rId2" cstate="print"/>
          <a:srcRect l="4666" t="19178" b="36301"/>
          <a:stretch>
            <a:fillRect/>
          </a:stretch>
        </p:blipFill>
        <p:spPr bwMode="auto">
          <a:xfrm>
            <a:off x="8159261" y="1053440"/>
            <a:ext cx="3692770" cy="13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ПОРТФОЛИО 18\ФОТО СПОРТИВНОГО И ТРЕНАЖ.ЗАЛА\M8e296369867.jpg"/>
          <p:cNvPicPr/>
          <p:nvPr/>
        </p:nvPicPr>
        <p:blipFill>
          <a:blip r:embed="rId3" cstate="print"/>
          <a:srcRect t="23353" b="21844"/>
          <a:stretch>
            <a:fillRect/>
          </a:stretch>
        </p:blipFill>
        <p:spPr bwMode="auto">
          <a:xfrm>
            <a:off x="8896081" y="2690446"/>
            <a:ext cx="3143519" cy="218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ПОРТФОЛИО 18\ФОТО СПОРТИВНОГО И ТРЕНАЖ.ЗАЛА\M8e296569868.jpg"/>
          <p:cNvPicPr/>
          <p:nvPr/>
        </p:nvPicPr>
        <p:blipFill>
          <a:blip r:embed="rId4" cstate="print"/>
          <a:srcRect t="11676" b="10921"/>
          <a:stretch>
            <a:fillRect/>
          </a:stretch>
        </p:blipFill>
        <p:spPr bwMode="auto">
          <a:xfrm>
            <a:off x="5612523" y="3436883"/>
            <a:ext cx="2775512" cy="219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ПОРТФОЛИО 18\ФОТО СПОРТИВНОГО И ТРЕНАЖ.ЗАЛА\DSC_0459.JPG"/>
          <p:cNvPicPr/>
          <p:nvPr/>
        </p:nvPicPr>
        <p:blipFill>
          <a:blip r:embed="rId5" cstate="print"/>
          <a:srcRect t="19293" b="16686"/>
          <a:stretch>
            <a:fillRect/>
          </a:stretch>
        </p:blipFill>
        <p:spPr bwMode="auto">
          <a:xfrm>
            <a:off x="8604738" y="5181599"/>
            <a:ext cx="3434862" cy="132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ПОРТФОЛИО 18\ФОТО СПОРТИВНОГО И ТРЕНАЖ.ЗАЛА\DSC_0438.JPG"/>
          <p:cNvPicPr/>
          <p:nvPr/>
        </p:nvPicPr>
        <p:blipFill>
          <a:blip r:embed="rId6" cstate="print"/>
          <a:srcRect l="15273" t="10611" r="25404" b="3762"/>
          <a:stretch>
            <a:fillRect/>
          </a:stretch>
        </p:blipFill>
        <p:spPr bwMode="auto">
          <a:xfrm>
            <a:off x="5336857" y="1053440"/>
            <a:ext cx="2461602" cy="193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7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09902"/>
            <a:ext cx="9956800" cy="100773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Нетрадиционное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оборудование оказывает разностороннее влияние на: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3206262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развитие физических данных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укрепление дыхательных органов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профилактика нарушения зрительной функции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профилактика плоскостопия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развитие ловкости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развитие мелкой моторики</a:t>
            </a:r>
          </a:p>
          <a:p>
            <a:endParaRPr lang="ru-RU" dirty="0"/>
          </a:p>
        </p:txBody>
      </p:sp>
      <p:pic>
        <p:nvPicPr>
          <p:cNvPr id="5" name="Рисунок 4" descr="C:\Users\Леся\Desktop\ФОТО ФИЗ=РА 5 группа 29 сент\IMG_210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2" t="21955" b="9339"/>
          <a:stretch/>
        </p:blipFill>
        <p:spPr bwMode="auto">
          <a:xfrm rot="5400000">
            <a:off x="6344381" y="1662482"/>
            <a:ext cx="5400047" cy="41617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6183" y="157658"/>
            <a:ext cx="9659815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700" b="1" cap="small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Все перечисленные задачи можно решить:</a:t>
            </a:r>
            <a:r>
              <a:rPr lang="ru-RU" altLang="ru-RU" sz="2400" b="1" cap="small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altLang="ru-RU" sz="2400" b="1" cap="small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- на физкультурных занятиях;</a:t>
            </a:r>
          </a:p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- в играх;</a:t>
            </a:r>
            <a:b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- эстафетах ;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altLang="ru-RU" b="1" dirty="0">
                <a:solidFill>
                  <a:schemeClr val="tx2">
                    <a:lumMod val="75000"/>
                  </a:schemeClr>
                </a:solidFill>
              </a:rPr>
              <a:t> самостоятельной двигательной деятельности детей с  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применением нетрадиционного оборудования.</a:t>
            </a:r>
            <a:endParaRPr lang="ru-RU" alt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C:\Users\Леся\Desktop\ФОТО 4 группа САМООБР 2 нед декабрьГАНТЕЛИ\IMG_659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0" t="13098"/>
          <a:stretch/>
        </p:blipFill>
        <p:spPr bwMode="auto">
          <a:xfrm>
            <a:off x="5920154" y="1910862"/>
            <a:ext cx="6027957" cy="44852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1854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07484" y="274640"/>
            <a:ext cx="10968567" cy="499083"/>
          </a:xfrm>
        </p:spPr>
        <p:txBody>
          <a:bodyPr>
            <a:noAutofit/>
          </a:bodyPr>
          <a:lstStyle/>
          <a:p>
            <a:r>
              <a:rPr lang="ru-RU" altLang="ru-RU" sz="2700" b="1" dirty="0" smtClean="0">
                <a:latin typeface="Arial" pitchFamily="34" charset="0"/>
                <a:cs typeface="Arial" pitchFamily="34" charset="0"/>
              </a:rPr>
              <a:t>Нетрадиционное </a:t>
            </a:r>
            <a:r>
              <a:rPr lang="ru-RU" altLang="ru-RU" sz="2700" b="1" dirty="0">
                <a:latin typeface="Arial" pitchFamily="34" charset="0"/>
                <a:cs typeface="Arial" pitchFamily="34" charset="0"/>
              </a:rPr>
              <a:t>физкультурное оборудование позволяет:</a:t>
            </a:r>
          </a:p>
        </p:txBody>
      </p:sp>
      <p:sp>
        <p:nvSpPr>
          <p:cNvPr id="10243" name="Объект 3"/>
          <p:cNvSpPr>
            <a:spLocks noGrp="1"/>
          </p:cNvSpPr>
          <p:nvPr>
            <p:ph sz="quarter" idx="1"/>
          </p:nvPr>
        </p:nvSpPr>
        <p:spPr>
          <a:xfrm>
            <a:off x="246185" y="885092"/>
            <a:ext cx="9956800" cy="206912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buClr>
                <a:srgbClr val="FFFFFF"/>
              </a:buClr>
              <a:buFont typeface="Wingdings" pitchFamily="2" charset="2"/>
              <a:buChar char="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- повысить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интерес детей к выполнению основных движений и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игр;</a:t>
            </a:r>
            <a:endParaRPr lang="ru-RU" altLang="ru-RU" sz="1800" b="1" dirty="0" smtClean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Clr>
                <a:srgbClr val="FFFFFF"/>
              </a:buClr>
              <a:buFont typeface="Wingdings" pitchFamily="2" charset="2"/>
              <a:buChar char="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- развивать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у детей наблюдательность, эстетическое восприятие, воображение, зрительную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память;</a:t>
            </a:r>
            <a:endParaRPr lang="ru-RU" altLang="ru-RU" sz="1800" b="1" dirty="0" smtClean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Clr>
                <a:srgbClr val="FFFFFF"/>
              </a:buClr>
              <a:buFont typeface="Wingdings" pitchFamily="2" charset="2"/>
              <a:buChar char="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- развивать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чувство формы и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цвета;</a:t>
            </a:r>
            <a:endParaRPr lang="ru-RU" altLang="ru-RU" sz="1800" b="1" dirty="0" smtClean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>
                <a:srgbClr val="FFFFFF"/>
              </a:buClr>
              <a:buFont typeface="Wingdings" pitchFamily="2" charset="2"/>
              <a:buChar char=""/>
            </a:pP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- способствовать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формированию физических качеств и двигательных умений </a:t>
            </a:r>
            <a:r>
              <a:rPr lang="ru-RU" altLang="ru-RU" sz="1800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детей.</a:t>
            </a:r>
            <a:endParaRPr lang="ru-RU" altLang="ru-RU" sz="1800" b="1" dirty="0" smtClean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endParaRPr lang="ru-RU" altLang="ru-RU" dirty="0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F:\ФОТО 4 гр САМООБРАЗ ОРУ С МАССАЖНЫМ МЯЧОМ сент\ФОТО 4 группа ноябрь СКАКАЛКИ самообразование\IMG_456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7" t="19242"/>
          <a:stretch/>
        </p:blipFill>
        <p:spPr bwMode="auto">
          <a:xfrm>
            <a:off x="7491046" y="2473569"/>
            <a:ext cx="4417785" cy="3983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86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551</Words>
  <Application>Microsoft Office PowerPoint</Application>
  <PresentationFormat>Произвольный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«ИСПОЛЬЗОВАНИЕ НЕТРАДИЦИОННОГО ОБОРУДОВАНИЯ В  ФИЗКУЛЬТУРНО-ОЗДОРОВИТЕЛЬНОЙ РАБОТЕ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Нетрадиционное оборудование </vt:lpstr>
      <vt:lpstr>       Нетрадиционное оборудование оказывает разностороннее влияние на: </vt:lpstr>
      <vt:lpstr>Презентация PowerPoint</vt:lpstr>
      <vt:lpstr>Нетрадиционное физкультурное оборудование позволяет:</vt:lpstr>
      <vt:lpstr>Требования, предъявляемые к нетрадиционному оборудованию. </vt:lpstr>
      <vt:lpstr>Основные принципы использования нетрадиционного  оборудования: </vt:lpstr>
      <vt:lpstr>          Основные принципы использования нетрадиционного оборудования:</vt:lpstr>
      <vt:lpstr>Ожидаемые результаты: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bux1</cp:lastModifiedBy>
  <cp:revision>37</cp:revision>
  <dcterms:created xsi:type="dcterms:W3CDTF">2021-02-01T13:25:20Z</dcterms:created>
  <dcterms:modified xsi:type="dcterms:W3CDTF">2007-04-10T19:14:44Z</dcterms:modified>
</cp:coreProperties>
</file>