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718" autoAdjust="0"/>
    <p:restoredTop sz="86477" autoAdjust="0"/>
  </p:normalViewPr>
  <p:slideViewPr>
    <p:cSldViewPr>
      <p:cViewPr varScale="1">
        <p:scale>
          <a:sx n="63" d="100"/>
          <a:sy n="63" d="100"/>
        </p:scale>
        <p:origin x="-792" y="-108"/>
      </p:cViewPr>
      <p:guideLst>
        <p:guide orient="horz" pos="2160"/>
        <p:guide pos="2880"/>
      </p:guideLst>
    </p:cSldViewPr>
  </p:slideViewPr>
  <p:outlineViewPr>
    <p:cViewPr>
      <p:scale>
        <a:sx n="33" d="100"/>
        <a:sy n="33" d="100"/>
      </p:scale>
      <p:origin x="0" y="966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0A3B05-6B90-4559-A9CE-D9FB92CCD76A}" type="datetimeFigureOut">
              <a:rPr lang="ru-RU" smtClean="0"/>
              <a:t>05.11.2022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B3E347-3F8E-4A04-ADC8-25C4C2F2CF74}" type="slidenum">
              <a:rPr lang="ru-RU" smtClean="0"/>
              <a:t>‹#›</a:t>
            </a:fld>
            <a:endParaRPr lang="ru-RU"/>
          </a:p>
        </p:txBody>
      </p:sp>
    </p:spTree>
    <p:extLst>
      <p:ext uri="{BB962C8B-B14F-4D97-AF65-F5344CB8AC3E}">
        <p14:creationId xmlns:p14="http://schemas.microsoft.com/office/powerpoint/2010/main" val="736435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Использование</a:t>
            </a:r>
            <a:r>
              <a:rPr lang="ru-RU" baseline="0" dirty="0" smtClean="0"/>
              <a:t> </a:t>
            </a:r>
            <a:r>
              <a:rPr lang="ru-RU" baseline="0" dirty="0" err="1" smtClean="0"/>
              <a:t>сказкотерапии</a:t>
            </a:r>
            <a:r>
              <a:rPr lang="ru-RU" baseline="0" dirty="0" smtClean="0"/>
              <a:t> с тревожными детьми в дошкольных образовательных организациях.</a:t>
            </a:r>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1</a:t>
            </a:fld>
            <a:endParaRPr lang="ru-RU"/>
          </a:p>
        </p:txBody>
      </p:sp>
    </p:spTree>
    <p:extLst>
      <p:ext uri="{BB962C8B-B14F-4D97-AF65-F5344CB8AC3E}">
        <p14:creationId xmlns:p14="http://schemas.microsoft.com/office/powerpoint/2010/main" val="1700229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buNone/>
            </a:pPr>
            <a:r>
              <a:rPr lang="ru-RU" sz="1200" dirty="0" smtClean="0"/>
              <a:t>Жила была маленькая девочка Даша. Мама называла ее ласково Дашенька. А старший брат с некоторых пор зовет Дашу - Трусишкой.</a:t>
            </a:r>
          </a:p>
          <a:p>
            <a:pPr marL="0" indent="0">
              <a:buNone/>
            </a:pPr>
            <a:r>
              <a:rPr lang="ru-RU" sz="1200" dirty="0" smtClean="0"/>
              <a:t>Некоторое время назад брат рассказал Даше о том, что существуют большие трехголовые драконы. Драконы эти непобедимые. Если отрубить им голову, то на ее месте обязательно вырастает новая.  Никто не мог победить этого бессмертного дракона ни колдуны, ни волшебники, ни добры молодцы. Страшная была очень эта сказка.</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10</a:t>
            </a:fld>
            <a:endParaRPr lang="ru-RU"/>
          </a:p>
        </p:txBody>
      </p:sp>
    </p:spTree>
    <p:extLst>
      <p:ext uri="{BB962C8B-B14F-4D97-AF65-F5344CB8AC3E}">
        <p14:creationId xmlns:p14="http://schemas.microsoft.com/office/powerpoint/2010/main" val="1761017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 тех самых пор перестала Даша по ночам спокойно спать, вечерами засыпать плохо стала. Снился Даше каждую ночь один и тот же страшный сон, что в комнату к ней врывается огнедышащий дракон… и девочка в ужасе просыпалась. Маленькой Даше было так страшно оказаться в одной комнате с драконом,  что она никогда не осмеливалась досмотреть этот сон до конца.</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8B3E347-3F8E-4A04-ADC8-25C4C2F2CF74}" type="slidenum">
              <a:rPr lang="ru-RU" smtClean="0"/>
              <a:t>11</a:t>
            </a:fld>
            <a:endParaRPr lang="ru-RU"/>
          </a:p>
        </p:txBody>
      </p:sp>
    </p:spTree>
    <p:extLst>
      <p:ext uri="{BB962C8B-B14F-4D97-AF65-F5344CB8AC3E}">
        <p14:creationId xmlns:p14="http://schemas.microsoft.com/office/powerpoint/2010/main" val="375945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один прекрасный летний день Дашенька гуляла с мамой в парке и встретила мамину подругу, которая очень хорошо знала сказки, в том числе и про трехголовых драконов. Даша рассказала ей о своей беде, на что женщина ответила, что знает, чем помочь Дашиному горю. «Драконы, - сказала она, - большие сластены, они очень любят конфеты и печенье.  Оставь перед сном на тумбочке возле кровати тарелку со сладостями и попробуй досмотреть сон до конца. Увидишь, что будет».  На следующее утро Даша проснулась и побежала на кухню рассказывать маме продолжение своего сна. </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12</a:t>
            </a:fld>
            <a:endParaRPr lang="ru-RU"/>
          </a:p>
        </p:txBody>
      </p:sp>
    </p:spTree>
    <p:extLst>
      <p:ext uri="{BB962C8B-B14F-4D97-AF65-F5344CB8AC3E}">
        <p14:creationId xmlns:p14="http://schemas.microsoft.com/office/powerpoint/2010/main" val="1183192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Когда дракон ворвался в комнату к девочке и уже хотел на нее накинуться, он вдруг увидел тарелку с вкуснейшими конфетами и печеньем. Трехголовый подошел к тумбочке и начал с аппетитом уплетать сладости.  После того как с угощением было покончено, дракон тихо прошептал: «Даша, ты самая лучшая девочка на свете.  Только ты одна не стала мне рубить голову, а накормила меня такими вкусными и сладкими конфетами и печеньем. Я теперь твой друг навсегда. Никого и никогда больше не бойся, с сегодняшней ночи я буду охранять твой сон»</a:t>
            </a:r>
          </a:p>
          <a:p>
            <a:r>
              <a:rPr lang="ru-RU" sz="1200" kern="1200" dirty="0" smtClean="0">
                <a:solidFill>
                  <a:schemeClr val="tx1"/>
                </a:solidFill>
                <a:effectLst/>
                <a:latin typeface="+mn-lt"/>
                <a:ea typeface="+mn-ea"/>
                <a:cs typeface="+mn-cs"/>
              </a:rPr>
              <a:t>С той самой ночи девочку Дашу перестали беспокоить ночные кошмары.</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8B3E347-3F8E-4A04-ADC8-25C4C2F2CF74}" type="slidenum">
              <a:rPr lang="ru-RU" smtClean="0"/>
              <a:t>13</a:t>
            </a:fld>
            <a:endParaRPr lang="ru-RU"/>
          </a:p>
        </p:txBody>
      </p:sp>
    </p:spTree>
    <p:extLst>
      <p:ext uri="{BB962C8B-B14F-4D97-AF65-F5344CB8AC3E}">
        <p14:creationId xmlns:p14="http://schemas.microsoft.com/office/powerpoint/2010/main" val="1027776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Спасибо </a:t>
            </a:r>
            <a:r>
              <a:rPr lang="ru-RU" smtClean="0"/>
              <a:t>за внимание!</a:t>
            </a:r>
            <a:endParaRPr lang="ru-RU"/>
          </a:p>
        </p:txBody>
      </p:sp>
      <p:sp>
        <p:nvSpPr>
          <p:cNvPr id="4" name="Номер слайда 3"/>
          <p:cNvSpPr>
            <a:spLocks noGrp="1"/>
          </p:cNvSpPr>
          <p:nvPr>
            <p:ph type="sldNum" sz="quarter" idx="10"/>
          </p:nvPr>
        </p:nvSpPr>
        <p:spPr/>
        <p:txBody>
          <a:bodyPr/>
          <a:lstStyle/>
          <a:p>
            <a:fld id="{08B3E347-3F8E-4A04-ADC8-25C4C2F2CF74}" type="slidenum">
              <a:rPr lang="ru-RU" smtClean="0"/>
              <a:t>14</a:t>
            </a:fld>
            <a:endParaRPr lang="ru-RU"/>
          </a:p>
        </p:txBody>
      </p:sp>
    </p:spTree>
    <p:extLst>
      <p:ext uri="{BB962C8B-B14F-4D97-AF65-F5344CB8AC3E}">
        <p14:creationId xmlns:p14="http://schemas.microsoft.com/office/powerpoint/2010/main" val="2515676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buNone/>
            </a:pPr>
            <a:r>
              <a:rPr lang="ru-RU" sz="1200" dirty="0" smtClean="0"/>
              <a:t>В формировании здоровой личности большую роль играет эмоциональное благополучие ребенка, его позитивное отношение к себе и другим людям, адекватная оценка себя и своих возможностей. </a:t>
            </a:r>
            <a:endParaRPr lang="ru-RU" sz="1200" dirty="0"/>
          </a:p>
        </p:txBody>
      </p:sp>
      <p:sp>
        <p:nvSpPr>
          <p:cNvPr id="4" name="Номер слайда 3"/>
          <p:cNvSpPr>
            <a:spLocks noGrp="1"/>
          </p:cNvSpPr>
          <p:nvPr>
            <p:ph type="sldNum" sz="quarter" idx="10"/>
          </p:nvPr>
        </p:nvSpPr>
        <p:spPr/>
        <p:txBody>
          <a:bodyPr/>
          <a:lstStyle/>
          <a:p>
            <a:fld id="{08B3E347-3F8E-4A04-ADC8-25C4C2F2CF74}" type="slidenum">
              <a:rPr lang="ru-RU" smtClean="0"/>
              <a:t>2</a:t>
            </a:fld>
            <a:endParaRPr lang="ru-RU"/>
          </a:p>
        </p:txBody>
      </p:sp>
    </p:spTree>
    <p:extLst>
      <p:ext uri="{BB962C8B-B14F-4D97-AF65-F5344CB8AC3E}">
        <p14:creationId xmlns:p14="http://schemas.microsoft.com/office/powerpoint/2010/main" val="3996681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последние годы, как свидетельствуют специальные экспериментальные исследования, наиболее распространёнными явлениями у детей, являются тревожность и страхи. Высокий уровень тревожности – один из показателей неблагополучного развития эмоциональной сферы у детей. </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3</a:t>
            </a:fld>
            <a:endParaRPr lang="ru-RU"/>
          </a:p>
        </p:txBody>
      </p:sp>
    </p:spTree>
    <p:extLst>
      <p:ext uri="{BB962C8B-B14F-4D97-AF65-F5344CB8AC3E}">
        <p14:creationId xmlns:p14="http://schemas.microsoft.com/office/powerpoint/2010/main" val="3967222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0" dirty="0" smtClean="0"/>
              <a:t>Тревожность может проявляться в виде преобладания негативных эмоций, заниженной самооценки, затруднениях при общении со сверстниками, понижения интереса к занятиям, безынициативность, тяжелого переживания неудач и соматических проявлений</a:t>
            </a:r>
            <a:r>
              <a:rPr lang="ru-RU" b="0" dirty="0" smtClean="0"/>
              <a:t>.</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4</a:t>
            </a:fld>
            <a:endParaRPr lang="ru-RU"/>
          </a:p>
        </p:txBody>
      </p:sp>
    </p:spTree>
    <p:extLst>
      <p:ext uri="{BB962C8B-B14F-4D97-AF65-F5344CB8AC3E}">
        <p14:creationId xmlns:p14="http://schemas.microsoft.com/office/powerpoint/2010/main" val="25708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своей работе педагоги используют не только чтение детям сказок, но и проигрывание уже знакомых, групповое рассказывание, рассказывание известной сказки и придумывание к ней продолжения, театрализованная деятельность по мотивам сказок, групповое придумывание сказок.</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5</a:t>
            </a:fld>
            <a:endParaRPr lang="ru-RU"/>
          </a:p>
        </p:txBody>
      </p:sp>
    </p:spTree>
    <p:extLst>
      <p:ext uri="{BB962C8B-B14F-4D97-AF65-F5344CB8AC3E}">
        <p14:creationId xmlns:p14="http://schemas.microsoft.com/office/powerpoint/2010/main" val="3999931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настоящее время, </a:t>
            </a:r>
            <a:r>
              <a:rPr lang="ru-RU" sz="1200" kern="1200" dirty="0" err="1" smtClean="0">
                <a:solidFill>
                  <a:schemeClr val="tx1"/>
                </a:solidFill>
                <a:effectLst/>
                <a:latin typeface="+mn-lt"/>
                <a:ea typeface="+mn-ea"/>
                <a:cs typeface="+mn-cs"/>
              </a:rPr>
              <a:t>сказкотерапия</a:t>
            </a:r>
            <a:r>
              <a:rPr lang="ru-RU" sz="1200" kern="1200" dirty="0" smtClean="0">
                <a:solidFill>
                  <a:schemeClr val="tx1"/>
                </a:solidFill>
                <a:effectLst/>
                <a:latin typeface="+mn-lt"/>
                <a:ea typeface="+mn-ea"/>
                <a:cs typeface="+mn-cs"/>
              </a:rPr>
              <a:t> один из самых излюбленных и действенных методов работы педагогов и детских психологов т.к. сказка может и обучать, и воспитывать, и помогать справляться с психологическим и жизненными проблемами. В сказке нет нравоучений, зато присутствует метафоричность и образность языка и так любимые всеми детьми тайны и волшебство. Сказка легко и мягко воздействует на психику ребенка, помогая ему избавиться от многочисленных негативных проявлений.</a:t>
            </a:r>
          </a:p>
        </p:txBody>
      </p:sp>
      <p:sp>
        <p:nvSpPr>
          <p:cNvPr id="4" name="Номер слайда 3"/>
          <p:cNvSpPr>
            <a:spLocks noGrp="1"/>
          </p:cNvSpPr>
          <p:nvPr>
            <p:ph type="sldNum" sz="quarter" idx="10"/>
          </p:nvPr>
        </p:nvSpPr>
        <p:spPr/>
        <p:txBody>
          <a:bodyPr/>
          <a:lstStyle/>
          <a:p>
            <a:fld id="{08B3E347-3F8E-4A04-ADC8-25C4C2F2CF74}" type="slidenum">
              <a:rPr lang="ru-RU" smtClean="0"/>
              <a:t>6</a:t>
            </a:fld>
            <a:endParaRPr lang="ru-RU"/>
          </a:p>
        </p:txBody>
      </p:sp>
    </p:spTree>
    <p:extLst>
      <p:ext uri="{BB962C8B-B14F-4D97-AF65-F5344CB8AC3E}">
        <p14:creationId xmlns:p14="http://schemas.microsoft.com/office/powerpoint/2010/main" val="2218620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buNone/>
            </a:pPr>
            <a:r>
              <a:rPr lang="ru-RU" sz="1200" b="0" dirty="0" err="1" smtClean="0"/>
              <a:t>Сказкотерапию</a:t>
            </a:r>
            <a:r>
              <a:rPr lang="ru-RU" sz="1200" b="0" dirty="0" smtClean="0"/>
              <a:t> применяют в случае:</a:t>
            </a:r>
          </a:p>
          <a:p>
            <a:pPr>
              <a:buFont typeface="Arial" panose="020B0604020202020204" pitchFamily="34" charset="0"/>
              <a:buChar char="•"/>
            </a:pPr>
            <a:r>
              <a:rPr lang="ru-RU" sz="1200" b="0" dirty="0" smtClean="0"/>
              <a:t>различных фобий (боязнь темноты, высоты, врачей и др.), </a:t>
            </a:r>
          </a:p>
          <a:p>
            <a:pPr>
              <a:buFont typeface="Arial" panose="020B0604020202020204" pitchFamily="34" charset="0"/>
              <a:buChar char="•"/>
            </a:pPr>
            <a:r>
              <a:rPr lang="ru-RU" sz="1200" b="0" dirty="0" smtClean="0"/>
              <a:t>чрезмерной стеснительности или же </a:t>
            </a:r>
            <a:r>
              <a:rPr lang="ru-RU" sz="1200" b="0" dirty="0" err="1" smtClean="0"/>
              <a:t>гиперактивности</a:t>
            </a:r>
            <a:r>
              <a:rPr lang="ru-RU" sz="1200" b="0" dirty="0" smtClean="0"/>
              <a:t>, </a:t>
            </a:r>
          </a:p>
          <a:p>
            <a:pPr>
              <a:buFont typeface="Arial" panose="020B0604020202020204" pitchFamily="34" charset="0"/>
              <a:buChar char="•"/>
            </a:pPr>
            <a:r>
              <a:rPr lang="ru-RU" sz="1200" b="0" dirty="0" smtClean="0"/>
              <a:t>при тяжелой адаптации к новым условиям, </a:t>
            </a:r>
          </a:p>
          <a:p>
            <a:pPr>
              <a:buFont typeface="Arial" panose="020B0604020202020204" pitchFamily="34" charset="0"/>
              <a:buChar char="•"/>
            </a:pPr>
            <a:r>
              <a:rPr lang="ru-RU" sz="1200" b="0" dirty="0" smtClean="0"/>
              <a:t>агрессивном и неадекватном поведении, </a:t>
            </a:r>
          </a:p>
          <a:p>
            <a:pPr>
              <a:buFont typeface="Arial" panose="020B0604020202020204" pitchFamily="34" charset="0"/>
              <a:buChar char="•"/>
            </a:pPr>
            <a:r>
              <a:rPr lang="ru-RU" sz="1200" b="0" dirty="0" smtClean="0"/>
              <a:t>тревожности. </a:t>
            </a:r>
            <a:endParaRPr lang="ru-RU" sz="1200" b="0" dirty="0"/>
          </a:p>
        </p:txBody>
      </p:sp>
      <p:sp>
        <p:nvSpPr>
          <p:cNvPr id="4" name="Номер слайда 3"/>
          <p:cNvSpPr>
            <a:spLocks noGrp="1"/>
          </p:cNvSpPr>
          <p:nvPr>
            <p:ph type="sldNum" sz="quarter" idx="10"/>
          </p:nvPr>
        </p:nvSpPr>
        <p:spPr/>
        <p:txBody>
          <a:bodyPr/>
          <a:lstStyle/>
          <a:p>
            <a:fld id="{08B3E347-3F8E-4A04-ADC8-25C4C2F2CF74}" type="slidenum">
              <a:rPr lang="ru-RU" smtClean="0"/>
              <a:t>7</a:t>
            </a:fld>
            <a:endParaRPr lang="ru-RU"/>
          </a:p>
        </p:txBody>
      </p:sp>
    </p:spTree>
    <p:extLst>
      <p:ext uri="{BB962C8B-B14F-4D97-AF65-F5344CB8AC3E}">
        <p14:creationId xmlns:p14="http://schemas.microsoft.com/office/powerpoint/2010/main" val="1623746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Применение </a:t>
            </a:r>
            <a:r>
              <a:rPr lang="ru-RU" sz="1200" kern="1200" dirty="0" err="1" smtClean="0">
                <a:solidFill>
                  <a:schemeClr val="tx1"/>
                </a:solidFill>
                <a:effectLst/>
                <a:latin typeface="+mn-lt"/>
                <a:ea typeface="+mn-ea"/>
                <a:cs typeface="+mn-cs"/>
              </a:rPr>
              <a:t>сказкотерапии</a:t>
            </a:r>
            <a:r>
              <a:rPr lang="ru-RU" sz="1200" kern="1200" dirty="0" smtClean="0">
                <a:solidFill>
                  <a:schemeClr val="tx1"/>
                </a:solidFill>
                <a:effectLst/>
                <a:latin typeface="+mn-lt"/>
                <a:ea typeface="+mn-ea"/>
                <a:cs typeface="+mn-cs"/>
              </a:rPr>
              <a:t> как одного из приемов арт-терапии способствует:</a:t>
            </a:r>
          </a:p>
          <a:p>
            <a:r>
              <a:rPr lang="ru-RU" sz="1200" kern="1200" dirty="0" smtClean="0">
                <a:solidFill>
                  <a:schemeClr val="tx1"/>
                </a:solidFill>
                <a:effectLst/>
                <a:latin typeface="+mn-lt"/>
                <a:ea typeface="+mn-ea"/>
                <a:cs typeface="+mn-cs"/>
              </a:rPr>
              <a:t>Активизации развития речи</a:t>
            </a:r>
          </a:p>
          <a:p>
            <a:r>
              <a:rPr lang="ru-RU" sz="1200" kern="1200" dirty="0" smtClean="0">
                <a:solidFill>
                  <a:schemeClr val="tx1"/>
                </a:solidFill>
                <a:effectLst/>
                <a:latin typeface="+mn-lt"/>
                <a:ea typeface="+mn-ea"/>
                <a:cs typeface="+mn-cs"/>
              </a:rPr>
              <a:t>Развитию зрительного и слухового внимания</a:t>
            </a:r>
          </a:p>
          <a:p>
            <a:r>
              <a:rPr lang="ru-RU" sz="1200" kern="1200" dirty="0" smtClean="0">
                <a:solidFill>
                  <a:schemeClr val="tx1"/>
                </a:solidFill>
                <a:effectLst/>
                <a:latin typeface="+mn-lt"/>
                <a:ea typeface="+mn-ea"/>
                <a:cs typeface="+mn-cs"/>
              </a:rPr>
              <a:t>Улучшению наблюдательности и зрительной памяти</a:t>
            </a:r>
          </a:p>
          <a:p>
            <a:r>
              <a:rPr lang="ru-RU" sz="1200" kern="1200" dirty="0" smtClean="0">
                <a:solidFill>
                  <a:schemeClr val="tx1"/>
                </a:solidFill>
                <a:effectLst/>
                <a:latin typeface="+mn-lt"/>
                <a:ea typeface="+mn-ea"/>
                <a:cs typeface="+mn-cs"/>
              </a:rPr>
              <a:t>Развитию воображения и творческого потенциала</a:t>
            </a:r>
          </a:p>
          <a:p>
            <a:r>
              <a:rPr lang="ru-RU" sz="1200" kern="1200" dirty="0" smtClean="0">
                <a:solidFill>
                  <a:schemeClr val="tx1"/>
                </a:solidFill>
                <a:effectLst/>
                <a:latin typeface="+mn-lt"/>
                <a:ea typeface="+mn-ea"/>
                <a:cs typeface="+mn-cs"/>
              </a:rPr>
              <a:t>Совершенствованию коммуникативных навыков </a:t>
            </a:r>
          </a:p>
          <a:p>
            <a:r>
              <a:rPr lang="ru-RU" sz="1200" kern="1200" dirty="0" smtClean="0">
                <a:solidFill>
                  <a:schemeClr val="tx1"/>
                </a:solidFill>
                <a:effectLst/>
                <a:latin typeface="+mn-lt"/>
                <a:ea typeface="+mn-ea"/>
                <a:cs typeface="+mn-cs"/>
              </a:rPr>
              <a:t>Быстрому переключению с активной деятельности на пассивную</a:t>
            </a:r>
          </a:p>
          <a:p>
            <a:r>
              <a:rPr lang="ru-RU" sz="1200" kern="1200" dirty="0" smtClean="0">
                <a:solidFill>
                  <a:schemeClr val="tx1"/>
                </a:solidFill>
                <a:effectLst/>
                <a:latin typeface="+mn-lt"/>
                <a:ea typeface="+mn-ea"/>
                <a:cs typeface="+mn-cs"/>
              </a:rPr>
              <a:t>Развитию способности анализировать, сравнивать, обобщать</a:t>
            </a:r>
          </a:p>
          <a:p>
            <a:r>
              <a:rPr lang="ru-RU" sz="1200" kern="1200" dirty="0" smtClean="0">
                <a:solidFill>
                  <a:schemeClr val="tx1"/>
                </a:solidFill>
                <a:effectLst/>
                <a:latin typeface="+mn-lt"/>
                <a:ea typeface="+mn-ea"/>
                <a:cs typeface="+mn-cs"/>
              </a:rPr>
              <a:t>Снятию физического и эмоционального напряжения</a:t>
            </a:r>
          </a:p>
          <a:p>
            <a:r>
              <a:rPr lang="ru-RU" sz="1200" kern="1200" dirty="0" smtClean="0">
                <a:solidFill>
                  <a:schemeClr val="tx1"/>
                </a:solidFill>
                <a:effectLst/>
                <a:latin typeface="+mn-lt"/>
                <a:ea typeface="+mn-ea"/>
                <a:cs typeface="+mn-cs"/>
              </a:rPr>
              <a:t>Снижению тревожности</a:t>
            </a:r>
          </a:p>
          <a:p>
            <a:r>
              <a:rPr lang="ru-RU" sz="1200" kern="1200" dirty="0" smtClean="0">
                <a:solidFill>
                  <a:schemeClr val="tx1"/>
                </a:solidFill>
                <a:effectLst/>
                <a:latin typeface="+mn-lt"/>
                <a:ea typeface="+mn-ea"/>
                <a:cs typeface="+mn-cs"/>
              </a:rPr>
              <a:t>Более успешному преодолению страхов и фобий</a:t>
            </a:r>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8</a:t>
            </a:fld>
            <a:endParaRPr lang="ru-RU"/>
          </a:p>
        </p:txBody>
      </p:sp>
    </p:spTree>
    <p:extLst>
      <p:ext uri="{BB962C8B-B14F-4D97-AF65-F5344CB8AC3E}">
        <p14:creationId xmlns:p14="http://schemas.microsoft.com/office/powerpoint/2010/main" val="2979395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buFont typeface="Courier New" panose="02070309020205020404" pitchFamily="49" charset="0"/>
              <a:buChar char="o"/>
            </a:pPr>
            <a:r>
              <a:rPr lang="ru-RU" dirty="0" smtClean="0"/>
              <a:t>Пусть главный герой сказки будет того же пола, что и ребенок. А вот имя героя лучше оставить выдуманным, чтобы у ребёнка не было ощущения, что это история непосредственно о нём или его друзьях, ведь герои в этих сказках не всегда поступают хорошо.</a:t>
            </a:r>
          </a:p>
          <a:p>
            <a:pPr>
              <a:buFont typeface="Courier New" panose="02070309020205020404" pitchFamily="49" charset="0"/>
              <a:buChar char="o"/>
            </a:pPr>
            <a:r>
              <a:rPr lang="ru-RU" dirty="0" smtClean="0"/>
              <a:t>Добавляем в сказки сюжеты из жизни малыша — это сделает сюжет более знакомым и понятным для него.</a:t>
            </a:r>
          </a:p>
          <a:p>
            <a:pPr>
              <a:buFont typeface="Courier New" panose="02070309020205020404" pitchFamily="49" charset="0"/>
              <a:buChar char="o"/>
            </a:pPr>
            <a:r>
              <a:rPr lang="ru-RU" dirty="0" smtClean="0"/>
              <a:t> Не делайте из </a:t>
            </a:r>
            <a:r>
              <a:rPr lang="ru-RU" dirty="0" err="1" smtClean="0"/>
              <a:t>сказкотерапии</a:t>
            </a:r>
            <a:r>
              <a:rPr lang="ru-RU" dirty="0" smtClean="0"/>
              <a:t> занятие. Рассказывайте сказку тогда, когда ребёнок этого хочет: не давите, не заставляйте, не настаивайте.</a:t>
            </a:r>
          </a:p>
          <a:p>
            <a:pPr>
              <a:buFont typeface="Courier New" panose="02070309020205020404" pitchFamily="49" charset="0"/>
              <a:buChar char="o"/>
            </a:pPr>
            <a:r>
              <a:rPr lang="ru-RU" dirty="0" smtClean="0"/>
              <a:t> Рассказав историю, обсудите её с малышом. Ещё раз вспомните сюжет, спросите, что понравилось или не понравилось ребёнку, поинтересуйтесь его мнением: кто поступил хорошо, а кто — плохо, почему герой обрадовался или расстроился, как он себя чувствовал и пр.</a:t>
            </a:r>
          </a:p>
          <a:p>
            <a:pPr>
              <a:buFont typeface="Courier New" panose="02070309020205020404" pitchFamily="49" charset="0"/>
              <a:buChar char="o"/>
            </a:pPr>
            <a:r>
              <a:rPr lang="ru-RU" dirty="0" smtClean="0"/>
              <a:t> Предложите ребёнку разыграть сюжет сказки с игрушками или покажите ему кукольный спектакль.</a:t>
            </a:r>
          </a:p>
          <a:p>
            <a:pPr>
              <a:buFont typeface="Courier New" panose="02070309020205020404" pitchFamily="49" charset="0"/>
              <a:buChar char="o"/>
            </a:pPr>
            <a:r>
              <a:rPr lang="ru-RU" dirty="0" smtClean="0"/>
              <a:t> Можно попробовать нарисовать рисунок по сюжету сказки.</a:t>
            </a:r>
          </a:p>
          <a:p>
            <a:pPr>
              <a:buFont typeface="Courier New" panose="02070309020205020404" pitchFamily="49" charset="0"/>
              <a:buChar char="o"/>
            </a:pPr>
            <a:endParaRPr lang="ru-RU" dirty="0" smtClean="0"/>
          </a:p>
          <a:p>
            <a:endParaRPr lang="ru-RU" dirty="0"/>
          </a:p>
        </p:txBody>
      </p:sp>
      <p:sp>
        <p:nvSpPr>
          <p:cNvPr id="4" name="Номер слайда 3"/>
          <p:cNvSpPr>
            <a:spLocks noGrp="1"/>
          </p:cNvSpPr>
          <p:nvPr>
            <p:ph type="sldNum" sz="quarter" idx="10"/>
          </p:nvPr>
        </p:nvSpPr>
        <p:spPr/>
        <p:txBody>
          <a:bodyPr/>
          <a:lstStyle/>
          <a:p>
            <a:fld id="{08B3E347-3F8E-4A04-ADC8-25C4C2F2CF74}" type="slidenum">
              <a:rPr lang="ru-RU" smtClean="0"/>
              <a:t>9</a:t>
            </a:fld>
            <a:endParaRPr lang="ru-RU"/>
          </a:p>
        </p:txBody>
      </p:sp>
    </p:spTree>
    <p:extLst>
      <p:ext uri="{BB962C8B-B14F-4D97-AF65-F5344CB8AC3E}">
        <p14:creationId xmlns:p14="http://schemas.microsoft.com/office/powerpoint/2010/main" val="3735486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1A84632-5081-40CA-820C-8EAF455E0844}" type="datetimeFigureOut">
              <a:rPr lang="ru-RU" smtClean="0"/>
              <a:t>05.11.2022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88DA28-5AAA-4BEC-BEA7-65609B7050A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1A84632-5081-40CA-820C-8EAF455E0844}" type="datetimeFigureOut">
              <a:rPr lang="ru-RU" smtClean="0"/>
              <a:t>05.11.2022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1A84632-5081-40CA-820C-8EAF455E0844}" type="datetimeFigureOut">
              <a:rPr lang="ru-RU" smtClean="0"/>
              <a:t>05.11.2022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1A84632-5081-40CA-820C-8EAF455E0844}" type="datetimeFigureOut">
              <a:rPr lang="ru-RU" smtClean="0"/>
              <a:t>05.11.2022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88DA28-5AAA-4BEC-BEA7-65609B7050A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1A84632-5081-40CA-820C-8EAF455E0844}" type="datetimeFigureOut">
              <a:rPr lang="ru-RU" smtClean="0"/>
              <a:t>05.11.2022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1A84632-5081-40CA-820C-8EAF455E0844}" type="datetimeFigureOut">
              <a:rPr lang="ru-RU" smtClean="0"/>
              <a:t>05.11.2022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88DA28-5AAA-4BEC-BEA7-65609B7050A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1A84632-5081-40CA-820C-8EAF455E0844}" type="datetimeFigureOut">
              <a:rPr lang="ru-RU" smtClean="0"/>
              <a:t>05.11.2022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A88DA28-5AAA-4BEC-BEA7-65609B7050A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1A84632-5081-40CA-820C-8EAF455E0844}" type="datetimeFigureOut">
              <a:rPr lang="ru-RU" smtClean="0"/>
              <a:t>05.11.2022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A84632-5081-40CA-820C-8EAF455E0844}" type="datetimeFigureOut">
              <a:rPr lang="ru-RU" smtClean="0"/>
              <a:t>05.11.2022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1A84632-5081-40CA-820C-8EAF455E0844}" type="datetimeFigureOut">
              <a:rPr lang="ru-RU" smtClean="0"/>
              <a:t>05.11.2022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88DA28-5AAA-4BEC-BEA7-65609B7050A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1A84632-5081-40CA-820C-8EAF455E0844}" type="datetimeFigureOut">
              <a:rPr lang="ru-RU" smtClean="0"/>
              <a:t>05.11.2022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A88DA28-5AAA-4BEC-BEA7-65609B7050A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1A84632-5081-40CA-820C-8EAF455E0844}" type="datetimeFigureOut">
              <a:rPr lang="ru-RU" smtClean="0"/>
              <a:t>05.11.2022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A88DA28-5AAA-4BEC-BEA7-65609B7050A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908720"/>
            <a:ext cx="7630616" cy="5040559"/>
          </a:xfrm>
        </p:spPr>
        <p:txBody>
          <a:bodyPr>
            <a:noAutofit/>
          </a:bodyPr>
          <a:lstStyle/>
          <a:p>
            <a:r>
              <a:rPr lang="ru-RU" sz="4800" b="1" i="1" dirty="0" smtClean="0">
                <a:solidFill>
                  <a:srgbClr val="7030A0"/>
                </a:solidFill>
              </a:rPr>
              <a:t>Использование </a:t>
            </a:r>
            <a:r>
              <a:rPr lang="ru-RU" sz="4800" b="1" i="1" dirty="0" err="1" smtClean="0">
                <a:solidFill>
                  <a:srgbClr val="7030A0"/>
                </a:solidFill>
              </a:rPr>
              <a:t>сказкотерапии</a:t>
            </a:r>
            <a:r>
              <a:rPr lang="ru-RU" sz="4800" b="1" i="1" dirty="0" smtClean="0">
                <a:solidFill>
                  <a:srgbClr val="7030A0"/>
                </a:solidFill>
              </a:rPr>
              <a:t> с тревожными детьми в дошкольных образовательных организациях</a:t>
            </a:r>
            <a:endParaRPr lang="ru-RU" sz="4800" b="1" i="1" dirty="0">
              <a:solidFill>
                <a:srgbClr val="7030A0"/>
              </a:solidFill>
            </a:endParaRPr>
          </a:p>
        </p:txBody>
      </p:sp>
    </p:spTree>
    <p:extLst>
      <p:ext uri="{BB962C8B-B14F-4D97-AF65-F5344CB8AC3E}">
        <p14:creationId xmlns:p14="http://schemas.microsoft.com/office/powerpoint/2010/main" val="2346937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251520" y="1700808"/>
            <a:ext cx="3744416" cy="4968552"/>
          </a:xfrm>
        </p:spPr>
        <p:txBody>
          <a:bodyPr>
            <a:noAutofit/>
          </a:bodyPr>
          <a:lstStyle/>
          <a:p>
            <a:pPr marL="0" indent="0">
              <a:buNone/>
            </a:pPr>
            <a:endParaRPr lang="ru-RU" sz="1800" dirty="0"/>
          </a:p>
          <a:p>
            <a:pPr marL="0" indent="0">
              <a:buNone/>
            </a:pPr>
            <a:r>
              <a:rPr lang="ru-RU" sz="1800" dirty="0"/>
              <a:t>Жила была маленькая девочка Даша. Мама называла ее ласково </a:t>
            </a:r>
            <a:r>
              <a:rPr lang="ru-RU" sz="1800" dirty="0" smtClean="0"/>
              <a:t>Дашенька</a:t>
            </a:r>
            <a:r>
              <a:rPr lang="ru-RU" sz="1800" dirty="0"/>
              <a:t>. А старший брат с некоторых пор зовет </a:t>
            </a:r>
            <a:r>
              <a:rPr lang="ru-RU" sz="1800" dirty="0" smtClean="0"/>
              <a:t>Дашу - Трусишкой</a:t>
            </a:r>
            <a:r>
              <a:rPr lang="ru-RU" sz="1800" dirty="0"/>
              <a:t>.</a:t>
            </a:r>
          </a:p>
          <a:p>
            <a:pPr marL="0" indent="0">
              <a:buNone/>
            </a:pPr>
            <a:r>
              <a:rPr lang="ru-RU" sz="1800" dirty="0"/>
              <a:t>Некоторое время назад брат рассказал Даше о том, что существуют большие трехголовые драконы. Драконы эти непобедимые. Если отрубить им голову, то на ее месте обязательно вырастает новая.  Никто не мог победить этого бессмертного дракона ни колдуны, ни волшебники, ни добры молодцы. Страшная была очень эта сказка.</a:t>
            </a:r>
          </a:p>
        </p:txBody>
      </p:sp>
      <p:sp>
        <p:nvSpPr>
          <p:cNvPr id="4" name="Заголовок 3"/>
          <p:cNvSpPr>
            <a:spLocks noGrp="1"/>
          </p:cNvSpPr>
          <p:nvPr>
            <p:ph type="title"/>
          </p:nvPr>
        </p:nvSpPr>
        <p:spPr>
          <a:xfrm>
            <a:off x="251520" y="116632"/>
            <a:ext cx="8568952" cy="1359024"/>
          </a:xfrm>
        </p:spPr>
        <p:txBody>
          <a:bodyPr/>
          <a:lstStyle/>
          <a:p>
            <a:pPr marL="0" indent="0" algn="ctr">
              <a:buNone/>
            </a:pPr>
            <a:r>
              <a:rPr lang="ru-RU" dirty="0" smtClean="0"/>
              <a:t>Пример терапевтической сказки</a:t>
            </a:r>
            <a:endParaRPr lang="ru-RU" dirty="0"/>
          </a:p>
        </p:txBody>
      </p:sp>
      <p:pic>
        <p:nvPicPr>
          <p:cNvPr id="6" name="Picture 2" descr="C:\Users\пользователь\Downloads\20221105_214122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708800"/>
            <a:ext cx="3234866" cy="4960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03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539552" y="4725144"/>
            <a:ext cx="8208911" cy="1584176"/>
          </a:xfrm>
        </p:spPr>
        <p:txBody>
          <a:bodyPr>
            <a:normAutofit lnSpcReduction="10000"/>
          </a:bodyPr>
          <a:lstStyle/>
          <a:p>
            <a:pPr marL="0" indent="0">
              <a:buNone/>
            </a:pPr>
            <a:r>
              <a:rPr lang="ru-RU" sz="1800" b="1" dirty="0"/>
              <a:t>С</a:t>
            </a:r>
            <a:r>
              <a:rPr lang="ru-RU" sz="1800" b="1" dirty="0" smtClean="0"/>
              <a:t> </a:t>
            </a:r>
            <a:r>
              <a:rPr lang="ru-RU" sz="1800" b="1" dirty="0"/>
              <a:t>тех самых пор перестала Даша по ночам спокойно спать, вечерами засыпать плохо стала. Снился Даше каждую ночь один и тот же страшный сон, что в комнату к ней врывается огнедышащий дракон… и девочка в ужасе просыпалась. Маленькой Даше было так страшно оказаться в одной комнате с драконом,  что она никогда не осмеливалась досмотреть этот сон до конца.</a:t>
            </a:r>
          </a:p>
        </p:txBody>
      </p:sp>
      <p:pic>
        <p:nvPicPr>
          <p:cNvPr id="6" name="Picture 2" descr="C:\Users\пользователь\Downloads\20221105_213409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116632"/>
            <a:ext cx="6912768" cy="4615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62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67545" y="1010486"/>
            <a:ext cx="3672407" cy="5514858"/>
          </a:xfrm>
        </p:spPr>
        <p:txBody>
          <a:bodyPr>
            <a:normAutofit fontScale="92500" lnSpcReduction="20000"/>
          </a:bodyPr>
          <a:lstStyle/>
          <a:p>
            <a:pPr marL="0" indent="0">
              <a:lnSpc>
                <a:spcPct val="150000"/>
              </a:lnSpc>
              <a:buNone/>
            </a:pPr>
            <a:r>
              <a:rPr lang="ru-RU" b="1" dirty="0"/>
              <a:t>В один прекрасный летний день Дашенька гуляла с мамой в парке и встретила мамину подругу, которая очень хорошо знала сказки, в том числе и про трехголовых драконов. Даша рассказала ей о своей беде, на что женщина ответила, что знает, чем помочь Дашиному горю. «Драконы, - сказала она, - большие сластены, они очень любят конфеты и печенье.  Оставь перед сном на тумбочке возле кровати тарелку со сладостями и попробуй досмотреть сон до конца. Увидишь, что будет».  На следующее утро Даша проснулась и побежала на кухню рассказывать маме продолжение своего сна. </a:t>
            </a:r>
          </a:p>
        </p:txBody>
      </p:sp>
      <p:pic>
        <p:nvPicPr>
          <p:cNvPr id="8194" name="Picture 2" descr="C:\Users\пользователь\Downloads\20221105_214132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68" y="1772816"/>
            <a:ext cx="4680520"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2759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251520" y="4437112"/>
            <a:ext cx="8640960" cy="2160240"/>
          </a:xfrm>
        </p:spPr>
        <p:txBody>
          <a:bodyPr>
            <a:noAutofit/>
          </a:bodyPr>
          <a:lstStyle/>
          <a:p>
            <a:pPr marL="0" indent="0">
              <a:buNone/>
            </a:pPr>
            <a:r>
              <a:rPr lang="ru-RU" sz="1700" b="1" dirty="0"/>
              <a:t>Когда дракон ворвался в комнату к девочке и уже хотел на нее накинуться, он вдруг увидел тарелку с вкуснейшими конфетами и печеньем. Трехголовый подошел к тумбочке и начал с аппетитом уплетать сладости.  После того как с угощением было покончено, дракон тихо прошептал: «Даша, ты самая лучшая девочка на свете.  Только ты одна не стала мне рубить голову, а накормила меня такими вкусными и сладкими конфетами и печеньем. Я теперь твой друг навсегда. Никого и никогда больше не бойся, с сегодняшней ночи я буду охранять твой сон»</a:t>
            </a:r>
          </a:p>
          <a:p>
            <a:pPr marL="0" indent="0">
              <a:buNone/>
            </a:pPr>
            <a:r>
              <a:rPr lang="ru-RU" sz="1700" b="1" dirty="0"/>
              <a:t>С той самой ночи девочку Дашу перестали беспокоить ночные кошмары</a:t>
            </a:r>
            <a:r>
              <a:rPr lang="ru-RU" sz="1700" b="1" dirty="0" smtClean="0"/>
              <a:t>.</a:t>
            </a:r>
            <a:endParaRPr lang="ru-RU" sz="1700" b="1" dirty="0"/>
          </a:p>
        </p:txBody>
      </p:sp>
      <p:pic>
        <p:nvPicPr>
          <p:cNvPr id="9218" name="Picture 2" descr="https://webstockreview.net/images/dragon-clipart-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116632"/>
            <a:ext cx="4779803" cy="3749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363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s1.slide-share.ru/s_slide/693b679fa689c75a516c4612f85ee09c/1e7cf792-be50-49bb-ad7f-e55afcb7e15a.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080" y="-2273"/>
            <a:ext cx="828092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566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Рисунок 3"/>
          <p:cNvSpPr>
            <a:spLocks noGrp="1"/>
          </p:cNvSpPr>
          <p:nvPr>
            <p:ph type="pic" idx="1"/>
          </p:nvPr>
        </p:nvSpPr>
        <p:spPr>
          <a:xfrm>
            <a:off x="971600" y="1143000"/>
            <a:ext cx="7618375" cy="3127806"/>
          </a:xfrm>
        </p:spPr>
      </p:sp>
      <p:sp>
        <p:nvSpPr>
          <p:cNvPr id="3" name="Текст 2"/>
          <p:cNvSpPr>
            <a:spLocks noGrp="1"/>
          </p:cNvSpPr>
          <p:nvPr>
            <p:ph type="body" sz="half" idx="2"/>
          </p:nvPr>
        </p:nvSpPr>
        <p:spPr>
          <a:xfrm>
            <a:off x="877886" y="4869160"/>
            <a:ext cx="8014593" cy="1368152"/>
          </a:xfrm>
        </p:spPr>
        <p:txBody>
          <a:bodyPr>
            <a:normAutofit/>
          </a:bodyPr>
          <a:lstStyle/>
          <a:p>
            <a:pPr marL="0" indent="0">
              <a:buNone/>
            </a:pPr>
            <a:r>
              <a:rPr lang="ru-RU" sz="2000" dirty="0" smtClean="0"/>
              <a:t>В </a:t>
            </a:r>
            <a:r>
              <a:rPr lang="ru-RU" sz="2000" dirty="0"/>
              <a:t>формировании здоровой личности большую роль играет эмоциональное благополучие ребенка, его позитивное отношение к себе и другим людям, адекватная оценка себя и своих возможностей. </a:t>
            </a:r>
          </a:p>
        </p:txBody>
      </p:sp>
      <p:pic>
        <p:nvPicPr>
          <p:cNvPr id="1026" name="Picture 2" descr="https://avatars.mds.yandex.net/i?id=e984b7bbe1a309597345a56583b7e810-5889273-images-thumbs&amp;n=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548680"/>
            <a:ext cx="734481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691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15616" y="259928"/>
            <a:ext cx="6912767" cy="4609232"/>
          </a:xfrm>
        </p:spPr>
      </p:pic>
      <p:sp>
        <p:nvSpPr>
          <p:cNvPr id="3" name="Текст 2"/>
          <p:cNvSpPr>
            <a:spLocks noGrp="1"/>
          </p:cNvSpPr>
          <p:nvPr>
            <p:ph type="body" sz="half" idx="2"/>
          </p:nvPr>
        </p:nvSpPr>
        <p:spPr>
          <a:xfrm>
            <a:off x="467544" y="4941168"/>
            <a:ext cx="8208911" cy="1656184"/>
          </a:xfrm>
        </p:spPr>
        <p:txBody>
          <a:bodyPr>
            <a:normAutofit/>
          </a:bodyPr>
          <a:lstStyle/>
          <a:p>
            <a:r>
              <a:rPr lang="ru-RU" sz="2000" dirty="0"/>
              <a:t>В последние годы, как свидетельствуют специальные экспериментальные исследования, наиболее распространёнными явлениями у детей, являются тревожность и страхи. Высокий уровень тревожности – один из показателей неблагополучного развития эмоциональной сферы у детей. </a:t>
            </a:r>
          </a:p>
        </p:txBody>
      </p:sp>
    </p:spTree>
    <p:extLst>
      <p:ext uri="{BB962C8B-B14F-4D97-AF65-F5344CB8AC3E}">
        <p14:creationId xmlns:p14="http://schemas.microsoft.com/office/powerpoint/2010/main" val="668457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395536" y="5229200"/>
            <a:ext cx="8280920" cy="1370932"/>
          </a:xfrm>
        </p:spPr>
        <p:txBody>
          <a:bodyPr>
            <a:noAutofit/>
          </a:bodyPr>
          <a:lstStyle/>
          <a:p>
            <a:pPr marL="0" indent="0">
              <a:buNone/>
            </a:pPr>
            <a:r>
              <a:rPr lang="ru-RU" sz="2000" b="1" dirty="0"/>
              <a:t>Тревожность может проявляться в виде преобладания негативных эмоций, заниженной самооценки, затруднениях при общении со сверстниками, понижения интереса к занятиям, безынициативность, тяжелого переживания неудач и соматических проявлений</a:t>
            </a:r>
            <a:r>
              <a:rPr lang="ru-RU" sz="2000" dirty="0" smtClean="0"/>
              <a:t>.</a:t>
            </a:r>
          </a:p>
          <a:p>
            <a:pPr marL="0" indent="0">
              <a:buNone/>
            </a:pPr>
            <a:endParaRPr lang="ru-RU" sz="2000" dirty="0"/>
          </a:p>
        </p:txBody>
      </p:sp>
      <p:pic>
        <p:nvPicPr>
          <p:cNvPr id="2052" name="Picture 4" descr="https://psyfiles.ru/wp-content/uploads/a/9/7/a972a522dc51bf3a83bcec520cc1d44f.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88640"/>
            <a:ext cx="7200800" cy="453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920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67544" y="4797152"/>
            <a:ext cx="8136904" cy="1728192"/>
          </a:xfrm>
        </p:spPr>
        <p:txBody>
          <a:bodyPr/>
          <a:lstStyle/>
          <a:p>
            <a:pPr marL="0" indent="0">
              <a:buNone/>
            </a:pPr>
            <a:r>
              <a:rPr lang="ru-RU" sz="2000" dirty="0"/>
              <a:t>В своей работе педагоги используют не только чтение детям сказок, но и проигрывание уже знакомых, групповое рассказывание, рассказывание известной сказки и придумывание к ней продолжения, театрализованная деятельность по мотивам сказок, групповое придумывание сказок</a:t>
            </a:r>
            <a:r>
              <a:rPr lang="ru-RU" sz="2000" dirty="0" smtClean="0"/>
              <a:t>.</a:t>
            </a:r>
            <a:endParaRPr lang="ru-RU" sz="2000" dirty="0"/>
          </a:p>
        </p:txBody>
      </p:sp>
      <p:pic>
        <p:nvPicPr>
          <p:cNvPr id="3076" name="Picture 4" descr="https://pediatrinfo.ru/wp-content/uploads/3/7/1/3711f62ec0169ce7741f9438312cfb4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88640"/>
            <a:ext cx="5832648"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024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395536" y="260648"/>
            <a:ext cx="3694114" cy="6267476"/>
          </a:xfrm>
        </p:spPr>
        <p:txBody>
          <a:bodyPr>
            <a:normAutofit lnSpcReduction="10000"/>
          </a:bodyPr>
          <a:lstStyle/>
          <a:p>
            <a:pPr marL="0" indent="0">
              <a:buNone/>
            </a:pPr>
            <a:r>
              <a:rPr lang="ru-RU" sz="2000" dirty="0" smtClean="0"/>
              <a:t>В </a:t>
            </a:r>
            <a:r>
              <a:rPr lang="ru-RU" sz="2000" dirty="0"/>
              <a:t>настоящее время, </a:t>
            </a:r>
            <a:r>
              <a:rPr lang="ru-RU" sz="2000" dirty="0" err="1"/>
              <a:t>сказкотерапия</a:t>
            </a:r>
            <a:r>
              <a:rPr lang="ru-RU" sz="2000" dirty="0"/>
              <a:t> один из самых излюбленных и действенных методов работы педагогов и детских психологов т.к. сказка может и обучать, и воспитывать, и помогать справляться с психологическим и жизненными проблемами. В сказке нет нравоучений, зато присутствует метафоричность и образность языка и так любимые всеми детьми тайны и волшебство. Сказка легко и мягко воздействует на психику ребенка, помогая ему избавиться от многочисленных негативных </a:t>
            </a:r>
            <a:r>
              <a:rPr lang="ru-RU" sz="2000" dirty="0" smtClean="0"/>
              <a:t>проявлений.</a:t>
            </a:r>
            <a:endParaRPr lang="ru-RU" sz="2000" dirty="0"/>
          </a:p>
        </p:txBody>
      </p:sp>
      <p:pic>
        <p:nvPicPr>
          <p:cNvPr id="4098" name="Picture 2" descr="https://puzzleit.ru/files/puzzles/61/61468/_origin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483528"/>
            <a:ext cx="4392488" cy="5574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142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611560" y="4437112"/>
            <a:ext cx="8064896" cy="2163020"/>
          </a:xfrm>
        </p:spPr>
        <p:txBody>
          <a:bodyPr>
            <a:normAutofit fontScale="92500" lnSpcReduction="10000"/>
          </a:bodyPr>
          <a:lstStyle/>
          <a:p>
            <a:pPr marL="0" indent="0">
              <a:buNone/>
            </a:pPr>
            <a:r>
              <a:rPr lang="ru-RU" sz="2000" b="1" dirty="0" err="1"/>
              <a:t>Сказкотерапию</a:t>
            </a:r>
            <a:r>
              <a:rPr lang="ru-RU" sz="2000" b="1" dirty="0"/>
              <a:t> применяют в </a:t>
            </a:r>
            <a:r>
              <a:rPr lang="ru-RU" sz="2000" b="1" dirty="0" smtClean="0"/>
              <a:t>случае:</a:t>
            </a:r>
          </a:p>
          <a:p>
            <a:pPr>
              <a:buFont typeface="Arial" panose="020B0604020202020204" pitchFamily="34" charset="0"/>
              <a:buChar char="•"/>
            </a:pPr>
            <a:r>
              <a:rPr lang="ru-RU" sz="2000" b="1" dirty="0" smtClean="0"/>
              <a:t>различных </a:t>
            </a:r>
            <a:r>
              <a:rPr lang="ru-RU" sz="2000" b="1" dirty="0"/>
              <a:t>фобий (боязнь темноты, высоты, врачей и др.), </a:t>
            </a:r>
            <a:endParaRPr lang="ru-RU" sz="2000" b="1" dirty="0" smtClean="0"/>
          </a:p>
          <a:p>
            <a:pPr>
              <a:buFont typeface="Arial" panose="020B0604020202020204" pitchFamily="34" charset="0"/>
              <a:buChar char="•"/>
            </a:pPr>
            <a:r>
              <a:rPr lang="ru-RU" sz="2000" b="1" dirty="0" smtClean="0"/>
              <a:t>чрезмерной </a:t>
            </a:r>
            <a:r>
              <a:rPr lang="ru-RU" sz="2000" b="1" dirty="0"/>
              <a:t>стеснительности или же </a:t>
            </a:r>
            <a:r>
              <a:rPr lang="ru-RU" sz="2000" b="1" dirty="0" err="1"/>
              <a:t>гиперактивности</a:t>
            </a:r>
            <a:r>
              <a:rPr lang="ru-RU" sz="2000" b="1" dirty="0"/>
              <a:t>, </a:t>
            </a:r>
            <a:endParaRPr lang="ru-RU" sz="2000" b="1" dirty="0" smtClean="0"/>
          </a:p>
          <a:p>
            <a:pPr>
              <a:buFont typeface="Arial" panose="020B0604020202020204" pitchFamily="34" charset="0"/>
              <a:buChar char="•"/>
            </a:pPr>
            <a:r>
              <a:rPr lang="ru-RU" sz="2000" b="1" dirty="0" smtClean="0"/>
              <a:t>при </a:t>
            </a:r>
            <a:r>
              <a:rPr lang="ru-RU" sz="2000" b="1" dirty="0"/>
              <a:t>тяжелой адаптации к новым условиям, </a:t>
            </a:r>
            <a:endParaRPr lang="ru-RU" sz="2000" b="1" dirty="0" smtClean="0"/>
          </a:p>
          <a:p>
            <a:pPr>
              <a:buFont typeface="Arial" panose="020B0604020202020204" pitchFamily="34" charset="0"/>
              <a:buChar char="•"/>
            </a:pPr>
            <a:r>
              <a:rPr lang="ru-RU" sz="2000" b="1" dirty="0" smtClean="0"/>
              <a:t>агрессивном </a:t>
            </a:r>
            <a:r>
              <a:rPr lang="ru-RU" sz="2000" b="1" dirty="0"/>
              <a:t>и неадекватном поведении, </a:t>
            </a:r>
            <a:endParaRPr lang="ru-RU" sz="2000" b="1" dirty="0" smtClean="0"/>
          </a:p>
          <a:p>
            <a:pPr>
              <a:buFont typeface="Arial" panose="020B0604020202020204" pitchFamily="34" charset="0"/>
              <a:buChar char="•"/>
            </a:pPr>
            <a:r>
              <a:rPr lang="ru-RU" sz="2000" b="1" dirty="0" smtClean="0"/>
              <a:t>тревожности</a:t>
            </a:r>
            <a:r>
              <a:rPr lang="ru-RU" sz="2000" b="1" dirty="0"/>
              <a:t>. </a:t>
            </a:r>
          </a:p>
        </p:txBody>
      </p:sp>
      <p:sp>
        <p:nvSpPr>
          <p:cNvPr id="5" name="AutoShape 2" descr="https://shkolaradosti.ua/assets/images/fotoarhiv/skazkaterapiya-metod-chernyavskoi.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4" descr="https://shkolaradosti.ua/assets/images/fotoarhiv/skazkaterapiya-metod-chernyavskoi.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 descr="https://shkolaradosti.ua/assets/images/fotoarhiv/skazkaterapiya-metod-chernyavskoi.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0338"/>
            <a:ext cx="6984776" cy="4154517"/>
          </a:xfrm>
          <a:prstGeom prst="rect">
            <a:avLst/>
          </a:prstGeom>
        </p:spPr>
      </p:pic>
    </p:spTree>
    <p:extLst>
      <p:ext uri="{BB962C8B-B14F-4D97-AF65-F5344CB8AC3E}">
        <p14:creationId xmlns:p14="http://schemas.microsoft.com/office/powerpoint/2010/main" val="3800134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899592" y="548680"/>
            <a:ext cx="7488832" cy="5763420"/>
          </a:xfrm>
        </p:spPr>
        <p:txBody>
          <a:bodyPr>
            <a:normAutofit lnSpcReduction="10000"/>
          </a:bodyPr>
          <a:lstStyle/>
          <a:p>
            <a:pPr marL="0" indent="0">
              <a:lnSpc>
                <a:spcPct val="160000"/>
              </a:lnSpc>
              <a:buNone/>
            </a:pPr>
            <a:r>
              <a:rPr lang="ru-RU" sz="2000" dirty="0"/>
              <a:t>Применение </a:t>
            </a:r>
            <a:r>
              <a:rPr lang="ru-RU" sz="2000" dirty="0" err="1"/>
              <a:t>сказкотерапии</a:t>
            </a:r>
            <a:r>
              <a:rPr lang="ru-RU" sz="2000" dirty="0"/>
              <a:t> как одного из приемов арт-терапии способствует</a:t>
            </a:r>
            <a:r>
              <a:rPr lang="ru-RU" sz="2000" dirty="0" smtClean="0"/>
              <a:t>:</a:t>
            </a:r>
          </a:p>
          <a:p>
            <a:pPr marL="0" indent="0">
              <a:buNone/>
            </a:pPr>
            <a:endParaRPr lang="ru-RU" sz="2000" dirty="0"/>
          </a:p>
          <a:p>
            <a:pPr>
              <a:buFont typeface="Arial" panose="020B0604020202020204" pitchFamily="34" charset="0"/>
              <a:buChar char="•"/>
            </a:pPr>
            <a:r>
              <a:rPr lang="ru-RU" sz="2000" dirty="0"/>
              <a:t>Активизации развития речи</a:t>
            </a:r>
          </a:p>
          <a:p>
            <a:pPr>
              <a:buFont typeface="Arial" panose="020B0604020202020204" pitchFamily="34" charset="0"/>
              <a:buChar char="•"/>
            </a:pPr>
            <a:r>
              <a:rPr lang="ru-RU" sz="2000" dirty="0" smtClean="0"/>
              <a:t>Развитию </a:t>
            </a:r>
            <a:r>
              <a:rPr lang="ru-RU" sz="2000" dirty="0"/>
              <a:t>зрительного и слухового внимания</a:t>
            </a:r>
          </a:p>
          <a:p>
            <a:pPr>
              <a:buFont typeface="Arial" panose="020B0604020202020204" pitchFamily="34" charset="0"/>
              <a:buChar char="•"/>
            </a:pPr>
            <a:r>
              <a:rPr lang="ru-RU" sz="2000" dirty="0"/>
              <a:t>Улучшению наблюдательности и зрительной памяти</a:t>
            </a:r>
          </a:p>
          <a:p>
            <a:pPr>
              <a:buFont typeface="Arial" panose="020B0604020202020204" pitchFamily="34" charset="0"/>
              <a:buChar char="•"/>
            </a:pPr>
            <a:r>
              <a:rPr lang="ru-RU" sz="2000" dirty="0"/>
              <a:t>Развитию воображения и творческого потенциала</a:t>
            </a:r>
          </a:p>
          <a:p>
            <a:pPr>
              <a:buFont typeface="Arial" panose="020B0604020202020204" pitchFamily="34" charset="0"/>
              <a:buChar char="•"/>
            </a:pPr>
            <a:r>
              <a:rPr lang="ru-RU" sz="2000" dirty="0"/>
              <a:t>Совершенствованию коммуникативных навыков </a:t>
            </a:r>
          </a:p>
          <a:p>
            <a:pPr>
              <a:buFont typeface="Arial" panose="020B0604020202020204" pitchFamily="34" charset="0"/>
              <a:buChar char="•"/>
            </a:pPr>
            <a:r>
              <a:rPr lang="ru-RU" sz="2000" dirty="0"/>
              <a:t>Быстрому переключению с активной деятельности на пассивную</a:t>
            </a:r>
          </a:p>
          <a:p>
            <a:pPr>
              <a:buFont typeface="Arial" panose="020B0604020202020204" pitchFamily="34" charset="0"/>
              <a:buChar char="•"/>
            </a:pPr>
            <a:r>
              <a:rPr lang="ru-RU" sz="2000" dirty="0"/>
              <a:t>Развитию способности анализировать, сравнивать, обобщать</a:t>
            </a:r>
          </a:p>
          <a:p>
            <a:pPr>
              <a:buFont typeface="Arial" panose="020B0604020202020204" pitchFamily="34" charset="0"/>
              <a:buChar char="•"/>
            </a:pPr>
            <a:r>
              <a:rPr lang="ru-RU" sz="2000" dirty="0"/>
              <a:t>Снятию физического и эмоционального напряжения</a:t>
            </a:r>
          </a:p>
          <a:p>
            <a:pPr>
              <a:buFont typeface="Arial" panose="020B0604020202020204" pitchFamily="34" charset="0"/>
              <a:buChar char="•"/>
            </a:pPr>
            <a:r>
              <a:rPr lang="ru-RU" sz="2000" dirty="0"/>
              <a:t>Снижению тревожности</a:t>
            </a:r>
          </a:p>
          <a:p>
            <a:pPr>
              <a:buFont typeface="Arial" panose="020B0604020202020204" pitchFamily="34" charset="0"/>
              <a:buChar char="•"/>
            </a:pPr>
            <a:r>
              <a:rPr lang="ru-RU" sz="2000" dirty="0"/>
              <a:t>Более успешному преодолению страхов и </a:t>
            </a:r>
            <a:r>
              <a:rPr lang="ru-RU" sz="2000" dirty="0" smtClean="0"/>
              <a:t>фобий</a:t>
            </a:r>
            <a:endParaRPr lang="ru-RU" sz="2000" dirty="0"/>
          </a:p>
        </p:txBody>
      </p:sp>
    </p:spTree>
    <p:extLst>
      <p:ext uri="{BB962C8B-B14F-4D97-AF65-F5344CB8AC3E}">
        <p14:creationId xmlns:p14="http://schemas.microsoft.com/office/powerpoint/2010/main" val="3994594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323528" y="1844824"/>
            <a:ext cx="8568952" cy="4752528"/>
          </a:xfrm>
        </p:spPr>
        <p:txBody>
          <a:bodyPr>
            <a:normAutofit/>
          </a:bodyPr>
          <a:lstStyle/>
          <a:p>
            <a:pPr>
              <a:buFont typeface="Courier New" panose="02070309020205020404" pitchFamily="49" charset="0"/>
              <a:buChar char="o"/>
            </a:pPr>
            <a:r>
              <a:rPr lang="ru-RU" dirty="0"/>
              <a:t> </a:t>
            </a:r>
            <a:r>
              <a:rPr lang="ru-RU" sz="1800" dirty="0"/>
              <a:t>Пусть главный герой сказки будет того же пола, что и ребенок. А вот имя героя лучше оставить выдуманным, чтобы у ребёнка не было ощущения, что это история непосредственно о нём или его друзьях, ведь герои в этих сказках не всегда поступают хорошо.</a:t>
            </a:r>
          </a:p>
          <a:p>
            <a:pPr>
              <a:buFont typeface="Courier New" panose="02070309020205020404" pitchFamily="49" charset="0"/>
              <a:buChar char="o"/>
            </a:pPr>
            <a:r>
              <a:rPr lang="ru-RU" sz="1800" dirty="0" smtClean="0"/>
              <a:t>Добавляем </a:t>
            </a:r>
            <a:r>
              <a:rPr lang="ru-RU" sz="1800" dirty="0"/>
              <a:t>в сказки сюжеты из жизни малыша — это сделает сюжет более знакомым и понятным для него.</a:t>
            </a:r>
          </a:p>
          <a:p>
            <a:pPr>
              <a:buFont typeface="Courier New" panose="02070309020205020404" pitchFamily="49" charset="0"/>
              <a:buChar char="o"/>
            </a:pPr>
            <a:r>
              <a:rPr lang="ru-RU" sz="1800" dirty="0" smtClean="0"/>
              <a:t> </a:t>
            </a:r>
            <a:r>
              <a:rPr lang="ru-RU" sz="1800" dirty="0"/>
              <a:t>Не делайте из </a:t>
            </a:r>
            <a:r>
              <a:rPr lang="ru-RU" sz="1800" dirty="0" err="1"/>
              <a:t>сказкотерапии</a:t>
            </a:r>
            <a:r>
              <a:rPr lang="ru-RU" sz="1800" dirty="0"/>
              <a:t> занятие. Рассказывайте сказку тогда, когда ребёнок этого хочет: не давите, не заставляйте, не настаивайте.</a:t>
            </a:r>
          </a:p>
          <a:p>
            <a:pPr>
              <a:buFont typeface="Courier New" panose="02070309020205020404" pitchFamily="49" charset="0"/>
              <a:buChar char="o"/>
            </a:pPr>
            <a:r>
              <a:rPr lang="ru-RU" sz="1800" dirty="0" smtClean="0"/>
              <a:t> </a:t>
            </a:r>
            <a:r>
              <a:rPr lang="ru-RU" sz="1800" dirty="0"/>
              <a:t>Рассказав историю, обсудите её с малышом. Ещё раз вспомните сюжет, спросите, что понравилось или не понравилось ребёнку, поинтересуйтесь его мнением: кто поступил хорошо, а кто — плохо, почему герой обрадовался или расстроился, как он себя чувствовал и пр.</a:t>
            </a:r>
          </a:p>
          <a:p>
            <a:pPr>
              <a:buFont typeface="Courier New" panose="02070309020205020404" pitchFamily="49" charset="0"/>
              <a:buChar char="o"/>
            </a:pPr>
            <a:r>
              <a:rPr lang="ru-RU" sz="1800" dirty="0" smtClean="0"/>
              <a:t> </a:t>
            </a:r>
            <a:r>
              <a:rPr lang="ru-RU" sz="1800" dirty="0"/>
              <a:t>Предложите ребёнку разыграть сюжет сказки с игрушками или покажите ему кукольный спектакль.</a:t>
            </a:r>
          </a:p>
          <a:p>
            <a:pPr>
              <a:buFont typeface="Courier New" panose="02070309020205020404" pitchFamily="49" charset="0"/>
              <a:buChar char="o"/>
            </a:pPr>
            <a:r>
              <a:rPr lang="ru-RU" sz="1800" dirty="0"/>
              <a:t> </a:t>
            </a:r>
            <a:r>
              <a:rPr lang="ru-RU" sz="1800" dirty="0" smtClean="0"/>
              <a:t>Можно </a:t>
            </a:r>
            <a:r>
              <a:rPr lang="ru-RU" sz="1800" dirty="0"/>
              <a:t>попробовать нарисовать рисунок по сюжету сказки</a:t>
            </a:r>
            <a:r>
              <a:rPr lang="ru-RU" sz="1800" dirty="0" smtClean="0"/>
              <a:t>.</a:t>
            </a:r>
          </a:p>
        </p:txBody>
      </p:sp>
      <p:sp>
        <p:nvSpPr>
          <p:cNvPr id="4" name="Заголовок 3"/>
          <p:cNvSpPr>
            <a:spLocks noGrp="1"/>
          </p:cNvSpPr>
          <p:nvPr>
            <p:ph type="title"/>
          </p:nvPr>
        </p:nvSpPr>
        <p:spPr>
          <a:xfrm>
            <a:off x="1403648" y="188640"/>
            <a:ext cx="6383538" cy="1584176"/>
          </a:xfrm>
        </p:spPr>
        <p:txBody>
          <a:bodyPr/>
          <a:lstStyle/>
          <a:p>
            <a:pPr marL="0" indent="0">
              <a:buNone/>
            </a:pPr>
            <a:r>
              <a:rPr lang="ru-RU" dirty="0" smtClean="0"/>
              <a:t>     Шесть правил            	</a:t>
            </a:r>
            <a:r>
              <a:rPr lang="ru-RU" dirty="0" err="1" smtClean="0"/>
              <a:t>сказкотерапии</a:t>
            </a:r>
            <a:endParaRPr lang="ru-RU" dirty="0"/>
          </a:p>
        </p:txBody>
      </p:sp>
    </p:spTree>
    <p:extLst>
      <p:ext uri="{BB962C8B-B14F-4D97-AF65-F5344CB8AC3E}">
        <p14:creationId xmlns:p14="http://schemas.microsoft.com/office/powerpoint/2010/main" val="399546498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414</TotalTime>
  <Words>1522</Words>
  <Application>Microsoft Office PowerPoint</Application>
  <PresentationFormat>Экран (4:3)</PresentationFormat>
  <Paragraphs>89</Paragraphs>
  <Slides>14</Slides>
  <Notes>14</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Использование сказкотерапии с тревожными детьми в дошкольных образовательных организациях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Шесть правил             сказкотерапии</vt:lpstr>
      <vt:lpstr>Пример терапевтической сказки</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сказкотерапии с тревожными детьми в дошкольных образовательных организациях</dc:title>
  <dc:creator>Елена Семенович</dc:creator>
  <cp:lastModifiedBy>Елена Семенович</cp:lastModifiedBy>
  <cp:revision>15</cp:revision>
  <dcterms:created xsi:type="dcterms:W3CDTF">2022-11-05T12:19:28Z</dcterms:created>
  <dcterms:modified xsi:type="dcterms:W3CDTF">2022-11-05T19:13:43Z</dcterms:modified>
</cp:coreProperties>
</file>