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7" r:id="rId2"/>
    <p:sldId id="256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12" autoAdjust="0"/>
  </p:normalViewPr>
  <p:slideViewPr>
    <p:cSldViewPr>
      <p:cViewPr varScale="1">
        <p:scale>
          <a:sx n="97" d="100"/>
          <a:sy n="9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F1F44-E5F3-4110-8806-4FA1807C2447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CE38D-A321-4BD6-BDF5-C742554A6B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66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CE38D-A321-4BD6-BDF5-C742554A6BF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999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CE38D-A321-4BD6-BDF5-C742554A6BF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79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2A4F3EA-4152-4D51-A989-A6C2E3D8B7F3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AA38D27-B31C-4513-8A49-F96F3AAC1DD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7"/>
            <a:ext cx="8496944" cy="230425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Консультация для педагогов    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«Обеспечение гендерного подхода </a:t>
            </a:r>
          </a:p>
          <a:p>
            <a:pPr marL="68580" indent="0" algn="ctr"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            в физическом воспитании</a:t>
            </a:r>
          </a:p>
          <a:p>
            <a:pPr marL="68580" indent="0" algn="ctr">
              <a:buNone/>
            </a:pPr>
            <a:r>
              <a:rPr lang="ru-RU" sz="2800" b="1" i="1" dirty="0">
                <a:solidFill>
                  <a:schemeClr val="bg1"/>
                </a:solidFill>
              </a:rPr>
              <a:t>д</a:t>
            </a:r>
            <a:r>
              <a:rPr lang="ru-RU" sz="2800" b="1" i="1" dirty="0" smtClean="0">
                <a:solidFill>
                  <a:schemeClr val="bg1"/>
                </a:solidFill>
              </a:rPr>
              <a:t>етей дошкольного возраста»</a:t>
            </a:r>
          </a:p>
          <a:p>
            <a:pPr marL="68580" indent="0" algn="ctr">
              <a:buNone/>
            </a:pP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ony\Documents\КАРТИНКИ РАЗНЫЕ\ДЕТИ\Девоч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481064" cy="386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ony\Documents\КАРТИНКИ РАЗНЫЕ\ДЕТИ\Мальч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80928"/>
            <a:ext cx="2592288" cy="386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074345"/>
              </p:ext>
            </p:extLst>
          </p:nvPr>
        </p:nvGraphicFramePr>
        <p:xfrm>
          <a:off x="2843808" y="3356992"/>
          <a:ext cx="331757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5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Фомичева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Олеся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Юрьевна</a:t>
                      </a:r>
                      <a:endParaRPr lang="ru-RU" dirty="0" smtClean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Инструктор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по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физическому воспитанию </a:t>
                      </a:r>
                      <a:endParaRPr lang="ru-RU" dirty="0" smtClean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ФГБДОУ центр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развития ребенка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№ 1387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УДП РФ</a:t>
                      </a:r>
                      <a:endParaRPr lang="ru-RU" dirty="0" smtClean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г. 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Москва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Февраль 2020г.</a:t>
                      </a:r>
                      <a:endParaRPr lang="ru-RU" dirty="0" smtClean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32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24936" cy="5976664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800" b="1" dirty="0">
                <a:solidFill>
                  <a:schemeClr val="bg1"/>
                </a:solidFill>
              </a:rPr>
              <a:t>Следует помнить, </a:t>
            </a:r>
            <a:r>
              <a:rPr lang="ru-RU" sz="2800" dirty="0">
                <a:solidFill>
                  <a:schemeClr val="bg1"/>
                </a:solidFill>
              </a:rPr>
              <a:t>что необхо­димо учитывать не только поло­вые, но и индивидуальные осо­бенности, склонности и интере­сы детей, так как иногда девочки проявляют способности к </a:t>
            </a:r>
            <a:r>
              <a:rPr lang="ru-RU" sz="2800" dirty="0" smtClean="0">
                <a:solidFill>
                  <a:schemeClr val="bg1"/>
                </a:solidFill>
              </a:rPr>
              <a:t>уп­ражнениям </a:t>
            </a:r>
            <a:r>
              <a:rPr lang="ru-RU" sz="2800" dirty="0">
                <a:solidFill>
                  <a:schemeClr val="bg1"/>
                </a:solidFill>
              </a:rPr>
              <a:t>с видимой «мальчи­шеской» направленностью, и наоборот.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6858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Поэтому </a:t>
            </a:r>
            <a:r>
              <a:rPr lang="ru-RU" sz="2800" dirty="0">
                <a:solidFill>
                  <a:schemeClr val="bg1"/>
                </a:solidFill>
              </a:rPr>
              <a:t>педагог не должен подавлять стремления детей заниматься определенным видом двигательной деятельно­сти.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6858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Половая </a:t>
            </a:r>
            <a:r>
              <a:rPr lang="ru-RU" sz="2800" dirty="0">
                <a:solidFill>
                  <a:schemeClr val="bg1"/>
                </a:solidFill>
              </a:rPr>
              <a:t>принадлежность не должна использоваться в каче­стве довода против какой-то двигательной деятельности.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534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6048672"/>
          </a:xfrm>
        </p:spPr>
        <p:txBody>
          <a:bodyPr/>
          <a:lstStyle/>
          <a:p>
            <a:pPr marL="68580" indent="0" algn="ctr">
              <a:buNone/>
            </a:pPr>
            <a:r>
              <a:rPr lang="ru-RU" sz="2300" b="1" dirty="0">
                <a:solidFill>
                  <a:schemeClr val="bg1"/>
                </a:solidFill>
              </a:rPr>
              <a:t>Дошкольный воз­раст </a:t>
            </a:r>
            <a:r>
              <a:rPr lang="ru-RU" sz="2300" dirty="0">
                <a:solidFill>
                  <a:schemeClr val="bg1"/>
                </a:solidFill>
              </a:rPr>
              <a:t>— </a:t>
            </a:r>
            <a:r>
              <a:rPr lang="ru-RU" sz="2100" dirty="0">
                <a:solidFill>
                  <a:schemeClr val="bg1"/>
                </a:solidFill>
              </a:rPr>
              <a:t>наиболее благоприятный для формирования полоролево­го поведения ребенка. </a:t>
            </a:r>
            <a:endParaRPr lang="ru-RU" sz="2100" dirty="0" smtClean="0">
              <a:solidFill>
                <a:schemeClr val="bg1"/>
              </a:solidFill>
            </a:endParaRPr>
          </a:p>
          <a:p>
            <a:pPr marL="68580" indent="0" algn="ctr"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Занятия </a:t>
            </a:r>
            <a:r>
              <a:rPr lang="ru-RU" sz="2100" dirty="0">
                <a:solidFill>
                  <a:schemeClr val="bg1"/>
                </a:solidFill>
              </a:rPr>
              <a:t>фи­зическими упражнениями дол­жны занимать в этом процессе одно из ведущих мест, так как имеют большие возможности в формировании мужественности у мальчиков и женственности у девочек. Учет полоролевых осо­бенностей дошкольников позво­лит педагогу, организующему их двигательную деятельность, до­биться высоких результатов, не нарушая хода становления лич­ности, заложенного самой при­родой.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2050" name="Picture 2" descr="C:\Users\Sony\Documents\КАРТИНКИ РАЗНЫЕ\Дети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4756101" cy="306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5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80920" cy="6336704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>Литература</a:t>
            </a:r>
            <a:r>
              <a:rPr lang="ru-RU" sz="4000" b="1" i="1" dirty="0" smtClean="0">
                <a:solidFill>
                  <a:schemeClr val="bg1"/>
                </a:solidFill>
              </a:rPr>
              <a:t>:</a:t>
            </a:r>
          </a:p>
          <a:p>
            <a:pPr marL="68580" indent="0" algn="ctr"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1. Баранникова Н.А. О мальчиках и девочках, а так же их родителях. М.,2012.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2. Степаненкова Э.Я. Теория и методика физического воспитания и развития ребёнка/Учеб. пособие для студ. </a:t>
            </a:r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ысш. учеб. заведений. М.,2001.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3. Тимошкина О.В. Гендерное развитие на занятиях по физической культуре//Инструктор по физкультуре. 2013. №1</a:t>
            </a:r>
            <a:endParaRPr lang="ru-RU" dirty="0">
              <a:solidFill>
                <a:schemeClr val="bg1"/>
              </a:solidFill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4. Филиппова С.О. Мир движений мальчиков и девочек. СПб.,2001.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5. Цыганенко И.Г. Полоролевое воспитание старших дошкольников на занятиях по физической культуре. Опыт работы/ Научно – методический информационный центр. Хабаровск, 2007.</a:t>
            </a:r>
          </a:p>
          <a:p>
            <a:pPr marL="68580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Источники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иллюстраций: </a:t>
            </a:r>
            <a:endParaRPr lang="ru-RU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 marL="68580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интернет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- ресурсы http://images.yandex.ru/</a:t>
            </a:r>
            <a:endParaRPr lang="ru-RU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68580" indent="0">
              <a:buNone/>
            </a:pPr>
            <a:endParaRPr lang="ru-RU" sz="1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24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08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Гендерное воспитание — </a:t>
            </a:r>
            <a:r>
              <a:rPr lang="ru-RU" sz="2800" dirty="0">
                <a:solidFill>
                  <a:schemeClr val="bg1"/>
                </a:solidFill>
              </a:rPr>
              <a:t>организация </a:t>
            </a:r>
            <a:r>
              <a:rPr lang="ru-RU" sz="2800" dirty="0" smtClean="0">
                <a:solidFill>
                  <a:schemeClr val="bg1"/>
                </a:solidFill>
              </a:rPr>
              <a:t>педагогического </a:t>
            </a:r>
            <a:r>
              <a:rPr lang="ru-RU" sz="2800" dirty="0">
                <a:solidFill>
                  <a:schemeClr val="bg1"/>
                </a:solidFill>
              </a:rPr>
              <a:t>процесса с учетом половой идентичности, </a:t>
            </a:r>
            <a:r>
              <a:rPr lang="ru-RU" sz="2800" dirty="0" smtClean="0">
                <a:solidFill>
                  <a:schemeClr val="bg1"/>
                </a:solidFill>
              </a:rPr>
              <a:t>особенностей </a:t>
            </a:r>
            <a:r>
              <a:rPr lang="ru-RU" sz="2800" dirty="0">
                <a:solidFill>
                  <a:schemeClr val="bg1"/>
                </a:solidFill>
              </a:rPr>
              <a:t>развития детей в ходе полоролевой социализации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564888"/>
              </p:ext>
            </p:extLst>
          </p:nvPr>
        </p:nvGraphicFramePr>
        <p:xfrm>
          <a:off x="683568" y="3501008"/>
          <a:ext cx="7920880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3873"/>
                <a:gridCol w="4097007"/>
              </a:tblGrid>
              <a:tr h="73448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Девочки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      Мальчики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361862"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Мягкость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Нежность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Аккуратность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Стремление</a:t>
                      </a:r>
                      <a:r>
                        <a:rPr lang="ru-RU" b="0" baseline="0" dirty="0" smtClean="0"/>
                        <a:t> к красоте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Смелость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Твердость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Выносливость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Решительность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b="0" dirty="0" smtClean="0"/>
                        <a:t>Рыцарское</a:t>
                      </a:r>
                      <a:r>
                        <a:rPr lang="ru-RU" b="0" baseline="0" dirty="0" smtClean="0"/>
                        <a:t> отношение к</a:t>
                      </a:r>
                      <a:r>
                        <a:rPr lang="ru-RU" b="0" dirty="0" smtClean="0"/>
                        <a:t>  представительницам противоположного пола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Sony\Desktop\Fille_-_Ballerin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1631910" cy="20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ony\Desktop\601382_html_m4d34d77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132856"/>
            <a:ext cx="211713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2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612068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Отечественные </a:t>
            </a:r>
            <a:r>
              <a:rPr lang="ru-RU" sz="2400" dirty="0">
                <a:solidFill>
                  <a:schemeClr val="bg1"/>
                </a:solidFill>
              </a:rPr>
              <a:t>ученые Ц. Какабадзе, О. Недригайлова, И. Попов, В. Урицкая, Н. Шишниашвили пришли к выводу о </a:t>
            </a:r>
            <a:r>
              <a:rPr lang="ru-RU" sz="2400" dirty="0" smtClean="0">
                <a:solidFill>
                  <a:schemeClr val="bg1"/>
                </a:solidFill>
              </a:rPr>
              <a:t>превосходстве </a:t>
            </a:r>
            <a:r>
              <a:rPr lang="ru-RU" sz="2400" dirty="0">
                <a:solidFill>
                  <a:schemeClr val="bg1"/>
                </a:solidFill>
              </a:rPr>
              <a:t>мальчиков в уровне </a:t>
            </a:r>
            <a:r>
              <a:rPr lang="ru-RU" sz="2400" dirty="0" smtClean="0">
                <a:solidFill>
                  <a:schemeClr val="bg1"/>
                </a:solidFill>
              </a:rPr>
              <a:t>развития </a:t>
            </a:r>
            <a:r>
              <a:rPr lang="ru-RU" sz="2400" dirty="0">
                <a:solidFill>
                  <a:schemeClr val="bg1"/>
                </a:solidFill>
              </a:rPr>
              <a:t>основных движений и </a:t>
            </a:r>
            <a:r>
              <a:rPr lang="ru-RU" sz="2400" dirty="0" smtClean="0">
                <a:solidFill>
                  <a:schemeClr val="bg1"/>
                </a:solidFill>
              </a:rPr>
              <a:t>физических </a:t>
            </a:r>
            <a:r>
              <a:rPr lang="ru-RU" sz="2400" dirty="0">
                <a:solidFill>
                  <a:schemeClr val="bg1"/>
                </a:solidFill>
              </a:rPr>
              <a:t>качеств над девочками и </a:t>
            </a:r>
            <a:r>
              <a:rPr lang="ru-RU" sz="2400" b="1" dirty="0">
                <a:solidFill>
                  <a:schemeClr val="bg1"/>
                </a:solidFill>
              </a:rPr>
              <a:t>необходимости </a:t>
            </a:r>
            <a:r>
              <a:rPr lang="ru-RU" sz="2400" b="1" dirty="0" smtClean="0">
                <a:solidFill>
                  <a:schemeClr val="bg1"/>
                </a:solidFill>
              </a:rPr>
              <a:t>дифференцированного </a:t>
            </a:r>
            <a:r>
              <a:rPr lang="ru-RU" sz="2400" b="1" dirty="0">
                <a:solidFill>
                  <a:schemeClr val="bg1"/>
                </a:solidFill>
              </a:rPr>
              <a:t>подхода к ним в </a:t>
            </a:r>
            <a:r>
              <a:rPr lang="ru-RU" sz="2400" b="1" dirty="0" smtClean="0">
                <a:solidFill>
                  <a:schemeClr val="bg1"/>
                </a:solidFill>
              </a:rPr>
              <a:t>процессе </a:t>
            </a:r>
            <a:r>
              <a:rPr lang="ru-RU" sz="2400" b="1" dirty="0">
                <a:solidFill>
                  <a:schemeClr val="bg1"/>
                </a:solidFill>
              </a:rPr>
              <a:t>физического </a:t>
            </a:r>
            <a:r>
              <a:rPr lang="ru-RU" sz="2400" b="1" dirty="0" smtClean="0">
                <a:solidFill>
                  <a:schemeClr val="bg1"/>
                </a:solidFill>
              </a:rPr>
              <a:t>воспитания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68580" indent="0">
              <a:buNone/>
            </a:pPr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608723"/>
              </p:ext>
            </p:extLst>
          </p:nvPr>
        </p:nvGraphicFramePr>
        <p:xfrm>
          <a:off x="2267744" y="3068960"/>
          <a:ext cx="6597268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881"/>
                <a:gridCol w="3621387"/>
              </a:tblGrid>
              <a:tr h="7740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Девочки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Мальчики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746240">
                <a:tc>
                  <a:txBody>
                    <a:bodyPr/>
                    <a:lstStyle/>
                    <a:p>
                      <a:pPr marL="285750" indent="-285750" algn="l">
                        <a:buFont typeface="Arial" charset="0"/>
                        <a:buChar char="•"/>
                      </a:pPr>
                      <a:r>
                        <a:rPr lang="ru-RU" dirty="0" smtClean="0"/>
                        <a:t>Игры с мячом</a:t>
                      </a:r>
                    </a:p>
                    <a:p>
                      <a:pPr marL="285750" indent="-285750" algn="l">
                        <a:buFont typeface="Arial" charset="0"/>
                        <a:buChar char="•"/>
                      </a:pPr>
                      <a:r>
                        <a:rPr lang="ru-RU" dirty="0" smtClean="0"/>
                        <a:t>Прыжки через скакалку</a:t>
                      </a:r>
                    </a:p>
                    <a:p>
                      <a:pPr marL="285750" indent="-285750" algn="l">
                        <a:buFont typeface="Arial" charset="0"/>
                        <a:buChar char="•"/>
                      </a:pPr>
                      <a:r>
                        <a:rPr lang="ru-RU" dirty="0" smtClean="0"/>
                        <a:t>Упражнения с лентой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dirty="0" smtClean="0"/>
                        <a:t>Бег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dirty="0" smtClean="0"/>
                        <a:t>Метание предметов на дальность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dirty="0" smtClean="0"/>
                        <a:t>Метание предметов в цель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dirty="0" smtClean="0"/>
                        <a:t>Лазанье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ru-RU" dirty="0" smtClean="0"/>
                        <a:t>Спортивные игры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C:\Users\Sony\Documents\КАРТИНКИ РАЗНЫЕ\Картинки спортивные\Малыши на физкультур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91926"/>
            <a:ext cx="2664296" cy="165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99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80920" cy="590465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400" dirty="0">
                <a:solidFill>
                  <a:schemeClr val="bg1"/>
                </a:solidFill>
                <a:ea typeface="Calibri"/>
              </a:rPr>
              <a:t>В педагогическом процессе </a:t>
            </a:r>
            <a:r>
              <a:rPr lang="ru-RU" sz="2400" dirty="0" smtClean="0">
                <a:solidFill>
                  <a:schemeClr val="bg1"/>
                </a:solidFill>
                <a:ea typeface="Calibri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a typeface="Calibri"/>
              </a:rPr>
              <a:t>принцип двух начал </a:t>
            </a:r>
            <a:r>
              <a:rPr lang="ru-RU" sz="2400" dirty="0">
                <a:solidFill>
                  <a:schemeClr val="bg1"/>
                </a:solidFill>
                <a:ea typeface="Calibri"/>
              </a:rPr>
              <a:t>подразумевает, что обучение и воспитание до­школьников отражает особен­ности мужественного начала у мальчиков и женственного у девочек. Педагогический про­цесс при таком подходе будет иметь различный </a:t>
            </a:r>
            <a:r>
              <a:rPr lang="ru-RU" sz="2400" dirty="0" smtClean="0">
                <a:solidFill>
                  <a:schemeClr val="bg1"/>
                </a:solidFill>
                <a:ea typeface="Calibri"/>
              </a:rPr>
              <a:t>стиль</a:t>
            </a:r>
            <a:r>
              <a:rPr lang="ru-RU" sz="2400" dirty="0">
                <a:solidFill>
                  <a:schemeClr val="bg1"/>
                </a:solidFill>
                <a:ea typeface="Calibri"/>
              </a:rPr>
              <a:t>, тон, на­правленность. </a:t>
            </a:r>
            <a:endParaRPr lang="ru-RU" sz="2400" dirty="0" smtClean="0">
              <a:solidFill>
                <a:schemeClr val="bg1"/>
              </a:solidFill>
              <a:ea typeface="Calibri"/>
            </a:endParaRPr>
          </a:p>
          <a:p>
            <a:pPr marL="68580" indent="0" algn="ctr">
              <a:buNone/>
            </a:pP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814417"/>
              </p:ext>
            </p:extLst>
          </p:nvPr>
        </p:nvGraphicFramePr>
        <p:xfrm>
          <a:off x="1619672" y="2780928"/>
          <a:ext cx="6912768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456384"/>
              </a:tblGrid>
              <a:tr h="5248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Для девочек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Для мальчиков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41941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- развитие чувства ритма, красоты движений,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Courier New"/>
                          <a:ea typeface="Courier New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гибко­сти.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-    развитие быстроты, физичес­кой и силовой выносливости, воспитание выдержки, смелости.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C:\Users\Sony\Desktop\Дети с гантелями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56822"/>
            <a:ext cx="2736304" cy="178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2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методические приёмы 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учёта половых </a:t>
            </a:r>
            <a:r>
              <a:rPr lang="ru-RU" sz="2400" b="1" dirty="0" smtClean="0">
                <a:solidFill>
                  <a:schemeClr val="bg1"/>
                </a:solidFill>
              </a:rPr>
              <a:t>особенностей дошкольников в физическом воспитании: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540060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100" dirty="0">
                <a:solidFill>
                  <a:schemeClr val="bg1"/>
                </a:solidFill>
              </a:rPr>
              <a:t>различия в подборе упражне­ний только для мальчиков или только для девочек (на­пример, мальчики работают  </a:t>
            </a:r>
            <a:r>
              <a:rPr lang="ru-RU" sz="2100" dirty="0" smtClean="0">
                <a:solidFill>
                  <a:schemeClr val="bg1"/>
                </a:solidFill>
              </a:rPr>
              <a:t>в парах перетягивая друг друга, </a:t>
            </a:r>
            <a:r>
              <a:rPr lang="ru-RU" sz="2100" dirty="0">
                <a:solidFill>
                  <a:schemeClr val="bg1"/>
                </a:solidFill>
              </a:rPr>
              <a:t>а девочки </a:t>
            </a:r>
            <a:r>
              <a:rPr lang="ru-RU" sz="2100" dirty="0" smtClean="0">
                <a:solidFill>
                  <a:schemeClr val="bg1"/>
                </a:solidFill>
              </a:rPr>
              <a:t>выполняют упражнения </a:t>
            </a:r>
            <a:r>
              <a:rPr lang="ru-RU" sz="2100" dirty="0">
                <a:solidFill>
                  <a:schemeClr val="bg1"/>
                </a:solidFill>
              </a:rPr>
              <a:t>с </a:t>
            </a:r>
            <a:r>
              <a:rPr lang="ru-RU" sz="2100" dirty="0" smtClean="0">
                <a:solidFill>
                  <a:schemeClr val="bg1"/>
                </a:solidFill>
              </a:rPr>
              <a:t>обречем, лентами);</a:t>
            </a:r>
          </a:p>
          <a:p>
            <a:pPr lvl="0"/>
            <a:endParaRPr lang="ru-RU" sz="2100" dirty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2100" dirty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2100" dirty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1400" dirty="0" smtClean="0">
              <a:solidFill>
                <a:schemeClr val="bg1"/>
              </a:solidFill>
            </a:endParaRPr>
          </a:p>
          <a:p>
            <a:pPr lvl="0"/>
            <a:endParaRPr lang="ru-RU" sz="1400" dirty="0">
              <a:solidFill>
                <a:schemeClr val="bg1"/>
              </a:solidFill>
            </a:endParaRPr>
          </a:p>
          <a:p>
            <a:pPr lvl="0"/>
            <a:endParaRPr lang="ru-RU" sz="1400" dirty="0">
              <a:solidFill>
                <a:schemeClr val="bg1"/>
              </a:solidFill>
            </a:endParaRPr>
          </a:p>
          <a:p>
            <a:pPr lvl="0"/>
            <a:r>
              <a:rPr lang="ru-RU" sz="2100" dirty="0">
                <a:solidFill>
                  <a:schemeClr val="bg1"/>
                </a:solidFill>
              </a:rPr>
              <a:t>дозировке (например, </a:t>
            </a:r>
            <a:r>
              <a:rPr lang="ru-RU" sz="2100" dirty="0" smtClean="0">
                <a:solidFill>
                  <a:schemeClr val="bg1"/>
                </a:solidFill>
              </a:rPr>
              <a:t> </a:t>
            </a:r>
            <a:r>
              <a:rPr lang="ru-RU" sz="2100" dirty="0">
                <a:solidFill>
                  <a:schemeClr val="bg1"/>
                </a:solidFill>
              </a:rPr>
              <a:t>маль­чики </a:t>
            </a:r>
            <a:r>
              <a:rPr lang="ru-RU" sz="2100" dirty="0" smtClean="0">
                <a:solidFill>
                  <a:schemeClr val="bg1"/>
                </a:solidFill>
              </a:rPr>
              <a:t>выполняют большее количество повторений одного упражнения, а девочки – меньшее количество);</a:t>
            </a:r>
            <a:endParaRPr lang="ru-RU" sz="2100" dirty="0">
              <a:solidFill>
                <a:schemeClr val="bg1"/>
              </a:solidFill>
            </a:endParaRPr>
          </a:p>
          <a:p>
            <a:pPr lvl="0"/>
            <a:r>
              <a:rPr lang="ru-RU" sz="2100" dirty="0">
                <a:solidFill>
                  <a:schemeClr val="bg1"/>
                </a:solidFill>
              </a:rPr>
              <a:t>подборе оборудования (на­пример, девочкам легкие ган­тели, а мальчикам более </a:t>
            </a:r>
            <a:r>
              <a:rPr lang="ru-RU" sz="2100" dirty="0" smtClean="0">
                <a:solidFill>
                  <a:schemeClr val="bg1"/>
                </a:solidFill>
              </a:rPr>
              <a:t>тяже­лые или мешочки с песком);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ony\Documents\КАРТИНКИ РАЗНЫЕ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37444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ony\Desktop\Девочка с обруче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17998"/>
            <a:ext cx="1872208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88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352928" cy="5976664"/>
          </a:xfrm>
        </p:spPr>
        <p:txBody>
          <a:bodyPr/>
          <a:lstStyle/>
          <a:p>
            <a:pPr lvl="0">
              <a:buClr>
                <a:srgbClr val="B83D68"/>
              </a:buClr>
            </a:pPr>
            <a:r>
              <a:rPr lang="ru-RU" sz="2100" dirty="0">
                <a:solidFill>
                  <a:prstClr val="black"/>
                </a:solidFill>
              </a:rPr>
              <a:t>в обучении сложным двига­тельным действиям использую разные методические подходы: разное число повторений, выбор подводящих и подгото­вительных упражнений, ис­пользование вспомогательно­го оборудования. Так как суще­ствует ряд упражнений, кото­рыми мальчики овладевают легко, в то время как у дево­чек они вызывают значитель­ные трудности и требуют большего времени для овла­дения ими, например, метание на дальность легче </a:t>
            </a:r>
            <a:r>
              <a:rPr lang="ru-RU" sz="2100" dirty="0" smtClean="0">
                <a:solidFill>
                  <a:prstClr val="black"/>
                </a:solidFill>
              </a:rPr>
              <a:t>даётся </a:t>
            </a:r>
            <a:r>
              <a:rPr lang="ru-RU" sz="2100" dirty="0">
                <a:solidFill>
                  <a:prstClr val="black"/>
                </a:solidFill>
              </a:rPr>
              <a:t>мальчикам, и наоборот, прыж­ки на скакалке — девочкам</a:t>
            </a:r>
            <a:r>
              <a:rPr lang="ru-RU" sz="2100" dirty="0" smtClean="0">
                <a:solidFill>
                  <a:prstClr val="black"/>
                </a:solidFill>
              </a:rPr>
              <a:t>;</a:t>
            </a:r>
          </a:p>
          <a:p>
            <a:pPr lvl="0">
              <a:buClr>
                <a:srgbClr val="B83D68"/>
              </a:buClr>
            </a:pPr>
            <a:endParaRPr lang="ru-RU" sz="2100" dirty="0">
              <a:solidFill>
                <a:prstClr val="black"/>
              </a:solidFill>
            </a:endParaRPr>
          </a:p>
          <a:p>
            <a:pPr lvl="0">
              <a:buClr>
                <a:srgbClr val="B83D68"/>
              </a:buClr>
            </a:pP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Users\Sony\Desktop\38093_html_7af1ecd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190261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ony\Desktop\660768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89040"/>
            <a:ext cx="518457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9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80920" cy="6264696"/>
          </a:xfrm>
        </p:spPr>
        <p:txBody>
          <a:bodyPr>
            <a:normAutofit/>
          </a:bodyPr>
          <a:lstStyle/>
          <a:p>
            <a:pPr lvl="0"/>
            <a:r>
              <a:rPr lang="ru-RU" sz="2100" dirty="0">
                <a:solidFill>
                  <a:schemeClr val="bg1"/>
                </a:solidFill>
              </a:rPr>
              <a:t>нормирование физической нагрузки по времени  (например, девоч­ки прыгают </a:t>
            </a:r>
            <a:r>
              <a:rPr lang="ru-RU" sz="2100" dirty="0" smtClean="0">
                <a:solidFill>
                  <a:schemeClr val="bg1"/>
                </a:solidFill>
              </a:rPr>
              <a:t>на мячах – фитболах  </a:t>
            </a:r>
            <a:r>
              <a:rPr lang="ru-RU" sz="2100" dirty="0">
                <a:solidFill>
                  <a:schemeClr val="bg1"/>
                </a:solidFill>
              </a:rPr>
              <a:t>1 мин, мальчики 1,5 мин</a:t>
            </a:r>
            <a:r>
              <a:rPr lang="ru-RU" sz="2100" dirty="0" smtClean="0">
                <a:solidFill>
                  <a:schemeClr val="bg1"/>
                </a:solidFill>
              </a:rPr>
              <a:t>);</a:t>
            </a:r>
          </a:p>
          <a:p>
            <a:pPr lvl="0"/>
            <a:endParaRPr lang="ru-RU" sz="2100" dirty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2100" dirty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2100" dirty="0">
              <a:solidFill>
                <a:schemeClr val="bg1"/>
              </a:solidFill>
            </a:endParaRPr>
          </a:p>
          <a:p>
            <a:pPr marL="68580" lvl="0" indent="0">
              <a:buNone/>
            </a:pPr>
            <a:endParaRPr lang="ru-RU" sz="2100" dirty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pPr lvl="0"/>
            <a:endParaRPr lang="ru-RU" sz="2100" dirty="0" smtClean="0">
              <a:solidFill>
                <a:schemeClr val="bg1"/>
              </a:solidFill>
            </a:endParaRPr>
          </a:p>
          <a:p>
            <a:r>
              <a:rPr lang="ru-RU" sz="2100" dirty="0">
                <a:solidFill>
                  <a:schemeClr val="bg1"/>
                </a:solidFill>
              </a:rPr>
              <a:t>пространственные ориенти­ровки (например, мальчикам </a:t>
            </a:r>
            <a:r>
              <a:rPr lang="ru-RU" sz="2100" dirty="0" smtClean="0">
                <a:solidFill>
                  <a:schemeClr val="bg1"/>
                </a:solidFill>
              </a:rPr>
              <a:t>отдаётся </a:t>
            </a:r>
            <a:r>
              <a:rPr lang="ru-RU" sz="2100" dirty="0">
                <a:solidFill>
                  <a:schemeClr val="bg1"/>
                </a:solidFill>
              </a:rPr>
              <a:t>большая часть зала по сравнению с девочками, поскольку для них характерно дальнее зрение, а для девочек ближнее</a:t>
            </a:r>
            <a:r>
              <a:rPr lang="ru-RU" sz="21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распределение </a:t>
            </a:r>
            <a:r>
              <a:rPr lang="ru-RU" sz="2100" dirty="0">
                <a:solidFill>
                  <a:schemeClr val="bg1"/>
                </a:solidFill>
              </a:rPr>
              <a:t>ролей в подвижных играх (например, мальчики — </a:t>
            </a:r>
            <a:r>
              <a:rPr lang="ru-RU" sz="2100" dirty="0" smtClean="0">
                <a:solidFill>
                  <a:schemeClr val="bg1"/>
                </a:solidFill>
              </a:rPr>
              <a:t>мышеловка, </a:t>
            </a:r>
            <a:r>
              <a:rPr lang="ru-RU" sz="2100" dirty="0">
                <a:solidFill>
                  <a:schemeClr val="bg1"/>
                </a:solidFill>
              </a:rPr>
              <a:t>а девочки — </a:t>
            </a:r>
            <a:r>
              <a:rPr lang="ru-RU" sz="2100" dirty="0" smtClean="0">
                <a:solidFill>
                  <a:schemeClr val="bg1"/>
                </a:solidFill>
              </a:rPr>
              <a:t>мышки);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pPr lvl="0"/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Sony\Desktop\80.45.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24744"/>
            <a:ext cx="2640013" cy="337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4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52928" cy="612068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расстановка и уборка снарядов (девочки всегда расставляют и убирают только мелкий, легкий инвентарь, а мальчики группкой в несколько человек — тяжелое оборудование);</a:t>
            </a:r>
          </a:p>
          <a:p>
            <a:r>
              <a:rPr lang="ru-RU" dirty="0">
                <a:solidFill>
                  <a:schemeClr val="bg1"/>
                </a:solidFill>
              </a:rPr>
              <a:t>различия в оценке деятельности (для мальчиков важно, что оценивается в их деятельности, а для девочек — кто их оценивает и как). Для мальчиков слово «молодец» эмоционально значимо, а для девочек следует подбирать слова с более сильным эмоциональным компонентом («Ты лучшая в этом движении», «Ты была похожа на </a:t>
            </a:r>
            <a:r>
              <a:rPr lang="ru-RU" dirty="0" smtClean="0">
                <a:solidFill>
                  <a:schemeClr val="bg1"/>
                </a:solidFill>
              </a:rPr>
              <a:t>гимнастку, балерину</a:t>
            </a:r>
            <a:r>
              <a:rPr lang="ru-RU" dirty="0">
                <a:solidFill>
                  <a:schemeClr val="bg1"/>
                </a:solidFill>
              </a:rPr>
              <a:t>», «У тебя очень мягкие движения рукой, кистью», «У тебя самое бесшумное приземление»);</a:t>
            </a:r>
          </a:p>
          <a:p>
            <a:endParaRPr lang="ru-RU" dirty="0"/>
          </a:p>
        </p:txBody>
      </p:sp>
      <p:pic>
        <p:nvPicPr>
          <p:cNvPr id="1027" name="Picture 3" descr="C:\Users\Sony\Desktop\7161991016772bb61ce49a3e79de276c34143147e00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188935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ony\Desktop\0_85f30_58455909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84496"/>
            <a:ext cx="24384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8210"/>
            <a:ext cx="8496944" cy="6453158"/>
          </a:xfrm>
        </p:spPr>
        <p:txBody>
          <a:bodyPr/>
          <a:lstStyle/>
          <a:p>
            <a:r>
              <a:rPr lang="ru-RU" sz="2100" dirty="0">
                <a:solidFill>
                  <a:schemeClr val="bg1"/>
                </a:solidFill>
              </a:rPr>
              <a:t>частые напоминания мальчикам о способах выполнения, требованиях к качеству, так как они больше нуждаются во внимании при «шлифовке» отдельных элементов, технике, чаще приходится использовать помощь в плане тактильно-мышечных ощущений (т.е. подойти и поправить ребёнка</a:t>
            </a:r>
            <a:r>
              <a:rPr lang="ru-RU" sz="21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ru-RU" sz="2100" dirty="0">
                <a:solidFill>
                  <a:schemeClr val="bg1"/>
                </a:solidFill>
              </a:rPr>
              <a:t>учёт сенситивных </a:t>
            </a:r>
            <a:r>
              <a:rPr lang="ru-RU" sz="2100" dirty="0">
                <a:solidFill>
                  <a:schemeClr val="bg1"/>
                </a:solidFill>
                <a:ea typeface="Calibri"/>
              </a:rPr>
              <a:t>(критических) </a:t>
            </a:r>
            <a:r>
              <a:rPr lang="ru-RU" sz="2100" dirty="0" smtClean="0">
                <a:solidFill>
                  <a:schemeClr val="bg1"/>
                </a:solidFill>
              </a:rPr>
              <a:t>этапов </a:t>
            </a:r>
            <a:r>
              <a:rPr lang="ru-RU" sz="2100" dirty="0">
                <a:solidFill>
                  <a:schemeClr val="bg1"/>
                </a:solidFill>
              </a:rPr>
              <a:t>для формирования и совершенствования двигательных способностей, физических ка­честв, двигательных навыков и умений (например, девочки лучше выполняют задания на пространственную точность в 5—6-летнем возрасте, а маль­чики — в 7-летнем</a:t>
            </a:r>
            <a:r>
              <a:rPr lang="ru-RU" sz="2100" dirty="0" smtClean="0">
                <a:solidFill>
                  <a:schemeClr val="bg1"/>
                </a:solidFill>
              </a:rPr>
              <a:t>);</a:t>
            </a:r>
          </a:p>
          <a:p>
            <a:pPr lvl="0"/>
            <a:r>
              <a:rPr lang="ru-RU" sz="2100" dirty="0">
                <a:solidFill>
                  <a:schemeClr val="bg1"/>
                </a:solidFill>
              </a:rPr>
              <a:t>акцентирование внимания детей на мужские и женские виды спорта, например, футбол для мальчиков и бадминтон для девочек.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                        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099" name="Picture 3" descr="C:\Users\Sony\Documents\КАРТИНКИ РАЗНЫЕ\Картинки спортивные\Бадминт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09120"/>
            <a:ext cx="216024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ony\Desktop\Футбо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003" y="4446688"/>
            <a:ext cx="216024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21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488</TotalTime>
  <Words>887</Words>
  <Application>Microsoft Office PowerPoint</Application>
  <PresentationFormat>Экран (4:3)</PresentationFormat>
  <Paragraphs>91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Urban Pop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методические приёмы  учёта половых особенностей дошкольников в физическом воспитании: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bux1</cp:lastModifiedBy>
  <cp:revision>34</cp:revision>
  <dcterms:created xsi:type="dcterms:W3CDTF">2014-04-13T10:10:01Z</dcterms:created>
  <dcterms:modified xsi:type="dcterms:W3CDTF">2020-02-03T10:36:16Z</dcterms:modified>
</cp:coreProperties>
</file>