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7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71" r:id="rId12"/>
    <p:sldId id="265" r:id="rId13"/>
    <p:sldId id="272" r:id="rId14"/>
    <p:sldId id="266" r:id="rId15"/>
    <p:sldId id="267" r:id="rId16"/>
    <p:sldId id="268" r:id="rId17"/>
    <p:sldId id="269" r:id="rId18"/>
    <p:sldId id="274" r:id="rId19"/>
    <p:sldId id="275" r:id="rId20"/>
    <p:sldId id="273" r:id="rId2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2294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058"/>
    </p:cViewPr>
  </p:sorterViewPr>
  <p:notesViewPr>
    <p:cSldViewPr>
      <p:cViewPr varScale="1">
        <p:scale>
          <a:sx n="56" d="100"/>
          <a:sy n="56" d="100"/>
        </p:scale>
        <p:origin x="283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33176-1F81-424B-A414-128AF514E248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7D30E-4290-4C58-951E-174D9CE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72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2525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61451" y="2439343"/>
            <a:ext cx="45350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Колыбельная для малышей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72816" y="723629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воспитатель </a:t>
            </a:r>
          </a:p>
          <a:p>
            <a:r>
              <a:rPr lang="ru-RU" dirty="0"/>
              <a:t> Сейферлинг Л.Н.</a:t>
            </a:r>
          </a:p>
        </p:txBody>
      </p:sp>
    </p:spTree>
    <p:extLst>
      <p:ext uri="{BB962C8B-B14F-4D97-AF65-F5344CB8AC3E}">
        <p14:creationId xmlns:p14="http://schemas.microsoft.com/office/powerpoint/2010/main" val="8887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0808" y="732587"/>
            <a:ext cx="374441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Через колыбельную песню матери ребёнок знакомился с окружающим миром. Ведь, образы в колыбельных: он сам, мать, отец, бабушка, дедушка, котик, гули (голуби), домашние животные, колыбелька, одеяльце, хлеб, молоко, рожок и пр.</a:t>
            </a:r>
          </a:p>
          <a:p>
            <a:r>
              <a:rPr lang="ru-RU" sz="1600" b="1" i="1" dirty="0"/>
              <a:t>Давно замечено, что малыш, которому поют колыбельные песни, раньше начинает «гукать», а, следовательно, и упражнять свои голосовые связки.</a:t>
            </a:r>
          </a:p>
          <a:p>
            <a:r>
              <a:rPr lang="ru-RU" sz="1600" b="1" i="1" dirty="0"/>
              <a:t>Удивительно, но колыбельные песни для первых дней и месяцев жизни ребёнка практически сплошь сотканы из существительных и глаголов — и это при всём богатстве, разнообразии и выразительности средств Русского языка! Почему? Случайность ли это? Оказывается, нет. Здесь кроется глубокий смысл; в песнях используется лишь то, что ребёнок может реально воспринять: предмет и его движение (предметное действие):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80" y="7037679"/>
            <a:ext cx="2029767" cy="135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02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858000" cy="9143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44824" y="1043608"/>
            <a:ext cx="20025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/>
              <a:t>Я качаю колыбель</a:t>
            </a:r>
          </a:p>
          <a:p>
            <a:r>
              <a:rPr lang="ru-RU" sz="1200" b="1" i="1" dirty="0"/>
              <a:t>И к концу клонится день.</a:t>
            </a:r>
          </a:p>
          <a:p>
            <a:r>
              <a:rPr lang="ru-RU" sz="1200" b="1" i="1" dirty="0"/>
              <a:t>Наступает ноченька,</a:t>
            </a:r>
          </a:p>
          <a:p>
            <a:r>
              <a:rPr lang="ru-RU" sz="1200" b="1" i="1" dirty="0"/>
              <a:t>Засыпает доченька.</a:t>
            </a:r>
          </a:p>
          <a:p>
            <a:r>
              <a:rPr lang="ru-RU" sz="1200" b="1" i="1" dirty="0"/>
              <a:t>Моя доченька усни,</a:t>
            </a:r>
          </a:p>
          <a:p>
            <a:r>
              <a:rPr lang="ru-RU" sz="1200" b="1" i="1" dirty="0"/>
              <a:t>Люли, </a:t>
            </a:r>
            <a:r>
              <a:rPr lang="ru-RU" sz="1200" b="1" i="1" dirty="0" err="1"/>
              <a:t>люшеньки</a:t>
            </a:r>
            <a:r>
              <a:rPr lang="ru-RU" sz="1200" b="1" i="1" dirty="0"/>
              <a:t>, люли.</a:t>
            </a:r>
          </a:p>
          <a:p>
            <a:r>
              <a:rPr lang="ru-RU" sz="1200" b="1" i="1" dirty="0"/>
              <a:t>Скоро ноченька пройдёт,</a:t>
            </a:r>
          </a:p>
          <a:p>
            <a:r>
              <a:rPr lang="ru-RU" sz="1200" b="1" i="1" dirty="0"/>
              <a:t>Красно Солнышко взойдёт.</a:t>
            </a:r>
          </a:p>
          <a:p>
            <a:r>
              <a:rPr lang="ru-RU" sz="1200" b="1" i="1" dirty="0"/>
              <a:t>Свежи </a:t>
            </a:r>
            <a:r>
              <a:rPr lang="ru-RU" sz="1200" b="1" i="1" dirty="0" err="1"/>
              <a:t>росушки</a:t>
            </a:r>
            <a:r>
              <a:rPr lang="ru-RU" sz="1200" b="1" i="1" dirty="0"/>
              <a:t> падут,</a:t>
            </a:r>
          </a:p>
          <a:p>
            <a:r>
              <a:rPr lang="ru-RU" sz="1200" b="1" i="1" dirty="0"/>
              <a:t>В поле </a:t>
            </a:r>
            <a:r>
              <a:rPr lang="ru-RU" sz="1200" b="1" i="1" dirty="0" err="1"/>
              <a:t>цветушки</a:t>
            </a:r>
            <a:r>
              <a:rPr lang="ru-RU" sz="1200" b="1" i="1" dirty="0"/>
              <a:t> взрастут,</a:t>
            </a:r>
          </a:p>
          <a:p>
            <a:r>
              <a:rPr lang="ru-RU" sz="1200" b="1" i="1" dirty="0"/>
              <a:t>Сад весенний расцветёт,</a:t>
            </a:r>
          </a:p>
          <a:p>
            <a:r>
              <a:rPr lang="ru-RU" sz="1200" b="1" i="1" dirty="0"/>
              <a:t>Вольна пташка запоёт.</a:t>
            </a:r>
          </a:p>
          <a:p>
            <a:r>
              <a:rPr lang="ru-RU" sz="1200" b="1" i="1" dirty="0"/>
              <a:t>Люли, </a:t>
            </a:r>
            <a:r>
              <a:rPr lang="ru-RU" sz="1200" b="1" i="1" dirty="0" err="1"/>
              <a:t>люшеньки</a:t>
            </a:r>
            <a:r>
              <a:rPr lang="ru-RU" sz="1200" b="1" i="1" dirty="0"/>
              <a:t>, люли,</a:t>
            </a:r>
          </a:p>
          <a:p>
            <a:r>
              <a:rPr lang="ru-RU" sz="1200" b="1" i="1" dirty="0"/>
              <a:t>А пока, дочурка, спи.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2976" y="4101144"/>
            <a:ext cx="1800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Баю-баю, за рекой</a:t>
            </a:r>
          </a:p>
          <a:p>
            <a:r>
              <a:rPr lang="ru-RU" sz="1400" b="1" i="1" dirty="0"/>
              <a:t>Скрылось Солнце на покой.</a:t>
            </a:r>
          </a:p>
          <a:p>
            <a:r>
              <a:rPr lang="ru-RU" sz="1400" b="1" i="1" dirty="0"/>
              <a:t>У Алёшиных ворот</a:t>
            </a:r>
          </a:p>
          <a:p>
            <a:r>
              <a:rPr lang="ru-RU" sz="1400" b="1" i="1" dirty="0"/>
              <a:t>Зайки водят хоровод.</a:t>
            </a:r>
          </a:p>
          <a:p>
            <a:r>
              <a:rPr lang="ru-RU" sz="1400" b="1" i="1" dirty="0"/>
              <a:t>Заиньки, заиньки,</a:t>
            </a:r>
          </a:p>
          <a:p>
            <a:r>
              <a:rPr lang="ru-RU" sz="1400" b="1" i="1" dirty="0"/>
              <a:t>Не пора ли </a:t>
            </a:r>
            <a:r>
              <a:rPr lang="ru-RU" sz="1400" b="1" i="1" dirty="0" err="1"/>
              <a:t>баиньки</a:t>
            </a:r>
            <a:r>
              <a:rPr lang="ru-RU" sz="1400" b="1" i="1" dirty="0"/>
              <a:t>?</a:t>
            </a:r>
          </a:p>
          <a:p>
            <a:r>
              <a:rPr lang="ru-RU" sz="1400" b="1" i="1" dirty="0"/>
              <a:t>Вам – под осинку,</a:t>
            </a:r>
          </a:p>
          <a:p>
            <a:r>
              <a:rPr lang="ru-RU" sz="1400" b="1" i="1" dirty="0"/>
              <a:t>Алёше – на перинку.</a:t>
            </a:r>
          </a:p>
          <a:p>
            <a:r>
              <a:rPr lang="ru-RU" sz="1400" b="1" i="1" dirty="0"/>
              <a:t>Баю-баю, </a:t>
            </a:r>
            <a:r>
              <a:rPr lang="ru-RU" sz="1400" b="1" i="1" dirty="0" err="1"/>
              <a:t>Лёшенька</a:t>
            </a:r>
            <a:r>
              <a:rPr lang="ru-RU" sz="1400" b="1" i="1" dirty="0"/>
              <a:t>,</a:t>
            </a:r>
          </a:p>
          <a:p>
            <a:r>
              <a:rPr lang="ru-RU" sz="1400" b="1" i="1" dirty="0"/>
              <a:t>Засыпай </a:t>
            </a:r>
            <a:r>
              <a:rPr lang="ru-RU" sz="1400" b="1" i="1" dirty="0" err="1"/>
              <a:t>скорёшенько</a:t>
            </a:r>
            <a:r>
              <a:rPr lang="ru-RU" sz="1400" b="1" i="1" dirty="0"/>
              <a:t>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976" y="1562486"/>
            <a:ext cx="2438400" cy="1633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11" y="5049336"/>
            <a:ext cx="2388435" cy="130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89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2816" y="1043608"/>
            <a:ext cx="396044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Для малыша не имеет значения, есть ли у мамы слух и красивый голос. Ему важно видеть именно её доброе, любящее лицо, слышать её размеренную речь и плавную песню.</a:t>
            </a:r>
          </a:p>
          <a:p>
            <a:r>
              <a:rPr lang="ru-RU" sz="1600" b="1" i="1" dirty="0"/>
              <a:t>Колыбельная, согретая маминым любящим сердцем, необходима младенцу, как грудное молоко, как воздух, она рождает в его сердце ответные чувства защищенности, любви и счастья.</a:t>
            </a:r>
          </a:p>
          <a:p>
            <a:r>
              <a:rPr lang="ru-RU" sz="1600" b="1" i="1" dirty="0"/>
              <a:t>Учёные доказали:</a:t>
            </a:r>
          </a:p>
          <a:p>
            <a:endParaRPr lang="ru-RU" sz="1600" b="1" i="1" dirty="0"/>
          </a:p>
          <a:p>
            <a:r>
              <a:rPr lang="ru-RU" sz="1600" b="1" i="1" dirty="0"/>
              <a:t>- дети, слушавшие колыбельные хоть изредка, меньше подвержены страхам и агрессии, вырастают добрыми и отзывчивыми, они меньше подвержены простудным заболеваниям; их психика более устойчива,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5880575"/>
            <a:ext cx="2506588" cy="195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593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520"/>
            <a:ext cx="6858000" cy="9252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8840" y="899592"/>
            <a:ext cx="3429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/>
              <a:t>- дети, лишённые радости слушать песни матери перед сном, вырастают людьми эгоистичными и неуравновешенными, менее успешными в жизни.</a:t>
            </a:r>
          </a:p>
          <a:p>
            <a:endParaRPr lang="ru-RU" sz="1600" b="1" i="1" dirty="0"/>
          </a:p>
          <a:p>
            <a:r>
              <a:rPr lang="ru-RU" sz="1600" b="1" i="1" dirty="0"/>
              <a:t>На Востоке есть поговорка про злых людей: «Видимо, им мать в детстве не пела колыбельных».</a:t>
            </a:r>
          </a:p>
          <a:p>
            <a:endParaRPr lang="ru-RU" sz="1600" b="1" i="1" dirty="0"/>
          </a:p>
          <a:p>
            <a:r>
              <a:rPr lang="ru-RU" sz="1600" b="1" i="1" dirty="0"/>
              <a:t>Новорожденным колыбельная помогает сформировать фонетическую карту языка, что позволяет быстрее научиться разговаривать и воспринимать на слух речь. Плавное и медленное повторение слов откладывается в подсознании и составляет в дальнейшем основу для будущих первых звуков, произнесённых малышом.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80" y="6408792"/>
            <a:ext cx="1908944" cy="190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50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436096" y="971600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4824" y="683568"/>
            <a:ext cx="3168352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Детям постарше колыбельная служит:</a:t>
            </a:r>
          </a:p>
          <a:p>
            <a:endParaRPr lang="ru-RU" sz="1600" b="1" i="1" dirty="0"/>
          </a:p>
          <a:p>
            <a:r>
              <a:rPr lang="ru-RU" sz="1600" b="1" i="1" dirty="0"/>
              <a:t> Источником успокоения: после утомительного дня, малыш бывает слишком переполнен эмоциями, ему сложно переключиться на состояние отдыха сразу. Ребёнку легче это делать, если в семье колыбельные песни стали постоянным ритуалом перед сном и у него уже выработан условный рефлекс, который является лучшим снотворным.</a:t>
            </a:r>
          </a:p>
          <a:p>
            <a:r>
              <a:rPr lang="ru-RU" sz="1600" b="1" i="1" dirty="0"/>
              <a:t>Источником информации: </a:t>
            </a:r>
            <a:r>
              <a:rPr lang="ru-RU" sz="1600" b="1" i="1" dirty="0" err="1"/>
              <a:t>безсмысленных</a:t>
            </a:r>
            <a:r>
              <a:rPr lang="ru-RU" sz="1600" b="1" i="1" dirty="0"/>
              <a:t> колыбельных не бывает. Эти песни содержат своеобразный код, призванный донести до малыша необходимую информацию.</a:t>
            </a:r>
          </a:p>
          <a:p>
            <a:r>
              <a:rPr lang="ru-RU" sz="1600" b="1" i="1" dirty="0"/>
              <a:t>Мелодичные истории он воспринимает легче. Кроха успокаивается, затихает и засыпает под колыбельную. Эта музыка, первая в его жизни, воспринимается с магической силой, ведь она исходит от самого дорогого и родного существа — матери.</a:t>
            </a:r>
          </a:p>
        </p:txBody>
      </p:sp>
    </p:spTree>
    <p:extLst>
      <p:ext uri="{BB962C8B-B14F-4D97-AF65-F5344CB8AC3E}">
        <p14:creationId xmlns:p14="http://schemas.microsoft.com/office/powerpoint/2010/main" val="513985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4824" y="899592"/>
            <a:ext cx="4320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Баю-баюшки-баю,</a:t>
            </a:r>
          </a:p>
          <a:p>
            <a:r>
              <a:rPr lang="ru-RU" sz="1400" b="1" i="1" dirty="0"/>
              <a:t>Не </a:t>
            </a:r>
            <a:r>
              <a:rPr lang="ru-RU" sz="1400" b="1" i="1" dirty="0" err="1"/>
              <a:t>ложися</a:t>
            </a:r>
            <a:r>
              <a:rPr lang="ru-RU" sz="1400" b="1" i="1" dirty="0"/>
              <a:t> на краю.</a:t>
            </a:r>
          </a:p>
          <a:p>
            <a:r>
              <a:rPr lang="ru-RU" sz="1400" b="1" i="1" dirty="0"/>
              <a:t>Придёт серенький волчок</a:t>
            </a:r>
          </a:p>
          <a:p>
            <a:r>
              <a:rPr lang="ru-RU" sz="1400" b="1" i="1" dirty="0"/>
              <a:t>И ухватит за бочок.</a:t>
            </a:r>
          </a:p>
          <a:p>
            <a:r>
              <a:rPr lang="ru-RU" sz="1400" b="1" i="1" dirty="0"/>
              <a:t>Он ухватит за бочок</a:t>
            </a:r>
          </a:p>
          <a:p>
            <a:r>
              <a:rPr lang="ru-RU" sz="1400" b="1" i="1" dirty="0"/>
              <a:t>И потащит во лесок,</a:t>
            </a:r>
          </a:p>
          <a:p>
            <a:r>
              <a:rPr lang="ru-RU" sz="1400" b="1" i="1" dirty="0"/>
              <a:t>Под ракитовый кусток.</a:t>
            </a:r>
          </a:p>
          <a:p>
            <a:r>
              <a:rPr lang="ru-RU" sz="1400" b="1" i="1" dirty="0"/>
              <a:t>К нам, волчок, не ходи,</a:t>
            </a:r>
          </a:p>
          <a:p>
            <a:r>
              <a:rPr lang="ru-RU" sz="1400" b="1" i="1" dirty="0"/>
              <a:t>Нашу Машу не буди.</a:t>
            </a:r>
          </a:p>
          <a:p>
            <a:r>
              <a:rPr lang="ru-RU" sz="1400" b="1" i="1" dirty="0"/>
              <a:t>. . . . . . . . . . . . . . . . . 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08309" y="1545922"/>
            <a:ext cx="23762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Баю-баюшки-баю,</a:t>
            </a:r>
          </a:p>
          <a:p>
            <a:r>
              <a:rPr lang="ru-RU" sz="1400" b="1" i="1" dirty="0"/>
              <a:t>Не </a:t>
            </a:r>
            <a:r>
              <a:rPr lang="ru-RU" sz="1400" b="1" i="1" dirty="0" err="1"/>
              <a:t>ложися</a:t>
            </a:r>
            <a:r>
              <a:rPr lang="ru-RU" sz="1400" b="1" i="1" dirty="0"/>
              <a:t> на краю.</a:t>
            </a:r>
          </a:p>
          <a:p>
            <a:r>
              <a:rPr lang="ru-RU" sz="1400" b="1" i="1" dirty="0"/>
              <a:t>Придёт серенький волчок</a:t>
            </a:r>
          </a:p>
          <a:p>
            <a:r>
              <a:rPr lang="ru-RU" sz="1400" b="1" i="1" dirty="0"/>
              <a:t>И ухватит за бочок.</a:t>
            </a:r>
          </a:p>
          <a:p>
            <a:r>
              <a:rPr lang="ru-RU" sz="1400" b="1" i="1" dirty="0"/>
              <a:t>Он утащит во лесок,</a:t>
            </a:r>
          </a:p>
          <a:p>
            <a:r>
              <a:rPr lang="ru-RU" sz="1400" b="1" i="1" dirty="0"/>
              <a:t>Под малиновый кусток.</a:t>
            </a:r>
          </a:p>
          <a:p>
            <a:r>
              <a:rPr lang="ru-RU" sz="1400" b="1" i="1" dirty="0"/>
              <a:t>А малинка упадёт,</a:t>
            </a:r>
          </a:p>
          <a:p>
            <a:r>
              <a:rPr lang="ru-RU" sz="1400" b="1" i="1" dirty="0"/>
              <a:t>Прямо Катеньке в роток.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48269" y="3676620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Ой, </a:t>
            </a:r>
            <a:r>
              <a:rPr lang="ru-RU" sz="1400" b="1" i="1" dirty="0" err="1"/>
              <a:t>лю</a:t>
            </a:r>
            <a:r>
              <a:rPr lang="ru-RU" sz="1400" b="1" i="1" dirty="0"/>
              <a:t>-ли, </a:t>
            </a:r>
            <a:r>
              <a:rPr lang="ru-RU" sz="1400" b="1" i="1" dirty="0" err="1"/>
              <a:t>лю</a:t>
            </a:r>
            <a:r>
              <a:rPr lang="ru-RU" sz="1400" b="1" i="1" dirty="0"/>
              <a:t>-ли, </a:t>
            </a:r>
            <a:r>
              <a:rPr lang="ru-RU" sz="1400" b="1" i="1" dirty="0" err="1"/>
              <a:t>лю</a:t>
            </a:r>
            <a:r>
              <a:rPr lang="ru-RU" sz="1400" b="1" i="1" dirty="0"/>
              <a:t>-ли!</a:t>
            </a:r>
          </a:p>
          <a:p>
            <a:r>
              <a:rPr lang="ru-RU" sz="1400" b="1" i="1" dirty="0"/>
              <a:t>Прилетели журавли.</a:t>
            </a:r>
          </a:p>
          <a:p>
            <a:r>
              <a:rPr lang="ru-RU" sz="1400" b="1" i="1" dirty="0"/>
              <a:t>Журавли-то мохноноги</a:t>
            </a:r>
          </a:p>
          <a:p>
            <a:r>
              <a:rPr lang="ru-RU" sz="1400" b="1" i="1" dirty="0"/>
              <a:t>Не нашли пути-дороги.</a:t>
            </a:r>
          </a:p>
          <a:p>
            <a:r>
              <a:rPr lang="ru-RU" sz="1400" b="1" i="1" dirty="0"/>
              <a:t>Они сели на ворота,</a:t>
            </a:r>
          </a:p>
          <a:p>
            <a:r>
              <a:rPr lang="ru-RU" sz="1400" b="1" i="1" dirty="0"/>
              <a:t>А ворота – скрип-скрип...</a:t>
            </a:r>
          </a:p>
          <a:p>
            <a:r>
              <a:rPr lang="ru-RU" sz="1400" b="1" i="1" dirty="0"/>
              <a:t>Не будите у нас Ваню -</a:t>
            </a:r>
          </a:p>
          <a:p>
            <a:r>
              <a:rPr lang="ru-RU" sz="1400" b="1" i="1" dirty="0"/>
              <a:t>У нас Ваня спит, спит.</a:t>
            </a:r>
          </a:p>
          <a:p>
            <a:r>
              <a:rPr lang="ru-RU" sz="1400" b="1" i="1" dirty="0"/>
              <a:t>. . . . . . . . . . . . . . . . 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96752" y="3655569"/>
            <a:ext cx="31683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Баю, баю, баю, бай,</a:t>
            </a:r>
          </a:p>
          <a:p>
            <a:r>
              <a:rPr lang="ru-RU" sz="1400" b="1" i="1" dirty="0"/>
              <a:t>Ты, собаченька, не лай,</a:t>
            </a:r>
          </a:p>
          <a:p>
            <a:r>
              <a:rPr lang="ru-RU" sz="1400" b="1" i="1" dirty="0"/>
              <a:t>Мою дочку не пугай!</a:t>
            </a:r>
          </a:p>
          <a:p>
            <a:r>
              <a:rPr lang="ru-RU" sz="1400" b="1" i="1" dirty="0"/>
              <a:t>И в дудочек не гуди,</a:t>
            </a:r>
          </a:p>
          <a:p>
            <a:r>
              <a:rPr lang="ru-RU" sz="1400" b="1" i="1" dirty="0"/>
              <a:t>До утра не разбуди!</a:t>
            </a:r>
          </a:p>
          <a:p>
            <a:r>
              <a:rPr lang="ru-RU" sz="1400" b="1" i="1" dirty="0"/>
              <a:t>А приди к нам ночевать,</a:t>
            </a:r>
          </a:p>
          <a:p>
            <a:r>
              <a:rPr lang="ru-RU" sz="1400" b="1" i="1" dirty="0"/>
              <a:t>В люльке Машеньку качать.</a:t>
            </a:r>
          </a:p>
          <a:p>
            <a:r>
              <a:rPr lang="ru-RU" sz="1400" b="1" i="1" dirty="0"/>
              <a:t>Баю, баю, баю-бай...</a:t>
            </a:r>
          </a:p>
          <a:p>
            <a:r>
              <a:rPr lang="ru-RU" sz="1400" b="1" i="1" dirty="0"/>
              <a:t>Ты, собаченька, не лай,</a:t>
            </a:r>
          </a:p>
          <a:p>
            <a:r>
              <a:rPr lang="ru-RU" sz="1400" b="1" i="1" dirty="0" err="1"/>
              <a:t>Белолапа</a:t>
            </a:r>
            <a:r>
              <a:rPr lang="ru-RU" sz="1400" b="1" i="1" dirty="0"/>
              <a:t>, не скули,</a:t>
            </a:r>
          </a:p>
          <a:p>
            <a:r>
              <a:rPr lang="ru-RU" sz="1400" b="1" i="1" dirty="0"/>
              <a:t>Мою Таню не буди.</a:t>
            </a:r>
          </a:p>
          <a:p>
            <a:r>
              <a:rPr lang="ru-RU" sz="1400" b="1" i="1" dirty="0"/>
              <a:t>Темна ноченька – не спится,</a:t>
            </a:r>
          </a:p>
          <a:p>
            <a:r>
              <a:rPr lang="ru-RU" sz="1400" b="1" i="1" dirty="0"/>
              <a:t>Моя Танечка боится...,</a:t>
            </a:r>
          </a:p>
          <a:p>
            <a:r>
              <a:rPr lang="ru-RU" sz="1400" b="1" i="1" dirty="0"/>
              <a:t>Ты, собаченька, не лай,</a:t>
            </a:r>
          </a:p>
          <a:p>
            <a:r>
              <a:rPr lang="ru-RU" sz="1400" b="1" i="1" dirty="0"/>
              <a:t>Мою Таню не пугай!</a:t>
            </a:r>
          </a:p>
        </p:txBody>
      </p:sp>
    </p:spTree>
    <p:extLst>
      <p:ext uri="{BB962C8B-B14F-4D97-AF65-F5344CB8AC3E}">
        <p14:creationId xmlns:p14="http://schemas.microsoft.com/office/powerpoint/2010/main" val="660664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3245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7072" y="251520"/>
            <a:ext cx="302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Баю, баю, баю-бай...</a:t>
            </a:r>
          </a:p>
          <a:p>
            <a:r>
              <a:rPr lang="ru-RU" sz="1400" b="1" i="1" dirty="0"/>
              <a:t>Ты, собаченька, не лай,</a:t>
            </a:r>
          </a:p>
          <a:p>
            <a:r>
              <a:rPr lang="ru-RU" sz="1400" b="1" i="1" dirty="0" err="1"/>
              <a:t>Белолапа</a:t>
            </a:r>
            <a:r>
              <a:rPr lang="ru-RU" sz="1400" b="1" i="1" dirty="0"/>
              <a:t>, не скули,</a:t>
            </a:r>
          </a:p>
          <a:p>
            <a:r>
              <a:rPr lang="ru-RU" sz="1400" b="1" i="1" dirty="0"/>
              <a:t>Мою Таню не буди.</a:t>
            </a:r>
          </a:p>
          <a:p>
            <a:r>
              <a:rPr lang="ru-RU" sz="1400" b="1" i="1" dirty="0"/>
              <a:t>Темна ноченька – не спится,</a:t>
            </a:r>
          </a:p>
          <a:p>
            <a:r>
              <a:rPr lang="ru-RU" sz="1400" b="1" i="1" dirty="0"/>
              <a:t>Моя Танечка боится...,</a:t>
            </a:r>
          </a:p>
          <a:p>
            <a:r>
              <a:rPr lang="ru-RU" sz="1400" b="1" i="1" dirty="0"/>
              <a:t>Ты, собаченька, не лай,</a:t>
            </a:r>
          </a:p>
          <a:p>
            <a:r>
              <a:rPr lang="ru-RU" sz="1400" b="1" i="1" dirty="0"/>
              <a:t>Мою Таню не пугай!</a:t>
            </a:r>
          </a:p>
          <a:p>
            <a:r>
              <a:rPr lang="ru-RU" sz="1400" b="1" i="1" dirty="0"/>
              <a:t>Баю-баю-</a:t>
            </a:r>
            <a:r>
              <a:rPr lang="ru-RU" sz="1400" b="1" i="1" dirty="0" err="1"/>
              <a:t>баиньки</a:t>
            </a:r>
            <a:r>
              <a:rPr lang="ru-RU" sz="1400" b="1" i="1" dirty="0"/>
              <a:t>,</a:t>
            </a:r>
          </a:p>
          <a:p>
            <a:r>
              <a:rPr lang="ru-RU" sz="1400" b="1" i="1" dirty="0"/>
              <a:t>Купим Маше валенки.</a:t>
            </a:r>
          </a:p>
          <a:p>
            <a:r>
              <a:rPr lang="ru-RU" sz="1400" b="1" i="1" dirty="0"/>
              <a:t>Наденем на ножки,</a:t>
            </a:r>
          </a:p>
          <a:p>
            <a:r>
              <a:rPr lang="ru-RU" sz="1400" b="1" i="1" dirty="0"/>
              <a:t>Пустим по дорожке.</a:t>
            </a:r>
          </a:p>
          <a:p>
            <a:r>
              <a:rPr lang="ru-RU" sz="1400" b="1" i="1" dirty="0"/>
              <a:t>Киска, киска, киска, брысь!</a:t>
            </a:r>
          </a:p>
          <a:p>
            <a:r>
              <a:rPr lang="ru-RU" sz="1400" b="1" i="1" dirty="0"/>
              <a:t>На дорожке не ложись!</a:t>
            </a:r>
          </a:p>
          <a:p>
            <a:r>
              <a:rPr lang="ru-RU" sz="1400" b="1" i="1" dirty="0"/>
              <a:t>Наша Машенька пойдёт,</a:t>
            </a:r>
          </a:p>
          <a:p>
            <a:r>
              <a:rPr lang="ru-RU" sz="1400" b="1" i="1" dirty="0"/>
              <a:t>Через киску упадёт.</a:t>
            </a:r>
          </a:p>
          <a:p>
            <a:r>
              <a:rPr lang="ru-RU" sz="1400" b="1" i="1" dirty="0"/>
              <a:t>. . . . . . . . . . . . . . . . . . . . . . . . .</a:t>
            </a:r>
          </a:p>
          <a:p>
            <a:endParaRPr lang="ru-RU" sz="1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700808" y="3779912"/>
            <a:ext cx="4054760" cy="557074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1400" b="1" i="1" dirty="0"/>
              <a:t>Баю-баю, спи, дружок,</a:t>
            </a:r>
          </a:p>
          <a:p>
            <a:r>
              <a:rPr lang="ru-RU" sz="1400" b="1" i="1" dirty="0"/>
              <a:t>Повернись на правый бок.</a:t>
            </a:r>
          </a:p>
          <a:p>
            <a:r>
              <a:rPr lang="ru-RU" sz="1400" b="1" i="1" dirty="0"/>
              <a:t>Только ты один не спишь.</a:t>
            </a:r>
          </a:p>
          <a:p>
            <a:r>
              <a:rPr lang="ru-RU" sz="1400" b="1" i="1" dirty="0"/>
              <a:t>Закрывай глаза, малыш.</a:t>
            </a:r>
          </a:p>
          <a:p>
            <a:r>
              <a:rPr lang="ru-RU" sz="1400" b="1" i="1" dirty="0"/>
              <a:t>Лунный лучик – озорник</a:t>
            </a:r>
          </a:p>
          <a:p>
            <a:r>
              <a:rPr lang="ru-RU" sz="1400" b="1" i="1" dirty="0"/>
              <a:t>Сквозь окошечко проник,</a:t>
            </a:r>
          </a:p>
          <a:p>
            <a:r>
              <a:rPr lang="ru-RU" sz="1400" b="1" i="1" dirty="0"/>
              <a:t>Примостился на подушке,</a:t>
            </a:r>
          </a:p>
          <a:p>
            <a:r>
              <a:rPr lang="ru-RU" sz="1400" b="1" i="1" dirty="0"/>
              <a:t>Шепчет песенку на ушко.</a:t>
            </a:r>
          </a:p>
          <a:p>
            <a:r>
              <a:rPr lang="ru-RU" sz="1400" b="1" i="1" dirty="0"/>
              <a:t>Баю-баю, баю-бай,</a:t>
            </a:r>
          </a:p>
          <a:p>
            <a:r>
              <a:rPr lang="ru-RU" sz="1400" b="1" i="1" dirty="0"/>
              <a:t>И у ночи будет край.</a:t>
            </a:r>
          </a:p>
          <a:p>
            <a:r>
              <a:rPr lang="ru-RU" sz="1400" b="1" i="1" dirty="0"/>
              <a:t>А покуда детвора</a:t>
            </a:r>
          </a:p>
          <a:p>
            <a:r>
              <a:rPr lang="ru-RU" sz="1400" b="1" i="1" dirty="0"/>
              <a:t>Спит в кроватках до утра.</a:t>
            </a:r>
          </a:p>
          <a:p>
            <a:r>
              <a:rPr lang="ru-RU" sz="1400" b="1" i="1" dirty="0"/>
              <a:t>Спит корова, спит бычок,</a:t>
            </a:r>
          </a:p>
          <a:p>
            <a:endParaRPr lang="ru-RU" sz="1400" b="1" i="1" dirty="0"/>
          </a:p>
          <a:p>
            <a:endParaRPr lang="ru-RU" sz="1400" b="1" i="1" dirty="0"/>
          </a:p>
          <a:p>
            <a:endParaRPr lang="ru-RU" sz="1400" b="1" i="1" dirty="0"/>
          </a:p>
          <a:p>
            <a:endParaRPr lang="ru-RU" sz="1400" b="1" i="1" dirty="0"/>
          </a:p>
          <a:p>
            <a:r>
              <a:rPr lang="ru-RU" sz="1400" b="1" i="1" dirty="0"/>
              <a:t>В огороде спит жучок,</a:t>
            </a:r>
          </a:p>
          <a:p>
            <a:r>
              <a:rPr lang="ru-RU" sz="1400" b="1" i="1" dirty="0"/>
              <a:t>И котёнок рядом с кошкой</a:t>
            </a:r>
          </a:p>
          <a:p>
            <a:r>
              <a:rPr lang="ru-RU" sz="1400" b="1" i="1" dirty="0"/>
              <a:t>Спит за печкою в лукошке.</a:t>
            </a:r>
          </a:p>
          <a:p>
            <a:r>
              <a:rPr lang="ru-RU" sz="1400" b="1" i="1" dirty="0"/>
              <a:t>На лужайке спит трава,</a:t>
            </a:r>
          </a:p>
          <a:p>
            <a:r>
              <a:rPr lang="ru-RU" sz="1400" b="1" i="1" dirty="0"/>
              <a:t>На деревьях спит листва,</a:t>
            </a:r>
          </a:p>
          <a:p>
            <a:r>
              <a:rPr lang="ru-RU" sz="1400" b="1" i="1" dirty="0"/>
              <a:t>Спит осока у реки,</a:t>
            </a:r>
          </a:p>
          <a:p>
            <a:r>
              <a:rPr lang="ru-RU" sz="1400" b="1" i="1" dirty="0"/>
              <a:t>Спят сомы и окуньки.</a:t>
            </a:r>
          </a:p>
          <a:p>
            <a:r>
              <a:rPr lang="ru-RU" sz="1400" b="1" i="1" dirty="0"/>
              <a:t>Баю-бай, крадется Дрёма,</a:t>
            </a:r>
          </a:p>
          <a:p>
            <a:r>
              <a:rPr lang="ru-RU" sz="1400" b="1" i="1" dirty="0"/>
              <a:t>Он разносит сны по дому</a:t>
            </a:r>
          </a:p>
          <a:p>
            <a:r>
              <a:rPr lang="ru-RU" sz="1400" b="1" i="1" dirty="0"/>
              <a:t>И к тебе пришёл, малыш -</a:t>
            </a:r>
          </a:p>
          <a:p>
            <a:r>
              <a:rPr lang="ru-RU" sz="1400" b="1" i="1" dirty="0"/>
              <a:t>Ты уже так сладко спишь.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440" y="813797"/>
            <a:ext cx="2016224" cy="11372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49" y="2268931"/>
            <a:ext cx="1914391" cy="11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49480" y="874972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910"/>
            <a:ext cx="6858000" cy="91699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8840" y="755576"/>
            <a:ext cx="25922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Люли-люли-люли,</a:t>
            </a:r>
          </a:p>
          <a:p>
            <a:r>
              <a:rPr lang="ru-RU" sz="1400" b="1" i="1" dirty="0"/>
              <a:t>Прилетели гули.</a:t>
            </a:r>
          </a:p>
          <a:p>
            <a:r>
              <a:rPr lang="ru-RU" sz="1400" b="1" i="1" dirty="0"/>
              <a:t>Сели на воротцах</a:t>
            </a:r>
          </a:p>
          <a:p>
            <a:r>
              <a:rPr lang="ru-RU" sz="1400" b="1" i="1" dirty="0"/>
              <a:t>В красных </a:t>
            </a:r>
            <a:r>
              <a:rPr lang="ru-RU" sz="1400" b="1" i="1" dirty="0" err="1"/>
              <a:t>чеботцах</a:t>
            </a:r>
            <a:r>
              <a:rPr lang="ru-RU" sz="1400" b="1" i="1" dirty="0"/>
              <a:t>.</a:t>
            </a:r>
          </a:p>
          <a:p>
            <a:r>
              <a:rPr lang="ru-RU" sz="1400" b="1" i="1" dirty="0"/>
              <a:t>Стали гули говорить,</a:t>
            </a:r>
          </a:p>
          <a:p>
            <a:r>
              <a:rPr lang="ru-RU" sz="1400" b="1" i="1" dirty="0"/>
              <a:t>Чем нам Машу накормить?</a:t>
            </a:r>
          </a:p>
          <a:p>
            <a:r>
              <a:rPr lang="ru-RU" sz="1400" b="1" i="1" dirty="0"/>
              <a:t>Сахарком и медком,</a:t>
            </a:r>
          </a:p>
          <a:p>
            <a:r>
              <a:rPr lang="ru-RU" sz="1400" b="1" i="1" dirty="0"/>
              <a:t>Сладким пряником.</a:t>
            </a:r>
          </a:p>
          <a:p>
            <a:r>
              <a:rPr lang="ru-RU" sz="1400" b="1" i="1" dirty="0"/>
              <a:t>Сладким пряником –</a:t>
            </a:r>
          </a:p>
          <a:p>
            <a:r>
              <a:rPr lang="ru-RU" sz="1400" b="1" i="1" dirty="0" err="1"/>
              <a:t>Коноплянником</a:t>
            </a:r>
            <a:r>
              <a:rPr lang="ru-RU" sz="1400" b="1" i="1" dirty="0"/>
              <a:t>.</a:t>
            </a:r>
          </a:p>
          <a:p>
            <a:r>
              <a:rPr lang="ru-RU" sz="1400" b="1" i="1" dirty="0"/>
              <a:t>Коровку подоим –</a:t>
            </a:r>
          </a:p>
          <a:p>
            <a:r>
              <a:rPr lang="ru-RU" sz="1400" b="1" i="1" dirty="0"/>
              <a:t>Молочком напоим.</a:t>
            </a:r>
          </a:p>
          <a:p>
            <a:r>
              <a:rPr lang="ru-RU" sz="1400" b="1" i="1" dirty="0"/>
              <a:t>Стали гули ворковать –</a:t>
            </a:r>
          </a:p>
          <a:p>
            <a:r>
              <a:rPr lang="ru-RU" sz="1400" b="1" i="1" dirty="0"/>
              <a:t>Стала Маша засыпать.</a:t>
            </a:r>
          </a:p>
          <a:p>
            <a:r>
              <a:rPr lang="ru-RU" sz="1400" b="1" i="1" dirty="0"/>
              <a:t>. . . . . . . . . . . . . . . . . . 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8720" y="4079563"/>
            <a:ext cx="21602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Баю-баю-</a:t>
            </a:r>
            <a:r>
              <a:rPr lang="ru-RU" sz="1400" b="1" i="1" dirty="0" err="1"/>
              <a:t>баюшок</a:t>
            </a:r>
            <a:r>
              <a:rPr lang="ru-RU" sz="1400" b="1" i="1" dirty="0"/>
              <a:t>.</a:t>
            </a:r>
          </a:p>
          <a:p>
            <a:r>
              <a:rPr lang="ru-RU" sz="1400" b="1" i="1" dirty="0"/>
              <a:t>Кладу Мишу на пушок,</a:t>
            </a:r>
          </a:p>
          <a:p>
            <a:r>
              <a:rPr lang="ru-RU" sz="1400" b="1" i="1" dirty="0"/>
              <a:t>На пуховую кровать.</a:t>
            </a:r>
          </a:p>
          <a:p>
            <a:r>
              <a:rPr lang="ru-RU" sz="1400" b="1" i="1" dirty="0"/>
              <a:t>Будет Миша крепко спать.</a:t>
            </a:r>
          </a:p>
          <a:p>
            <a:r>
              <a:rPr lang="ru-RU" sz="1400" b="1" i="1" dirty="0"/>
              <a:t>Люли-люли, моя крошка.</a:t>
            </a:r>
          </a:p>
          <a:p>
            <a:r>
              <a:rPr lang="ru-RU" sz="1400" b="1" i="1" dirty="0"/>
              <a:t>Люли-люли, </a:t>
            </a:r>
            <a:r>
              <a:rPr lang="ru-RU" sz="1400" b="1" i="1" dirty="0" err="1"/>
              <a:t>тонконожка</a:t>
            </a:r>
            <a:r>
              <a:rPr lang="ru-RU" sz="1400" b="1" i="1" dirty="0"/>
              <a:t>.</a:t>
            </a:r>
          </a:p>
          <a:p>
            <a:r>
              <a:rPr lang="ru-RU" sz="1400" b="1" i="1" dirty="0"/>
              <a:t>Ты б скорее засыпал,</a:t>
            </a:r>
          </a:p>
          <a:p>
            <a:r>
              <a:rPr lang="ru-RU" sz="1400" b="1" i="1" dirty="0"/>
              <a:t>Поскорее б подрастал.</a:t>
            </a:r>
          </a:p>
          <a:p>
            <a:r>
              <a:rPr lang="ru-RU" sz="1400" b="1" i="1" dirty="0"/>
              <a:t>. . . . . . . . . . . . . . . . .</a:t>
            </a:r>
            <a:r>
              <a:rPr lang="ru-RU" dirty="0"/>
              <a:t> . . . 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18045" y="2417569"/>
            <a:ext cx="2232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Ночь пришла, темно вокруг.</a:t>
            </a:r>
          </a:p>
          <a:p>
            <a:r>
              <a:rPr lang="ru-RU" sz="1400" b="1" i="1" dirty="0"/>
              <a:t>Рыбка спит и спит петух.</a:t>
            </a:r>
          </a:p>
          <a:p>
            <a:r>
              <a:rPr lang="ru-RU" sz="1400" b="1" i="1" dirty="0"/>
              <a:t>Спит коровка, спит щенок.</a:t>
            </a:r>
          </a:p>
          <a:p>
            <a:r>
              <a:rPr lang="ru-RU" sz="1400" b="1" i="1" dirty="0"/>
              <a:t>Засыпай и ты, сынок.</a:t>
            </a:r>
          </a:p>
          <a:p>
            <a:r>
              <a:rPr lang="ru-RU" sz="1400" b="1" i="1" dirty="0"/>
              <a:t>. . . . . . . . . . . . . . . . . . . . . . . </a:t>
            </a:r>
          </a:p>
          <a:p>
            <a:endParaRPr lang="ru-RU" sz="1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68960" y="5163047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Люли-люли-</a:t>
            </a:r>
            <a:r>
              <a:rPr lang="ru-RU" sz="1400" b="1" i="1" dirty="0" err="1"/>
              <a:t>люленьки</a:t>
            </a:r>
            <a:r>
              <a:rPr lang="ru-RU" sz="1400" b="1" i="1" dirty="0"/>
              <a:t>,</a:t>
            </a:r>
          </a:p>
          <a:p>
            <a:r>
              <a:rPr lang="ru-RU" sz="1400" b="1" i="1" dirty="0"/>
              <a:t>Летят сизы гуленьки.</a:t>
            </a:r>
          </a:p>
          <a:p>
            <a:r>
              <a:rPr lang="ru-RU" sz="1400" b="1" i="1" dirty="0"/>
              <a:t>Летят гули вон, вон.</a:t>
            </a:r>
          </a:p>
          <a:p>
            <a:r>
              <a:rPr lang="ru-RU" sz="1400" b="1" i="1" dirty="0"/>
              <a:t>Несут Маше сон, сон.</a:t>
            </a:r>
          </a:p>
          <a:p>
            <a:r>
              <a:rPr lang="ru-RU" sz="1400" b="1" i="1" dirty="0"/>
              <a:t>Стали гули ворковать,</a:t>
            </a:r>
          </a:p>
          <a:p>
            <a:r>
              <a:rPr lang="ru-RU" sz="1400" b="1" i="1" dirty="0"/>
              <a:t>Стала Маша засыпать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18" y="977846"/>
            <a:ext cx="1555142" cy="12174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313" y="4128075"/>
            <a:ext cx="1441276" cy="9608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990" y="6731370"/>
            <a:ext cx="1061649" cy="106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298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3245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8252" y="2027699"/>
            <a:ext cx="3429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/>
              <a:t>Колыбельная медведицы</a:t>
            </a:r>
          </a:p>
          <a:p>
            <a:r>
              <a:rPr lang="ru-RU" sz="1400" b="1" i="1" dirty="0"/>
              <a:t>(м/ф "Умка")</a:t>
            </a:r>
          </a:p>
          <a:p>
            <a:endParaRPr lang="ru-RU" sz="1400" b="1" i="1" dirty="0"/>
          </a:p>
          <a:p>
            <a:r>
              <a:rPr lang="ru-RU" sz="1400" b="1" i="1" dirty="0"/>
              <a:t>Ложкой снег мешая,</a:t>
            </a:r>
          </a:p>
          <a:p>
            <a:r>
              <a:rPr lang="ru-RU" sz="1400" b="1" i="1" dirty="0"/>
              <a:t>Ночь идет большая,</a:t>
            </a:r>
          </a:p>
          <a:p>
            <a:r>
              <a:rPr lang="ru-RU" sz="1400" b="1" i="1" dirty="0"/>
              <a:t>Что же ты, глупышка, не спишь?</a:t>
            </a:r>
          </a:p>
          <a:p>
            <a:r>
              <a:rPr lang="ru-RU" sz="1400" b="1" i="1" dirty="0"/>
              <a:t>Спят твои соседи -</a:t>
            </a:r>
          </a:p>
          <a:p>
            <a:r>
              <a:rPr lang="ru-RU" sz="1400" b="1" i="1" dirty="0"/>
              <a:t>Белые медведи,</a:t>
            </a:r>
          </a:p>
          <a:p>
            <a:r>
              <a:rPr lang="ru-RU" sz="1400" b="1" i="1" dirty="0"/>
              <a:t>Спи скорей и ты, малыш.</a:t>
            </a:r>
          </a:p>
          <a:p>
            <a:endParaRPr lang="ru-RU" sz="1400" b="1" i="1" dirty="0"/>
          </a:p>
          <a:p>
            <a:r>
              <a:rPr lang="ru-RU" sz="1400" b="1" i="1" dirty="0"/>
              <a:t>Мы плывем на льдине,</a:t>
            </a:r>
          </a:p>
          <a:p>
            <a:r>
              <a:rPr lang="ru-RU" sz="1400" b="1" i="1" dirty="0"/>
              <a:t>Как на бригантине,</a:t>
            </a:r>
          </a:p>
          <a:p>
            <a:r>
              <a:rPr lang="ru-RU" sz="1400" b="1" i="1" dirty="0"/>
              <a:t>По седым, суровым морям,</a:t>
            </a:r>
          </a:p>
          <a:p>
            <a:r>
              <a:rPr lang="ru-RU" sz="1400" b="1" i="1" dirty="0"/>
              <a:t>И всю ночь соседи -</a:t>
            </a:r>
          </a:p>
          <a:p>
            <a:r>
              <a:rPr lang="ru-RU" sz="1400" b="1" i="1" dirty="0"/>
              <a:t>Звездные медведи</a:t>
            </a:r>
          </a:p>
          <a:p>
            <a:r>
              <a:rPr lang="ru-RU" sz="1400" b="1" i="1" dirty="0"/>
              <a:t>Светят дальним кораблям.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68252" y="1133175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Современные песни тоже так нравятся нашим детям: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848" y="6084168"/>
            <a:ext cx="2362203" cy="177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44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16832" y="1331640"/>
            <a:ext cx="41044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/>
              <a:t>Спят усталые игрушки, книжки спят,</a:t>
            </a:r>
          </a:p>
          <a:p>
            <a:r>
              <a:rPr lang="ru-RU" sz="1400" b="1" i="1" dirty="0"/>
              <a:t>Одеяла и подушки ждут ребят.</a:t>
            </a:r>
          </a:p>
          <a:p>
            <a:r>
              <a:rPr lang="ru-RU" sz="1400" b="1" i="1" dirty="0"/>
              <a:t>Даже сказка спать ложится,</a:t>
            </a:r>
          </a:p>
          <a:p>
            <a:r>
              <a:rPr lang="ru-RU" sz="1400" b="1" i="1" dirty="0"/>
              <a:t>Чтобы ночью нам присниться.</a:t>
            </a:r>
          </a:p>
          <a:p>
            <a:r>
              <a:rPr lang="ru-RU" sz="1400" b="1" i="1" dirty="0"/>
              <a:t>Ты ей пожелай: "Баю-бай!"</a:t>
            </a:r>
          </a:p>
          <a:p>
            <a:endParaRPr lang="ru-RU" sz="1400" b="1" i="1" dirty="0"/>
          </a:p>
          <a:p>
            <a:r>
              <a:rPr lang="ru-RU" sz="1400" b="1" i="1" dirty="0"/>
              <a:t>Обязательно по дому в этот час</a:t>
            </a:r>
          </a:p>
          <a:p>
            <a:r>
              <a:rPr lang="ru-RU" sz="1400" b="1" i="1" dirty="0"/>
              <a:t>Тихо-тихо ходит Дрема возле нас.</a:t>
            </a:r>
          </a:p>
          <a:p>
            <a:r>
              <a:rPr lang="ru-RU" sz="1400" b="1" i="1" dirty="0"/>
              <a:t>За окошком все </a:t>
            </a:r>
            <a:r>
              <a:rPr lang="ru-RU" sz="1400" b="1" i="1" dirty="0" err="1"/>
              <a:t>темнне</a:t>
            </a:r>
            <a:r>
              <a:rPr lang="ru-RU" sz="1400" b="1" i="1" dirty="0"/>
              <a:t>,</a:t>
            </a:r>
          </a:p>
          <a:p>
            <a:r>
              <a:rPr lang="ru-RU" sz="1400" b="1" i="1" dirty="0"/>
              <a:t>Утро ночи мудренее,</a:t>
            </a:r>
          </a:p>
          <a:p>
            <a:r>
              <a:rPr lang="ru-RU" sz="1400" b="1" i="1" dirty="0"/>
              <a:t>Глазки закрывай! Баю-бай!</a:t>
            </a:r>
          </a:p>
          <a:p>
            <a:endParaRPr lang="ru-RU" sz="1400" b="1" i="1" dirty="0"/>
          </a:p>
          <a:p>
            <a:r>
              <a:rPr lang="ru-RU" sz="1400" b="1" i="1" dirty="0"/>
              <a:t>В сказке можно покачаться на луне</a:t>
            </a:r>
          </a:p>
          <a:p>
            <a:r>
              <a:rPr lang="ru-RU" sz="1400" b="1" i="1" dirty="0"/>
              <a:t>И по радуге промчаться на коне.</a:t>
            </a:r>
          </a:p>
          <a:p>
            <a:r>
              <a:rPr lang="ru-RU" sz="1400" b="1" i="1" dirty="0"/>
              <a:t>Со слоненком подружиться</a:t>
            </a:r>
          </a:p>
          <a:p>
            <a:r>
              <a:rPr lang="ru-RU" sz="1400" b="1" i="1" dirty="0"/>
              <a:t>И поймать перо жар-птицы</a:t>
            </a:r>
          </a:p>
          <a:p>
            <a:r>
              <a:rPr lang="ru-RU" sz="1400" b="1" i="1" dirty="0"/>
              <a:t>Глазки закрывай! Баю-бай!</a:t>
            </a:r>
          </a:p>
          <a:p>
            <a:endParaRPr lang="ru-RU" sz="1400" b="1" i="1" dirty="0"/>
          </a:p>
          <a:p>
            <a:r>
              <a:rPr lang="ru-RU" sz="1400" b="1" i="1" dirty="0"/>
              <a:t>Баю-бай, должны все люди ночью спать.</a:t>
            </a:r>
          </a:p>
          <a:p>
            <a:r>
              <a:rPr lang="ru-RU" sz="1400" b="1" i="1" dirty="0"/>
              <a:t>Баю-баю, завтра будет день опять.</a:t>
            </a:r>
          </a:p>
          <a:p>
            <a:r>
              <a:rPr lang="ru-RU" sz="1400" b="1" i="1" dirty="0"/>
              <a:t>За день мы устали очень,</a:t>
            </a:r>
          </a:p>
          <a:p>
            <a:r>
              <a:rPr lang="ru-RU" sz="1400" b="1" i="1" dirty="0"/>
              <a:t>Скажем всем: "Спокойной ночи!"</a:t>
            </a:r>
          </a:p>
          <a:p>
            <a:r>
              <a:rPr lang="ru-RU" sz="1400" b="1" i="1" dirty="0"/>
              <a:t>Глазки закрывай! Баю-бай!</a:t>
            </a:r>
          </a:p>
          <a:p>
            <a:endParaRPr lang="ru-RU" sz="1400" b="1" i="1" dirty="0"/>
          </a:p>
          <a:p>
            <a:endParaRPr lang="ru-RU" sz="1400" b="1" i="1" dirty="0"/>
          </a:p>
          <a:p>
            <a:r>
              <a:rPr lang="ru-RU" sz="1400" b="1" i="1" dirty="0"/>
              <a:t>Слова З. Петровой, муз. А. Островского.</a:t>
            </a:r>
          </a:p>
          <a:p>
            <a:endParaRPr lang="ru-RU" sz="1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888" y="7020272"/>
            <a:ext cx="1765548" cy="1450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16832" y="104360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Спят усталые игрушки.</a:t>
            </a:r>
          </a:p>
        </p:txBody>
      </p:sp>
    </p:spTree>
    <p:extLst>
      <p:ext uri="{BB962C8B-B14F-4D97-AF65-F5344CB8AC3E}">
        <p14:creationId xmlns:p14="http://schemas.microsoft.com/office/powerpoint/2010/main" val="211255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858000" cy="914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68760" y="2267744"/>
            <a:ext cx="468052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Цель:</a:t>
            </a:r>
          </a:p>
          <a:p>
            <a:endParaRPr lang="ru-RU" sz="2000" b="1" i="1" dirty="0"/>
          </a:p>
          <a:p>
            <a:r>
              <a:rPr lang="ru-RU" sz="2000" b="1" i="1" dirty="0"/>
              <a:t>Побудить интерес и бережное отношение к народным традициям.</a:t>
            </a:r>
          </a:p>
          <a:p>
            <a:endParaRPr lang="ru-RU" sz="2000" b="1" i="1" dirty="0"/>
          </a:p>
          <a:p>
            <a:r>
              <a:rPr lang="ru-RU" sz="2000" b="1" i="1" dirty="0"/>
              <a:t>Прививать желание слушать и умело исполнять колыбельные песни.</a:t>
            </a:r>
          </a:p>
          <a:p>
            <a:endParaRPr lang="ru-RU" sz="2000" b="1" i="1" dirty="0"/>
          </a:p>
          <a:p>
            <a:r>
              <a:rPr lang="ru-RU" sz="2000" b="1" i="1" dirty="0"/>
              <a:t>Воспитать бережное отношение к песенному искусству.</a:t>
            </a:r>
          </a:p>
        </p:txBody>
      </p:sp>
    </p:spTree>
    <p:extLst>
      <p:ext uri="{BB962C8B-B14F-4D97-AF65-F5344CB8AC3E}">
        <p14:creationId xmlns:p14="http://schemas.microsoft.com/office/powerpoint/2010/main" val="842217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12" y="2628317"/>
            <a:ext cx="2182552" cy="2182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4824" y="125963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Так что, пойте колыбельные на здоровье малыша 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52736" y="4860032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Вывод:</a:t>
            </a:r>
          </a:p>
          <a:p>
            <a:endParaRPr lang="ru-RU" sz="2000" b="1" i="1" dirty="0"/>
          </a:p>
          <a:p>
            <a:r>
              <a:rPr lang="ru-RU" sz="2000" b="1" i="1" dirty="0"/>
              <a:t>Колыбельная песня- это волшебство! </a:t>
            </a:r>
          </a:p>
          <a:p>
            <a:r>
              <a:rPr lang="ru-RU" sz="2000" b="1" i="1" dirty="0"/>
              <a:t>Очень нужное детям!</a:t>
            </a:r>
          </a:p>
        </p:txBody>
      </p:sp>
    </p:spTree>
    <p:extLst>
      <p:ext uri="{BB962C8B-B14F-4D97-AF65-F5344CB8AC3E}">
        <p14:creationId xmlns:p14="http://schemas.microsoft.com/office/powerpoint/2010/main" val="380703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8800" y="979145"/>
            <a:ext cx="44644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Задумайтесь о том, что слышит новорожденный? Из-за окна на него наваливаются металлический скрежет трамваев, демонический вой троллейбусов, шипение и рык самолётов. Из включённого за стеной телевизора его терзают звуки.</a:t>
            </a:r>
          </a:p>
          <a:p>
            <a:r>
              <a:rPr lang="ru-RU" sz="1600" b="1" i="1" dirty="0"/>
              <a:t>У малыша остаётся одна надежда – понять, где находится мама?</a:t>
            </a:r>
          </a:p>
          <a:p>
            <a:r>
              <a:rPr lang="ru-RU" sz="1600" b="1" i="1" dirty="0"/>
              <a:t> Ведь они чувствуют полную беззащитность в этом мире без ласковых причитаний мамы и крепких, надёжных рук отца</a:t>
            </a:r>
            <a:r>
              <a:rPr lang="ru-RU" sz="16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6712" y="3779912"/>
            <a:ext cx="489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Для основной массы новорожденных, чувство мерного покачивания в околоплодных водах мамы и её спокойный, любящий голос означает: «Всё будет хорошо»! За время внутриутробного развития они привыкают к такому мировосприятию, поэтому лишение малышей этого приводит к их беспокойствам и страхам. Восстановить привычную обстановку как раз и помогают подвесная колыбель для малыша и колыбельные песни мамы. Если их поёт ещё и отец, малыш возносится на 7-е Небеса от счастья и радости.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536" y="6506478"/>
            <a:ext cx="2326568" cy="187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1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28800" y="971600"/>
            <a:ext cx="3744416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Важность колыбели и колыбельных песен ясно видна при рассмотрении этимологического значения этих слов. Их объединяет Древнеславянское слово </a:t>
            </a:r>
            <a:r>
              <a:rPr lang="ru-RU" sz="1600" b="1" i="1" dirty="0" err="1"/>
              <a:t>Колыба</a:t>
            </a:r>
            <a:r>
              <a:rPr lang="ru-RU" sz="1600" b="1" i="1" dirty="0"/>
              <a:t>. Рассмотрим его значение в соответствии с древними образами Буквицы: Кол – Коло (Круг, Окружение), Ы: сочетание Ь – </a:t>
            </a:r>
            <a:r>
              <a:rPr lang="ru-RU" sz="1600" b="1" i="1" dirty="0" err="1"/>
              <a:t>Ерь</a:t>
            </a:r>
            <a:r>
              <a:rPr lang="ru-RU" sz="1600" b="1" i="1" dirty="0"/>
              <a:t> (</a:t>
            </a:r>
            <a:r>
              <a:rPr lang="ru-RU" sz="1600" b="1" i="1" dirty="0" err="1"/>
              <a:t>Cозданное</a:t>
            </a:r>
            <a:r>
              <a:rPr lang="ru-RU" sz="1600" b="1" i="1" dirty="0"/>
              <a:t>, существующее, Природное, т.е. жизнь, Богом данная: при Роде) и I – </a:t>
            </a:r>
            <a:r>
              <a:rPr lang="ru-RU" sz="1600" b="1" i="1" dirty="0" err="1"/>
              <a:t>Ижеи</a:t>
            </a:r>
            <a:r>
              <a:rPr lang="ru-RU" sz="1600" b="1" i="1" dirty="0"/>
              <a:t> (Истинная Жизнь Бытия, гармоничного со Вселенной; вертикальная линия — связь Небесного и земного, Бога и человека), Б – Боги, А – </a:t>
            </a:r>
            <a:r>
              <a:rPr lang="ru-RU" sz="1600" b="1" i="1" dirty="0" err="1"/>
              <a:t>Асъ</a:t>
            </a:r>
            <a:r>
              <a:rPr lang="ru-RU" sz="1600" b="1" i="1" dirty="0"/>
              <a:t> (</a:t>
            </a:r>
            <a:r>
              <a:rPr lang="ru-RU" sz="1600" b="1" i="1" dirty="0" err="1"/>
              <a:t>Азъ</a:t>
            </a:r>
            <a:r>
              <a:rPr lang="ru-RU" sz="1600" b="1" i="1" dirty="0"/>
              <a:t> – Богочеловек). Совместим образы воедино: «</a:t>
            </a:r>
            <a:r>
              <a:rPr lang="ru-RU" sz="1600" b="1" i="1" dirty="0" err="1"/>
              <a:t>Колыба</a:t>
            </a:r>
            <a:r>
              <a:rPr lang="ru-RU" sz="1600" b="1" i="1" dirty="0"/>
              <a:t> – Божественное окружение, созданное теми, кто связывает воедино Прародителя, Природу, Богов и меня с Богочеловеками – отцом и матерью». Соответственно, слова колыбель, колебать – изначально означают: создавать со-настройку с Богом, Природой, Родовыми Богами и родителями.</a:t>
            </a:r>
          </a:p>
          <a:p>
            <a:r>
              <a:rPr lang="ru-RU" sz="1600" b="1" i="1" dirty="0"/>
              <a:t>Именно в этом так нуждаются новорожденные младенцы и все дети до 9-ти лет.</a:t>
            </a:r>
          </a:p>
        </p:txBody>
      </p:sp>
    </p:spTree>
    <p:extLst>
      <p:ext uri="{BB962C8B-B14F-4D97-AF65-F5344CB8AC3E}">
        <p14:creationId xmlns:p14="http://schemas.microsoft.com/office/powerpoint/2010/main" val="118805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33456" y="89959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0808" y="1547664"/>
            <a:ext cx="43924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Вот почему на Руси до сих пор так любят колыбели и качели!</a:t>
            </a:r>
          </a:p>
          <a:p>
            <a:r>
              <a:rPr lang="ru-RU" sz="1600" b="1" i="1" dirty="0"/>
              <a:t>Любящий, ласковый голос матери, надёжный, уверенный голос отца,</a:t>
            </a:r>
          </a:p>
          <a:p>
            <a:r>
              <a:rPr lang="ru-RU" sz="1600" b="1" i="1" dirty="0"/>
              <a:t>всплывающие в Родовой Памяти младенца при пении народных колыбельных песен, настраивают его на уверенность в своей защищённости, готовят в очередной раз привыкнуть к этому миру и начать активно развиваться в нём. Простые слова и содержание песен дают возможность младенцу понять, что всё в этой новой жизни ему будет «по плечу».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808" y="4870584"/>
            <a:ext cx="3258321" cy="212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89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0808" y="1187624"/>
            <a:ext cx="41764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Вот, что говорят современные учёные и психологи о пользе колыбельных песен для детей:</a:t>
            </a:r>
          </a:p>
          <a:p>
            <a:r>
              <a:rPr lang="ru-RU" sz="1600" b="1" i="1" dirty="0"/>
              <a:t>1. Колыбельные песни дают возможность укрепить эмоциональную связь ребёнка с родителями. Ребёнок подсознательно чувствует, что в мелодию мама или папа вкладывают всю свою нежность, заботу и любовь к нему.</a:t>
            </a:r>
          </a:p>
          <a:p>
            <a:r>
              <a:rPr lang="ru-RU" sz="1600" b="1" i="1" dirty="0"/>
              <a:t>Кроме того, в простых словах колыбельных песен зашифрована первозданная информация об устройстве мира, и когда малыш слышит звуки песни, в нём просыпается генетическая память его Предков. Дети, которые были лишены в своём детстве такого «генетического обращения», гораздо сложнее переживают период адаптации к окружающему миру, его законам и морали.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785" y="6068664"/>
            <a:ext cx="2772713" cy="205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28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9733" y="1403648"/>
            <a:ext cx="41044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2. Детские колыбельные являются позитивными установками. Если через колыбельную малышу дают понять: «Мой дорогой, я люблю тебя! Спи, успокаивайся, ни о чём не переживай! Родители о тебе позаботятся. Всё будет хорошо!», это откладывается у ребёнка на подсознательном уровне, позволяя сформироваться базовому доверию к миру.</a:t>
            </a:r>
          </a:p>
          <a:p>
            <a:r>
              <a:rPr lang="ru-RU" sz="1600" b="1" i="1" dirty="0"/>
              <a:t>3. Колыбельные следует обязательно петь, потому что они становятся частью ежедневного ритуала (купание, кормление, колыбельная песня), помогающего малышу настроиться на сон.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33" y="5724128"/>
            <a:ext cx="2843403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1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3245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8800" y="1187624"/>
            <a:ext cx="41764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4. Учёные провели эксперимент, разделив новорожденных малышей на две группы. Дети из первой группы засыпали под спокойную музыку, записанную профессионально, а дети второй выборки отправлялись в кроватки под ласковые колыбельные песни матерей. Длительное наблюдение за малышами показало, что малыши второй группы были спокойнее, не болели, а также развивались более быстрыми темпами.</a:t>
            </a:r>
          </a:p>
          <a:p>
            <a:r>
              <a:rPr lang="ru-RU" sz="1600" b="1" i="1" dirty="0"/>
              <a:t>5. Маленьким детям особенное удовольствие приносят звуки низкого мужского голоса, поэтому учёные и психологи советуют приобщаться и отцам к пению колыбельных песен. Исследования подтверждают, что дети, которым родители напевали колыбельные песни, растут спокойными и уверенными в себе людьми, они лучше строят свои социальные отношения и впоследствии создают большие, крепкие семьи.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800" y="6696824"/>
            <a:ext cx="1481188" cy="12166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44" y="7299621"/>
            <a:ext cx="1755576" cy="116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90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5412" y="755576"/>
            <a:ext cx="43924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Значение колыбельной песни не ограничивается её ролью «снотворного» средства. Ежедневно и многократно повторяющиеся звуковые ряды колыбельных песен предопределяют возможность максимального восприятия младенцем слов, что ведёт к ускоренному освоению им языковой культуры. Вместе с тем, в колыбельной отражается и внутренний мир матери — её чувства, переживания, мечты о будущем своего ребёнка:</a:t>
            </a:r>
          </a:p>
          <a:p>
            <a:endParaRPr lang="ru-RU" dirty="0"/>
          </a:p>
          <a:p>
            <a:r>
              <a:rPr lang="ru-RU" dirty="0"/>
              <a:t>  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65412" y="3385683"/>
            <a:ext cx="3096344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/>
              <a:t> </a:t>
            </a:r>
          </a:p>
          <a:p>
            <a:r>
              <a:rPr lang="ru-RU" sz="1200" b="1" i="1" dirty="0"/>
              <a:t>Богатырь ты будешь с виду</a:t>
            </a:r>
          </a:p>
          <a:p>
            <a:r>
              <a:rPr lang="ru-RU" sz="1200" b="1" i="1" dirty="0"/>
              <a:t>   И казак душой.</a:t>
            </a:r>
          </a:p>
          <a:p>
            <a:r>
              <a:rPr lang="ru-RU" sz="1200" b="1" i="1" dirty="0"/>
              <a:t>Провожать тебя я выйду —</a:t>
            </a:r>
          </a:p>
          <a:p>
            <a:r>
              <a:rPr lang="ru-RU" sz="1200" b="1" i="1" dirty="0"/>
              <a:t>   Ты махнёшь рукой...</a:t>
            </a:r>
          </a:p>
          <a:p>
            <a:r>
              <a:rPr lang="ru-RU" sz="1200" b="1" i="1" dirty="0"/>
              <a:t>Сколько горьких слёз украдкой</a:t>
            </a:r>
          </a:p>
          <a:p>
            <a:r>
              <a:rPr lang="ru-RU" sz="1200" b="1" i="1" dirty="0"/>
              <a:t>   Я в ту ночь пролью!..</a:t>
            </a:r>
          </a:p>
          <a:p>
            <a:r>
              <a:rPr lang="ru-RU" sz="1200" b="1" i="1" dirty="0"/>
              <a:t>Спи, мой ангел, тихо, сладко,</a:t>
            </a:r>
          </a:p>
          <a:p>
            <a:r>
              <a:rPr lang="ru-RU" sz="1200" b="1" i="1" dirty="0"/>
              <a:t>   Баюшки-баю.</a:t>
            </a:r>
          </a:p>
          <a:p>
            <a:r>
              <a:rPr lang="ru-RU" sz="1200" b="1" i="1" dirty="0"/>
              <a:t> </a:t>
            </a:r>
          </a:p>
          <a:p>
            <a:r>
              <a:rPr lang="ru-RU" sz="1200" b="1" i="1" dirty="0"/>
              <a:t>Стану я тоской томиться,</a:t>
            </a:r>
          </a:p>
          <a:p>
            <a:r>
              <a:rPr lang="ru-RU" sz="1200" b="1" i="1" dirty="0"/>
              <a:t>   Безутешно ждать;</a:t>
            </a:r>
          </a:p>
          <a:p>
            <a:r>
              <a:rPr lang="ru-RU" sz="1200" b="1" i="1" dirty="0"/>
              <a:t>Стану целый день молиться,</a:t>
            </a:r>
          </a:p>
          <a:p>
            <a:r>
              <a:rPr lang="ru-RU" sz="1200" b="1" i="1" dirty="0"/>
              <a:t>   По ночам гадать;</a:t>
            </a:r>
          </a:p>
          <a:p>
            <a:r>
              <a:rPr lang="ru-RU" sz="1200" b="1" i="1" dirty="0"/>
              <a:t>Стану думать, что скучаешь</a:t>
            </a:r>
          </a:p>
          <a:p>
            <a:r>
              <a:rPr lang="ru-RU" sz="1200" b="1" i="1" dirty="0"/>
              <a:t>   Ты в чужом краю...</a:t>
            </a:r>
          </a:p>
          <a:p>
            <a:r>
              <a:rPr lang="ru-RU" sz="1200" b="1" i="1" dirty="0"/>
              <a:t>Спи ж, пока забот не знаешь,</a:t>
            </a:r>
          </a:p>
          <a:p>
            <a:r>
              <a:rPr lang="ru-RU" sz="1200" b="1" i="1" dirty="0"/>
              <a:t>   Баюшки-баю.</a:t>
            </a:r>
          </a:p>
          <a:p>
            <a:r>
              <a:rPr lang="ru-RU" sz="1200" b="1" i="1" dirty="0"/>
              <a:t> </a:t>
            </a:r>
          </a:p>
          <a:p>
            <a:r>
              <a:rPr lang="ru-RU" sz="1200" b="1" i="1" dirty="0"/>
              <a:t>Дам тебе я на дорогу</a:t>
            </a:r>
          </a:p>
          <a:p>
            <a:r>
              <a:rPr lang="ru-RU" sz="1200" b="1" i="1" dirty="0"/>
              <a:t>   Образок святой:</a:t>
            </a:r>
          </a:p>
          <a:p>
            <a:r>
              <a:rPr lang="ru-RU" sz="1200" b="1" i="1" dirty="0"/>
              <a:t>Ты его, </a:t>
            </a:r>
            <a:r>
              <a:rPr lang="ru-RU" sz="1200" b="1" i="1" dirty="0" err="1"/>
              <a:t>моляся</a:t>
            </a:r>
            <a:r>
              <a:rPr lang="ru-RU" sz="1200" b="1" i="1" dirty="0"/>
              <a:t> Богу,</a:t>
            </a:r>
          </a:p>
          <a:p>
            <a:r>
              <a:rPr lang="ru-RU" sz="1200" b="1" i="1" dirty="0"/>
              <a:t>   Ставь перед собой;</a:t>
            </a:r>
          </a:p>
          <a:p>
            <a:r>
              <a:rPr lang="ru-RU" sz="1200" b="1" i="1" dirty="0"/>
              <a:t>Да готовясь в бой опасный,</a:t>
            </a:r>
          </a:p>
          <a:p>
            <a:r>
              <a:rPr lang="ru-RU" sz="1200" b="1" i="1" dirty="0"/>
              <a:t>   Помни мать свою...</a:t>
            </a:r>
          </a:p>
          <a:p>
            <a:r>
              <a:rPr lang="ru-RU" sz="1200" b="1" i="1" dirty="0"/>
              <a:t>Спи, младенец мой прекрасный,</a:t>
            </a:r>
          </a:p>
          <a:p>
            <a:r>
              <a:rPr lang="ru-RU" sz="1200" b="1" i="1" dirty="0"/>
              <a:t>   Баюшки-баю.</a:t>
            </a:r>
          </a:p>
          <a:p>
            <a:endParaRPr lang="ru-RU" sz="12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88" y="3552768"/>
            <a:ext cx="1628448" cy="245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283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2353</Words>
  <Application>Microsoft Office PowerPoint</Application>
  <PresentationFormat>Экран (4:3)</PresentationFormat>
  <Paragraphs>273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79507</cp:lastModifiedBy>
  <cp:revision>140</cp:revision>
  <dcterms:created xsi:type="dcterms:W3CDTF">2018-03-18T12:34:34Z</dcterms:created>
  <dcterms:modified xsi:type="dcterms:W3CDTF">2022-11-07T14:54:51Z</dcterms:modified>
</cp:coreProperties>
</file>