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57" r:id="rId4"/>
    <p:sldId id="260" r:id="rId5"/>
    <p:sldId id="261" r:id="rId6"/>
    <p:sldId id="262" r:id="rId7"/>
    <p:sldId id="277" r:id="rId8"/>
    <p:sldId id="266" r:id="rId9"/>
    <p:sldId id="263" r:id="rId10"/>
    <p:sldId id="267" r:id="rId11"/>
    <p:sldId id="276" r:id="rId12"/>
    <p:sldId id="278" r:id="rId13"/>
    <p:sldId id="269" r:id="rId14"/>
    <p:sldId id="270" r:id="rId15"/>
    <p:sldId id="271" r:id="rId16"/>
    <p:sldId id="272" r:id="rId17"/>
    <p:sldId id="280" r:id="rId18"/>
    <p:sldId id="273" r:id="rId19"/>
    <p:sldId id="275" r:id="rId20"/>
    <p:sldId id="282" r:id="rId21"/>
    <p:sldId id="283" r:id="rId22"/>
    <p:sldId id="284" r:id="rId23"/>
    <p:sldId id="25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.jp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1.jp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7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3" Target="../media/image31.jpeg" Type="http://schemas.openxmlformats.org/officeDocument/2006/relationships/image"/><Relationship Id="rId2" Target="../media/image1.jp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9.xml.rels><?xml version="1.0" encoding="UTF-8" standalone="yes" ?><Relationships xmlns="http://schemas.openxmlformats.org/package/2006/relationships"><Relationship Id="rId3" Target="../media/image32.jpeg" Type="http://schemas.openxmlformats.org/officeDocument/2006/relationships/image"/><Relationship Id="rId2" Target="../media/image1.jp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 ?><Relationships xmlns="http://schemas.openxmlformats.org/package/2006/relationships"><Relationship Id="rId3" Target="../media/image6.jpg" Type="http://schemas.openxmlformats.org/officeDocument/2006/relationships/image"/><Relationship Id="rId2" Target="../media/image5.pn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7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"/>
          <p:cNvSpPr>
            <a:spLocks noChangeArrowheads="1"/>
          </p:cNvSpPr>
          <p:nvPr/>
        </p:nvSpPr>
        <p:spPr bwMode="gray">
          <a:xfrm>
            <a:off x="971092" y="1988840"/>
            <a:ext cx="7416824" cy="1512168"/>
          </a:xfrm>
          <a:prstGeom prst="roundRect">
            <a:avLst>
              <a:gd name="adj" fmla="val 16667"/>
            </a:avLst>
          </a:prstGeom>
          <a:solidFill>
            <a:srgbClr val="0099FF"/>
          </a:solidFill>
          <a:ln w="12700" algn="ctr">
            <a:solidFill>
              <a:srgbClr val="FFFFFF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 panose="02030602050306030303" pitchFamily="18" charset="0"/>
              </a:rPr>
              <a:t>Латинская Америка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</a:t>
            </a:r>
            <a:r>
              <a:rPr lang="ru-RU" sz="48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в мире</a:t>
            </a:r>
            <a:endParaRPr kumimoji="0" lang="en-US" sz="4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anose="0203060205030603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9504" y="5445224"/>
            <a:ext cx="4464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Подготовила:</a:t>
            </a:r>
          </a:p>
          <a:p>
            <a:pPr algn="ctr"/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учитель географии</a:t>
            </a:r>
          </a:p>
          <a:p>
            <a:pPr algn="ctr"/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Мария Владимировна </a:t>
            </a:r>
            <a:r>
              <a:rPr lang="ru-RU" sz="2000" b="1" i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Маннапова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289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622"/>
          <a:stretch/>
        </p:blipFill>
        <p:spPr>
          <a:xfrm>
            <a:off x="1" y="-31711"/>
            <a:ext cx="990600" cy="6889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290599" y="188640"/>
            <a:ext cx="748883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Constantia" panose="02030602050306030303" pitchFamily="18" charset="0"/>
              </a:rPr>
              <a:t>Несколько столетий происходило перемешивание населения, </a:t>
            </a:r>
            <a:endParaRPr lang="ru-RU" sz="1600" b="1" dirty="0" smtClean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причём </a:t>
            </a:r>
            <a:r>
              <a:rPr lang="ru-RU" sz="1600" b="1" dirty="0">
                <a:solidFill>
                  <a:srgbClr val="002060"/>
                </a:solidFill>
                <a:latin typeface="Constantia" panose="02030602050306030303" pitchFamily="18" charset="0"/>
              </a:rPr>
              <a:t>возникали особые группы. </a:t>
            </a:r>
            <a:endParaRPr lang="ru-RU" sz="1600" b="1" dirty="0" smtClean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pic>
        <p:nvPicPr>
          <p:cNvPr id="3074" name="Picture 2" descr="https://ykl-res.azureedge.net/c62dac7b-3edc-4af2-b6e8-273175189f34/%D0%A0%D0%B0%D1%81%D1%8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93628"/>
            <a:ext cx="6048672" cy="4479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290599" y="5874568"/>
            <a:ext cx="748883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Constantia" panose="02030602050306030303" pitchFamily="18" charset="0"/>
              </a:rPr>
              <a:t>ЛАТИНОАМЕРИКАНЦЫ — ПОТОМКИ ЕВРОПЕЙСКИХ ПЕРЕСЕЛЕНЦЕВ, КОРЕННЫХ ЖИТЕЛЕЙ ИНДЕЙЦЕВ И ЧЕРНОКОЖИХ АФРИКАНЦЕВ.</a:t>
            </a:r>
            <a:endParaRPr lang="ru-RU" sz="1600" b="1" dirty="0" smtClean="0">
              <a:solidFill>
                <a:srgbClr val="C00000"/>
              </a:solidFill>
              <a:latin typeface="Constantia" panose="02030602050306030303" pitchFamily="18" charset="0"/>
            </a:endParaRPr>
          </a:p>
        </p:txBody>
      </p:sp>
      <p:sp>
        <p:nvSpPr>
          <p:cNvPr id="7" name="Волна 6"/>
          <p:cNvSpPr/>
          <p:nvPr/>
        </p:nvSpPr>
        <p:spPr>
          <a:xfrm>
            <a:off x="8441431" y="941255"/>
            <a:ext cx="576064" cy="36004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465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622"/>
          <a:stretch/>
        </p:blipFill>
        <p:spPr>
          <a:xfrm>
            <a:off x="1" y="-31711"/>
            <a:ext cx="990600" cy="6889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6" name="Picture 2" descr="https://ykl-res.azureedge.net/a1766bdd-d887-499b-a82f-7bf58591b185/%D0%AF%D0%B7%D1%8B%D0%BA%D0%B8%20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0"/>
            <a:ext cx="6561549" cy="6756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олна 3"/>
          <p:cNvSpPr/>
          <p:nvPr/>
        </p:nvSpPr>
        <p:spPr>
          <a:xfrm>
            <a:off x="7956376" y="188640"/>
            <a:ext cx="576064" cy="36004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825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276" y="-32198"/>
            <a:ext cx="53721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4644" y="183474"/>
            <a:ext cx="23596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Используя демографическую карту назовите страны с максимально высокой плотностью населения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446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622"/>
          <a:stretch/>
        </p:blipFill>
        <p:spPr>
          <a:xfrm>
            <a:off x="1" y="-31711"/>
            <a:ext cx="990600" cy="6889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290599" y="1154155"/>
            <a:ext cx="7488832" cy="57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Constantia" panose="02030602050306030303" pitchFamily="18" charset="0"/>
              </a:rPr>
              <a:t>Латинская Америка очень богата природными </a:t>
            </a:r>
            <a:r>
              <a:rPr lang="ru-RU" sz="2000" b="1" dirty="0" smtClean="0">
                <a:solidFill>
                  <a:srgbClr val="C00000"/>
                </a:solidFill>
                <a:latin typeface="Constantia" panose="02030602050306030303" pitchFamily="18" charset="0"/>
              </a:rPr>
              <a:t>ресурсами.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90599" y="1916832"/>
            <a:ext cx="7488832" cy="86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Этому </a:t>
            </a:r>
            <a:r>
              <a:rPr lang="ru-RU" sz="1400" b="1" dirty="0">
                <a:solidFill>
                  <a:srgbClr val="002060"/>
                </a:solidFill>
                <a:latin typeface="Constantia" panose="02030602050306030303" pitchFamily="18" charset="0"/>
              </a:rPr>
              <a:t>способствует климат. большая часть территории района лежит в экваториальных, тропических и субтропических широтах и получает много тепла и солнечного света, что позволяет выращивать практически любые </a:t>
            </a:r>
            <a:r>
              <a:rPr lang="ru-RU" sz="14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культуры.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83095" y="98629"/>
            <a:ext cx="7496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Как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природные ресурсы влияют на облик Латинской Америки?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  <p:pic>
        <p:nvPicPr>
          <p:cNvPr id="8" name="Picture 2" descr="https://ykl-res.azureedge.net/031b5a10-c7e6-4a78-b36d-1433177a62e5/%D0%9A%D1%83%D0%BB%D1%8C%D1%82%D1%83%D1%80%D0%BD%D1%8B%D0%B5%20%D1%80%D0%B0%D1%81%D1%82%D0%B5%D0%BD%D0%B8%D1%8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605" y="3501008"/>
            <a:ext cx="5119809" cy="3330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283094" y="2981468"/>
            <a:ext cx="7488832" cy="4316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Латинская Америка является родиной многих культурных растений.</a:t>
            </a:r>
          </a:p>
        </p:txBody>
      </p:sp>
      <p:sp>
        <p:nvSpPr>
          <p:cNvPr id="10" name="Волна 9"/>
          <p:cNvSpPr/>
          <p:nvPr/>
        </p:nvSpPr>
        <p:spPr>
          <a:xfrm>
            <a:off x="8483894" y="188640"/>
            <a:ext cx="576064" cy="36004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08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622"/>
          <a:stretch/>
        </p:blipFill>
        <p:spPr>
          <a:xfrm>
            <a:off x="1" y="-31711"/>
            <a:ext cx="990600" cy="6889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290599" y="188640"/>
            <a:ext cx="748883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В </a:t>
            </a:r>
            <a:r>
              <a:rPr lang="ru-RU" sz="1600" b="1" dirty="0">
                <a:solidFill>
                  <a:srgbClr val="002060"/>
                </a:solidFill>
                <a:latin typeface="Constantia" panose="02030602050306030303" pitchFamily="18" charset="0"/>
              </a:rPr>
              <a:t>недрах залегает большое количество разнообразных полезных ископаемых, многие из которых исключительно ценные.</a:t>
            </a:r>
            <a:endParaRPr lang="ru-RU" sz="1600" b="1" dirty="0" smtClean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pic>
        <p:nvPicPr>
          <p:cNvPr id="6146" name="Picture 2" descr="https://studref.com/htm/img/32/7757/1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246" y="1268760"/>
            <a:ext cx="3961059" cy="5184576"/>
          </a:xfrm>
          <a:prstGeom prst="rect">
            <a:avLst/>
          </a:prstGeom>
          <a:ln w="1905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1">
            <a:extLst>
              <a:ext uri="{FF2B5EF4-FFF2-40B4-BE49-F238E27FC236}">
                <a16:creationId xmlns:a16="http://schemas.microsoft.com/office/drawing/2014/main" xmlns="" id="{B8F4D886-F196-4610-B853-8FFBDA2526EC}"/>
              </a:ext>
            </a:extLst>
          </p:cNvPr>
          <p:cNvSpPr/>
          <p:nvPr/>
        </p:nvSpPr>
        <p:spPr>
          <a:xfrm>
            <a:off x="5490388" y="1844824"/>
            <a:ext cx="3271327" cy="4032448"/>
          </a:xfrm>
          <a:prstGeom prst="roundRect">
            <a:avLst>
              <a:gd name="adj" fmla="val 7755"/>
            </a:avLst>
          </a:prstGeom>
          <a:solidFill>
            <a:srgbClr val="323232">
              <a:lumMod val="10000"/>
              <a:lumOff val="90000"/>
            </a:srgbClr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41876" y="2060848"/>
            <a:ext cx="316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>
                <a:solidFill>
                  <a:srgbClr val="002060"/>
                </a:solidFill>
                <a:latin typeface="Constantia" panose="02030602050306030303" pitchFamily="18" charset="0"/>
              </a:rPr>
              <a:t>Огромные запасы меди, свинца, цинка, олова, серебра, железа, алюминия имеют мировое значение.</a:t>
            </a:r>
            <a:endParaRPr lang="ru-RU" sz="1500" b="1" dirty="0" smtClean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41876" y="3284984"/>
            <a:ext cx="31683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>
                <a:solidFill>
                  <a:srgbClr val="002060"/>
                </a:solidFill>
                <a:latin typeface="Constantia" panose="02030602050306030303" pitchFamily="18" charset="0"/>
              </a:rPr>
              <a:t>Железные и алюминиевые руды, золото, кобальт залегают на плоскогорьях восточной части материка. </a:t>
            </a:r>
            <a:endParaRPr lang="ru-RU" sz="1500" b="1" dirty="0" smtClean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pPr algn="ctr"/>
            <a:r>
              <a:rPr lang="ru-RU" sz="15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Венесуэла </a:t>
            </a:r>
            <a:r>
              <a:rPr lang="ru-RU" sz="1500" b="1" dirty="0">
                <a:solidFill>
                  <a:srgbClr val="002060"/>
                </a:solidFill>
                <a:latin typeface="Constantia" panose="02030602050306030303" pitchFamily="18" charset="0"/>
              </a:rPr>
              <a:t>и Мексика богаты нефтью и газом. </a:t>
            </a:r>
            <a:endParaRPr lang="ru-RU" sz="1500" b="1" dirty="0" smtClean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8103" y="4933910"/>
            <a:ext cx="316835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>
                <a:solidFill>
                  <a:srgbClr val="002060"/>
                </a:solidFill>
                <a:latin typeface="Constantia" panose="02030602050306030303" pitchFamily="18" charset="0"/>
              </a:rPr>
              <a:t>Латинская Америка хорошо обеспечена водными ресурсами.</a:t>
            </a:r>
            <a:endParaRPr lang="ru-RU" sz="1500" b="1" dirty="0" smtClean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521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622"/>
          <a:stretch/>
        </p:blipFill>
        <p:spPr>
          <a:xfrm>
            <a:off x="1" y="-31711"/>
            <a:ext cx="990600" cy="6889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290599" y="230695"/>
            <a:ext cx="7488832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Constantia" panose="02030602050306030303" pitchFamily="18" charset="0"/>
              </a:rPr>
              <a:t>Несмотря на огромные природные богатства, многие страны продолжают оставаться </a:t>
            </a:r>
            <a:r>
              <a:rPr lang="ru-RU" sz="16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бедными.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02766" y="1593742"/>
            <a:ext cx="4464497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Constantia" panose="02030602050306030303" pitchFamily="18" charset="0"/>
              </a:rPr>
              <a:t>Основные причины бедности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Constantia" panose="02030602050306030303" pitchFamily="18" charset="0"/>
              </a:rPr>
              <a:t>стран латинской Америки:</a:t>
            </a:r>
          </a:p>
        </p:txBody>
      </p:sp>
      <p:sp>
        <p:nvSpPr>
          <p:cNvPr id="7" name="Chevron 2">
            <a:extLst>
              <a:ext uri="{FF2B5EF4-FFF2-40B4-BE49-F238E27FC236}">
                <a16:creationId xmlns:a16="http://schemas.microsoft.com/office/drawing/2014/main" xmlns="" id="{AA95D00F-936F-498F-97FB-8ED622C6C474}"/>
              </a:ext>
            </a:extLst>
          </p:cNvPr>
          <p:cNvSpPr/>
          <p:nvPr/>
        </p:nvSpPr>
        <p:spPr>
          <a:xfrm rot="5400000">
            <a:off x="1537226" y="2696755"/>
            <a:ext cx="489293" cy="483117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 Unicode MS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1760" y="2718212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устаревшие формы ведения сельского хозяйства;</a:t>
            </a:r>
            <a:endParaRPr lang="ru-RU" b="1" dirty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sp>
        <p:nvSpPr>
          <p:cNvPr id="9" name="Chevron 2">
            <a:extLst>
              <a:ext uri="{FF2B5EF4-FFF2-40B4-BE49-F238E27FC236}">
                <a16:creationId xmlns:a16="http://schemas.microsoft.com/office/drawing/2014/main" xmlns="" id="{AA95D00F-936F-498F-97FB-8ED622C6C474}"/>
              </a:ext>
            </a:extLst>
          </p:cNvPr>
          <p:cNvSpPr/>
          <p:nvPr/>
        </p:nvSpPr>
        <p:spPr>
          <a:xfrm rot="5400000">
            <a:off x="1541620" y="3743018"/>
            <a:ext cx="489293" cy="483117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 Unicode MS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53342" y="3661410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небольшое количество крупных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и эффективных предприятий;</a:t>
            </a:r>
            <a:endParaRPr lang="ru-RU" b="1" dirty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sp>
        <p:nvSpPr>
          <p:cNvPr id="11" name="Chevron 2">
            <a:extLst>
              <a:ext uri="{FF2B5EF4-FFF2-40B4-BE49-F238E27FC236}">
                <a16:creationId xmlns:a16="http://schemas.microsoft.com/office/drawing/2014/main" xmlns="" id="{AA95D00F-936F-498F-97FB-8ED622C6C474}"/>
              </a:ext>
            </a:extLst>
          </p:cNvPr>
          <p:cNvSpPr/>
          <p:nvPr/>
        </p:nvSpPr>
        <p:spPr>
          <a:xfrm rot="5400000">
            <a:off x="1541620" y="4800240"/>
            <a:ext cx="489293" cy="483117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 Unicode MS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30827" y="4640114"/>
            <a:ext cx="590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Зависимость от урожая и мировых цен на один вид экспортной продукции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(Эквадор- бананы, многие страны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выращивают кофе).</a:t>
            </a:r>
            <a:endParaRPr lang="ru-RU" b="1" dirty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65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/>
      <p:bldP spid="9" grpId="0" animBg="1"/>
      <p:bldP spid="10" grpId="0"/>
      <p:bldP spid="11" grpId="0" animBg="1"/>
      <p:bldP spid="12" grpId="0"/>
    </p:bld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622"/>
          <a:stretch/>
        </p:blipFill>
        <p:spPr>
          <a:xfrm>
            <a:off x="1" y="-31711"/>
            <a:ext cx="990600" cy="6889711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590341" y="2621927"/>
            <a:ext cx="2952328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 rtlCol="0"/>
          <a:lstStyle/>
          <a:p>
            <a:pPr algn="ctr"/>
            <a:r>
              <a:rPr b="1" dirty="0" lang="ru-RU" smtClean="0" sz="2400">
                <a:solidFill>
                  <a:srgbClr val="C00000"/>
                </a:solidFill>
                <a:latin charset="0" panose="02030602050306030303" pitchFamily="18" typeface="Constantia"/>
              </a:rPr>
              <a:t>Экспортная </a:t>
            </a:r>
          </a:p>
          <a:p>
            <a:pPr algn="ctr"/>
            <a:r>
              <a:rPr b="1" dirty="0" lang="ru-RU" smtClean="0" sz="2400">
                <a:solidFill>
                  <a:srgbClr val="C00000"/>
                </a:solidFill>
                <a:latin charset="0" panose="02030602050306030303" pitchFamily="18" typeface="Constantia"/>
              </a:rPr>
              <a:t>продукция</a:t>
            </a:r>
          </a:p>
        </p:txBody>
      </p:sp>
      <p:pic>
        <p:nvPicPr>
          <p:cNvPr descr="C:\Users\Admin\Documents\Downloads\kisspng-banana-bread-banana-kong-clip-art-tahiti-5b24e6ac67a899.9728059615291450044246.png" id="8194" name="Picture 2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964" y="376087"/>
            <a:ext cx="1220273" cy="987659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68745" y="1520301"/>
            <a:ext cx="1296144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>
                <a:solidFill>
                  <a:srgbClr val="002060"/>
                </a:solidFill>
                <a:latin charset="0" panose="02030602050306030303" pitchFamily="18" typeface="Constantia"/>
              </a:rPr>
              <a:t>Бананы</a:t>
            </a:r>
            <a:endParaRPr b="1" dirty="0" i="1" lang="ru-RU">
              <a:solidFill>
                <a:srgbClr val="002060"/>
              </a:solidFill>
              <a:latin charset="0" panose="02030602050306030303" pitchFamily="18" typeface="Constantia"/>
            </a:endParaRPr>
          </a:p>
        </p:txBody>
      </p:sp>
      <p:pic>
        <p:nvPicPr>
          <p:cNvPr descr="C:\Users\Admin\Documents\Downloads\kisspng-iced-coffee-cafe-robusta-coffee-coffee-bean-quality-coffee-beans-5a8a2288d46d54.3467647515190022488701.png" id="8195" name="Picture 3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87102"/>
            <a:ext cx="1467321" cy="1266533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649476" y="1717385"/>
            <a:ext cx="1296144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>
                <a:solidFill>
                  <a:srgbClr val="002060"/>
                </a:solidFill>
                <a:latin charset="0" panose="02030602050306030303" pitchFamily="18" typeface="Constantia"/>
              </a:rPr>
              <a:t>Кофе</a:t>
            </a:r>
            <a:endParaRPr b="1" dirty="0" i="1" lang="ru-RU">
              <a:solidFill>
                <a:srgbClr val="002060"/>
              </a:solidFill>
              <a:latin charset="0" panose="02030602050306030303" pitchFamily="18" typeface="Constantia"/>
            </a:endParaRPr>
          </a:p>
        </p:txBody>
      </p:sp>
      <p:pic>
        <p:nvPicPr>
          <p:cNvPr descr="C:\Users\Admin\Documents\Downloads\pngwing.com.png" id="8196" name="Picture 4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45858"/>
            <a:ext cx="1455644" cy="1940859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573418" y="1717385"/>
            <a:ext cx="1296144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>
                <a:solidFill>
                  <a:srgbClr val="002060"/>
                </a:solidFill>
                <a:latin charset="0" panose="02030602050306030303" pitchFamily="18" typeface="Constantia"/>
              </a:rPr>
              <a:t>Какао </a:t>
            </a:r>
            <a:endParaRPr b="1" dirty="0" i="1" lang="ru-RU">
              <a:solidFill>
                <a:srgbClr val="002060"/>
              </a:solidFill>
              <a:latin charset="0" panose="02030602050306030303" pitchFamily="18" typeface="Constantia"/>
            </a:endParaRPr>
          </a:p>
        </p:txBody>
      </p:sp>
      <p:pic>
        <p:nvPicPr>
          <p:cNvPr descr="C:\Users\Admin\Documents\Downloads\pngegg (1).png" id="8198" name="Picture 6"/>
          <p:cNvPicPr>
            <a:picLocks noChangeArrowheads="1"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" l="107" r="227" t="213"/>
          <a:stretch/>
        </p:blipFill>
        <p:spPr bwMode="auto">
          <a:xfrm>
            <a:off x="7374118" y="287102"/>
            <a:ext cx="1561172" cy="1430284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506632" y="1724917"/>
            <a:ext cx="1296144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>
                <a:solidFill>
                  <a:srgbClr val="002060"/>
                </a:solidFill>
                <a:latin charset="0" panose="02030602050306030303" pitchFamily="18" typeface="Constantia"/>
              </a:rPr>
              <a:t>Хлопок </a:t>
            </a:r>
            <a:endParaRPr b="1" dirty="0" i="1" lang="ru-RU">
              <a:solidFill>
                <a:srgbClr val="002060"/>
              </a:solidFill>
              <a:latin charset="0" panose="02030602050306030303" pitchFamily="18" typeface="Constantia"/>
            </a:endParaRPr>
          </a:p>
        </p:txBody>
      </p:sp>
      <p:pic>
        <p:nvPicPr>
          <p:cNvPr descr="C:\Users\Admin\Documents\Downloads\kisspng-vegetarian-cuisine-food-edamame-bean-vegetable-delicious-5ac9c0bd87e9b7.1024713815231715175567.png" id="8199" name="Picture 7"/>
          <p:cNvPicPr>
            <a:picLocks noChangeArrowheads="1"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499" y="2491183"/>
            <a:ext cx="1906216" cy="104683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488093" y="3717032"/>
            <a:ext cx="1296144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>
                <a:solidFill>
                  <a:srgbClr val="002060"/>
                </a:solidFill>
                <a:latin charset="0" panose="02030602050306030303" pitchFamily="18" typeface="Constantia"/>
              </a:rPr>
              <a:t>Соя </a:t>
            </a:r>
            <a:endParaRPr b="1" dirty="0" i="1" lang="ru-RU">
              <a:solidFill>
                <a:srgbClr val="002060"/>
              </a:solidFill>
              <a:latin charset="0" panose="02030602050306030303" pitchFamily="18" typeface="Constantia"/>
            </a:endParaRPr>
          </a:p>
        </p:txBody>
      </p:sp>
      <p:pic>
        <p:nvPicPr>
          <p:cNvPr descr="C:\Users\Admin\Documents\Downloads\kisspng-wheat-stock-illustration-cereal-illustration-golden-wheat-5a70ac13331651.6667763815173335232093.png" id="8200" name="Picture 8"/>
          <p:cNvPicPr>
            <a:picLocks noChangeArrowheads="1" noChangeAspect="1"/>
          </p:cNvPicPr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4446" y="1969248"/>
            <a:ext cx="1772371" cy="1772371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7374118" y="3731294"/>
            <a:ext cx="1296144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>
                <a:solidFill>
                  <a:srgbClr val="002060"/>
                </a:solidFill>
                <a:latin charset="0" panose="02030602050306030303" pitchFamily="18" typeface="Constantia"/>
              </a:rPr>
              <a:t>Пшеница </a:t>
            </a:r>
            <a:endParaRPr b="1" dirty="0" i="1" lang="ru-RU">
              <a:solidFill>
                <a:srgbClr val="002060"/>
              </a:solidFill>
              <a:latin charset="0" panose="02030602050306030303" pitchFamily="18" typeface="Constantia"/>
            </a:endParaRPr>
          </a:p>
        </p:txBody>
      </p:sp>
      <p:pic>
        <p:nvPicPr>
          <p:cNvPr descr="C:\Users\Admin\Documents\Downloads\transparent-corn-kernels-corn-corn-on-the-cob-sweet-corn-corn-5de4aee8d2e6a8.6389415315752680728639.png" id="8201" name="Picture 9"/>
          <p:cNvPicPr>
            <a:picLocks noChangeArrowheads="1" noChangeAspect="1"/>
          </p:cNvPicPr>
          <p:nvPr/>
        </p:nvPicPr>
        <p:blipFill>
          <a:blip cstate="print"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255" y="4100626"/>
            <a:ext cx="1332148" cy="1332148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407511" y="5589240"/>
            <a:ext cx="1296144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>
                <a:solidFill>
                  <a:srgbClr val="002060"/>
                </a:solidFill>
                <a:latin charset="0" panose="02030602050306030303" pitchFamily="18" typeface="Constantia"/>
              </a:rPr>
              <a:t>Кукуруза  </a:t>
            </a:r>
            <a:endParaRPr b="1" dirty="0" i="1" lang="ru-RU">
              <a:solidFill>
                <a:srgbClr val="002060"/>
              </a:solidFill>
              <a:latin charset="0" panose="02030602050306030303" pitchFamily="18" typeface="Constantia"/>
            </a:endParaRPr>
          </a:p>
        </p:txBody>
      </p:sp>
      <p:pic>
        <p:nvPicPr>
          <p:cNvPr descr="C:\Users\Admin\Documents\Downloads\pngwing.com (1).png" id="8202" name="Picture 10"/>
          <p:cNvPicPr>
            <a:picLocks noChangeArrowheads="1" noChangeAspect="1"/>
          </p:cNvPicPr>
          <p:nvPr/>
        </p:nvPicPr>
        <p:blipFill>
          <a:blip cstate="print"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397" y="4365104"/>
            <a:ext cx="1464993" cy="1464993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7506632" y="5830097"/>
            <a:ext cx="1296144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>
                <a:solidFill>
                  <a:srgbClr val="002060"/>
                </a:solidFill>
                <a:latin charset="0" panose="02030602050306030303" pitchFamily="18" typeface="Constantia"/>
              </a:rPr>
              <a:t>Мясо </a:t>
            </a:r>
            <a:endParaRPr b="1" dirty="0" i="1" lang="ru-RU">
              <a:solidFill>
                <a:srgbClr val="002060"/>
              </a:solidFill>
              <a:latin charset="0" panose="02030602050306030303" pitchFamily="18" typeface="Constantia"/>
            </a:endParaRPr>
          </a:p>
        </p:txBody>
      </p:sp>
      <p:pic>
        <p:nvPicPr>
          <p:cNvPr descr="C:\Users\Admin\Documents\Downloads\kisspng-iron-ore-mineral-mining-metal-rock-pictures-5a856d423268b5.8068837215186936982065.png" id="8203" name="Picture 11"/>
          <p:cNvPicPr>
            <a:picLocks noChangeArrowheads="1" noChangeAspect="1"/>
          </p:cNvPicPr>
          <p:nvPr/>
        </p:nvPicPr>
        <p:blipFill>
          <a:blip cstate="print"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266" y="3419185"/>
            <a:ext cx="1649760" cy="1158956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3580140" y="4578141"/>
            <a:ext cx="2952328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>
                <a:solidFill>
                  <a:srgbClr val="002060"/>
                </a:solidFill>
                <a:latin charset="0" panose="02030602050306030303" pitchFamily="18" typeface="Constantia"/>
              </a:rPr>
              <a:t>Железные, медные, алюминиевые руды</a:t>
            </a:r>
            <a:endParaRPr b="1" dirty="0" i="1" lang="ru-RU">
              <a:solidFill>
                <a:srgbClr val="002060"/>
              </a:solidFill>
              <a:latin charset="0" panose="02030602050306030303" pitchFamily="18" typeface="Constantia"/>
            </a:endParaRPr>
          </a:p>
        </p:txBody>
      </p:sp>
      <p:pic>
        <p:nvPicPr>
          <p:cNvPr descr="C:\Users\Admin\Documents\Downloads\kisspng-gold-nugget-silver-ore-metal-chuquicamata-5afc504d77bbd6.9242723215264850694904.png" id="8204" name="Picture 12"/>
          <p:cNvPicPr>
            <a:picLocks noChangeArrowheads="1" noChangeAspect="1"/>
          </p:cNvPicPr>
          <p:nvPr/>
        </p:nvPicPr>
        <p:blipFill>
          <a:blip cstate="print"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129" y="5306465"/>
            <a:ext cx="1713315" cy="1047264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3214715" y="6304002"/>
            <a:ext cx="1296144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>
                <a:solidFill>
                  <a:srgbClr val="002060"/>
                </a:solidFill>
                <a:latin charset="0" panose="02030602050306030303" pitchFamily="18" typeface="Constantia"/>
              </a:rPr>
              <a:t>Серебро  </a:t>
            </a:r>
            <a:endParaRPr b="1" dirty="0" i="1" lang="ru-RU">
              <a:solidFill>
                <a:srgbClr val="002060"/>
              </a:solidFill>
              <a:latin charset="0" panose="02030602050306030303" pitchFamily="18" typeface="Constantia"/>
            </a:endParaRPr>
          </a:p>
        </p:txBody>
      </p:sp>
      <p:pic>
        <p:nvPicPr>
          <p:cNvPr descr="C:\Users\Admin\Documents\Downloads\kisspng-emerald-green-gemstone-mineral-topaz-5aed905da60a62.3711070615255184296801.png" id="8205" name="Picture 13"/>
          <p:cNvPicPr>
            <a:picLocks noChangeArrowheads="1" noChangeAspect="1"/>
          </p:cNvPicPr>
          <p:nvPr/>
        </p:nvPicPr>
        <p:blipFill>
          <a:blip cstate="print"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886" y="5261686"/>
            <a:ext cx="1931758" cy="1092043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5348692" y="6353729"/>
            <a:ext cx="1455555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>
                <a:solidFill>
                  <a:srgbClr val="002060"/>
                </a:solidFill>
                <a:latin charset="0" panose="02030602050306030303" pitchFamily="18" typeface="Constantia"/>
              </a:rPr>
              <a:t>Изумруды   </a:t>
            </a:r>
            <a:endParaRPr b="1" dirty="0" i="1" lang="ru-RU">
              <a:solidFill>
                <a:srgbClr val="002060"/>
              </a:solidFill>
              <a:latin charset="0" panose="02030602050306030303" pitchFamily="18"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778018514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9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500"/>
                            </p:stCondLst>
                            <p:childTnLst>
                              <p:par>
                                <p:cTn fill="hold" id="11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3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4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15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7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8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9">
                            <p:stCondLst>
                              <p:cond delay="1000"/>
                            </p:stCondLst>
                            <p:childTnLst>
                              <p:par>
                                <p:cTn fill="hold" id="20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2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3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24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6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7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8">
                            <p:stCondLst>
                              <p:cond delay="1500"/>
                            </p:stCondLst>
                            <p:childTnLst>
                              <p:par>
                                <p:cTn fill="hold" id="29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1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2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33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5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6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7">
                            <p:stCondLst>
                              <p:cond delay="2000"/>
                            </p:stCondLst>
                            <p:childTnLst>
                              <p:par>
                                <p:cTn fill="hold" id="38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40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41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42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44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45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6">
                            <p:stCondLst>
                              <p:cond delay="2500"/>
                            </p:stCondLst>
                            <p:childTnLst>
                              <p:par>
                                <p:cTn fill="hold" id="47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49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5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51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53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54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55">
                            <p:stCondLst>
                              <p:cond delay="3000"/>
                            </p:stCondLst>
                            <p:childTnLst>
                              <p:par>
                                <p:cTn fill="hold" id="56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58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59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60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62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63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64">
                            <p:stCondLst>
                              <p:cond delay="3500"/>
                            </p:stCondLst>
                            <p:childTnLst>
                              <p:par>
                                <p:cTn fill="hold" id="65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67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68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69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71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72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73">
                            <p:stCondLst>
                              <p:cond delay="4000"/>
                            </p:stCondLst>
                            <p:childTnLst>
                              <p:par>
                                <p:cTn fill="hold" id="74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76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77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78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81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2">
                            <p:stCondLst>
                              <p:cond delay="4500"/>
                            </p:stCondLst>
                            <p:childTnLst>
                              <p:par>
                                <p:cTn fill="hold" id="83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85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86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87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89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9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91">
                            <p:stCondLst>
                              <p:cond delay="5000"/>
                            </p:stCondLst>
                            <p:childTnLst>
                              <p:par>
                                <p:cTn fill="hold" id="92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94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95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96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98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99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0">
                            <p:stCondLst>
                              <p:cond delay="5500"/>
                            </p:stCondLst>
                            <p:childTnLst>
                              <p:par>
                                <p:cTn fill="hold" id="101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03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04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105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07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08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5"/>
      <p:bldP grpId="0" spid="3"/>
      <p:bldP grpId="0" spid="9"/>
      <p:bldP grpId="0" spid="11"/>
      <p:bldP grpId="0" spid="14"/>
      <p:bldP grpId="0" spid="16"/>
      <p:bldP grpId="0" spid="18"/>
      <p:bldP grpId="0" spid="20"/>
      <p:bldP grpId="0" spid="23"/>
      <p:bldP grpId="0" spid="25"/>
      <p:bldP grpId="0" spid="27"/>
      <p:bldP grpId="0" spid="29"/>
    </p:bld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33" l="154" r="140" t="83"/>
          <a:stretch/>
        </p:blipFill>
        <p:spPr>
          <a:xfrm>
            <a:off x="143786" y="548680"/>
            <a:ext cx="8770757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1813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622"/>
          <a:stretch/>
        </p:blipFill>
        <p:spPr>
          <a:xfrm>
            <a:off x="1" y="-31711"/>
            <a:ext cx="990600" cy="6889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799693" y="1052736"/>
            <a:ext cx="65527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Особенности регионов Латинской Америки</a:t>
            </a:r>
            <a:endParaRPr lang="ru-RU" sz="2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2301533" y="188640"/>
            <a:ext cx="5867400" cy="701675"/>
            <a:chOff x="1152" y="1776"/>
            <a:chExt cx="3696" cy="442"/>
          </a:xfrm>
        </p:grpSpPr>
        <p:sp>
          <p:nvSpPr>
            <p:cNvPr id="5" name="Freeform 8"/>
            <p:cNvSpPr>
              <a:spLocks/>
            </p:cNvSpPr>
            <p:nvPr/>
          </p:nvSpPr>
          <p:spPr bwMode="gray">
            <a:xfrm>
              <a:off x="1152" y="1776"/>
              <a:ext cx="3696" cy="442"/>
            </a:xfrm>
            <a:custGeom>
              <a:avLst/>
              <a:gdLst>
                <a:gd name="T0" fmla="*/ 266 w 4864"/>
                <a:gd name="T1" fmla="*/ 42 h 769"/>
                <a:gd name="T2" fmla="*/ 107 w 4864"/>
                <a:gd name="T3" fmla="*/ 103 h 769"/>
                <a:gd name="T4" fmla="*/ 69 w 4864"/>
                <a:gd name="T5" fmla="*/ 200 h 769"/>
                <a:gd name="T6" fmla="*/ 38 w 4864"/>
                <a:gd name="T7" fmla="*/ 235 h 769"/>
                <a:gd name="T8" fmla="*/ 15 w 4864"/>
                <a:gd name="T9" fmla="*/ 332 h 769"/>
                <a:gd name="T10" fmla="*/ 38 w 4864"/>
                <a:gd name="T11" fmla="*/ 447 h 769"/>
                <a:gd name="T12" fmla="*/ 198 w 4864"/>
                <a:gd name="T13" fmla="*/ 587 h 769"/>
                <a:gd name="T14" fmla="*/ 568 w 4864"/>
                <a:gd name="T15" fmla="*/ 655 h 769"/>
                <a:gd name="T16" fmla="*/ 928 w 4864"/>
                <a:gd name="T17" fmla="*/ 699 h 769"/>
                <a:gd name="T18" fmla="*/ 1751 w 4864"/>
                <a:gd name="T19" fmla="*/ 746 h 769"/>
                <a:gd name="T20" fmla="*/ 2388 w 4864"/>
                <a:gd name="T21" fmla="*/ 739 h 769"/>
                <a:gd name="T22" fmla="*/ 2624 w 4864"/>
                <a:gd name="T23" fmla="*/ 761 h 769"/>
                <a:gd name="T24" fmla="*/ 3030 w 4864"/>
                <a:gd name="T25" fmla="*/ 737 h 769"/>
                <a:gd name="T26" fmla="*/ 3707 w 4864"/>
                <a:gd name="T27" fmla="*/ 640 h 769"/>
                <a:gd name="T28" fmla="*/ 4057 w 4864"/>
                <a:gd name="T29" fmla="*/ 579 h 769"/>
                <a:gd name="T30" fmla="*/ 4225 w 4864"/>
                <a:gd name="T31" fmla="*/ 526 h 769"/>
                <a:gd name="T32" fmla="*/ 4331 w 4864"/>
                <a:gd name="T33" fmla="*/ 508 h 769"/>
                <a:gd name="T34" fmla="*/ 4225 w 4864"/>
                <a:gd name="T35" fmla="*/ 491 h 769"/>
                <a:gd name="T36" fmla="*/ 4346 w 4864"/>
                <a:gd name="T37" fmla="*/ 526 h 769"/>
                <a:gd name="T38" fmla="*/ 4643 w 4864"/>
                <a:gd name="T39" fmla="*/ 455 h 769"/>
                <a:gd name="T40" fmla="*/ 4849 w 4864"/>
                <a:gd name="T41" fmla="*/ 341 h 769"/>
                <a:gd name="T42" fmla="*/ 4674 w 4864"/>
                <a:gd name="T43" fmla="*/ 279 h 769"/>
                <a:gd name="T44" fmla="*/ 4110 w 4864"/>
                <a:gd name="T45" fmla="*/ 297 h 769"/>
                <a:gd name="T46" fmla="*/ 4293 w 4864"/>
                <a:gd name="T47" fmla="*/ 297 h 769"/>
                <a:gd name="T48" fmla="*/ 4651 w 4864"/>
                <a:gd name="T49" fmla="*/ 200 h 769"/>
                <a:gd name="T50" fmla="*/ 4514 w 4864"/>
                <a:gd name="T51" fmla="*/ 147 h 769"/>
                <a:gd name="T52" fmla="*/ 3920 w 4864"/>
                <a:gd name="T53" fmla="*/ 174 h 769"/>
                <a:gd name="T54" fmla="*/ 3966 w 4864"/>
                <a:gd name="T55" fmla="*/ 147 h 769"/>
                <a:gd name="T56" fmla="*/ 3578 w 4864"/>
                <a:gd name="T57" fmla="*/ 121 h 769"/>
                <a:gd name="T58" fmla="*/ 3159 w 4864"/>
                <a:gd name="T59" fmla="*/ 165 h 769"/>
                <a:gd name="T60" fmla="*/ 2260 w 4864"/>
                <a:gd name="T61" fmla="*/ 187 h 769"/>
                <a:gd name="T62" fmla="*/ 1880 w 4864"/>
                <a:gd name="T63" fmla="*/ 175 h 769"/>
                <a:gd name="T64" fmla="*/ 1460 w 4864"/>
                <a:gd name="T65" fmla="*/ 175 h 769"/>
                <a:gd name="T66" fmla="*/ 967 w 4864"/>
                <a:gd name="T67" fmla="*/ 130 h 769"/>
                <a:gd name="T68" fmla="*/ 746 w 4864"/>
                <a:gd name="T69" fmla="*/ 59 h 769"/>
                <a:gd name="T70" fmla="*/ 472 w 4864"/>
                <a:gd name="T71" fmla="*/ 6 h 769"/>
                <a:gd name="T72" fmla="*/ 306 w 4864"/>
                <a:gd name="T73" fmla="*/ 4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64" h="769">
                  <a:moveTo>
                    <a:pt x="306" y="4"/>
                  </a:moveTo>
                  <a:cubicBezTo>
                    <a:pt x="265" y="21"/>
                    <a:pt x="307" y="25"/>
                    <a:pt x="266" y="42"/>
                  </a:cubicBezTo>
                  <a:cubicBezTo>
                    <a:pt x="228" y="27"/>
                    <a:pt x="225" y="21"/>
                    <a:pt x="167" y="42"/>
                  </a:cubicBezTo>
                  <a:cubicBezTo>
                    <a:pt x="141" y="52"/>
                    <a:pt x="142" y="90"/>
                    <a:pt x="107" y="103"/>
                  </a:cubicBezTo>
                  <a:cubicBezTo>
                    <a:pt x="84" y="130"/>
                    <a:pt x="69" y="156"/>
                    <a:pt x="46" y="182"/>
                  </a:cubicBezTo>
                  <a:cubicBezTo>
                    <a:pt x="53" y="188"/>
                    <a:pt x="61" y="196"/>
                    <a:pt x="69" y="200"/>
                  </a:cubicBezTo>
                  <a:cubicBezTo>
                    <a:pt x="76" y="204"/>
                    <a:pt x="94" y="200"/>
                    <a:pt x="91" y="209"/>
                  </a:cubicBezTo>
                  <a:cubicBezTo>
                    <a:pt x="89" y="218"/>
                    <a:pt x="47" y="232"/>
                    <a:pt x="38" y="235"/>
                  </a:cubicBezTo>
                  <a:cubicBezTo>
                    <a:pt x="20" y="298"/>
                    <a:pt x="37" y="278"/>
                    <a:pt x="0" y="306"/>
                  </a:cubicBezTo>
                  <a:cubicBezTo>
                    <a:pt x="5" y="314"/>
                    <a:pt x="11" y="322"/>
                    <a:pt x="15" y="332"/>
                  </a:cubicBezTo>
                  <a:cubicBezTo>
                    <a:pt x="27" y="345"/>
                    <a:pt x="65" y="366"/>
                    <a:pt x="69" y="385"/>
                  </a:cubicBezTo>
                  <a:cubicBezTo>
                    <a:pt x="71" y="398"/>
                    <a:pt x="28" y="428"/>
                    <a:pt x="38" y="447"/>
                  </a:cubicBezTo>
                  <a:cubicBezTo>
                    <a:pt x="28" y="480"/>
                    <a:pt x="110" y="494"/>
                    <a:pt x="129" y="499"/>
                  </a:cubicBezTo>
                  <a:cubicBezTo>
                    <a:pt x="157" y="521"/>
                    <a:pt x="162" y="579"/>
                    <a:pt x="198" y="587"/>
                  </a:cubicBezTo>
                  <a:cubicBezTo>
                    <a:pt x="275" y="607"/>
                    <a:pt x="321" y="631"/>
                    <a:pt x="400" y="635"/>
                  </a:cubicBezTo>
                  <a:cubicBezTo>
                    <a:pt x="471" y="643"/>
                    <a:pt x="513" y="654"/>
                    <a:pt x="568" y="655"/>
                  </a:cubicBezTo>
                  <a:cubicBezTo>
                    <a:pt x="628" y="661"/>
                    <a:pt x="700" y="664"/>
                    <a:pt x="760" y="671"/>
                  </a:cubicBezTo>
                  <a:cubicBezTo>
                    <a:pt x="817" y="693"/>
                    <a:pt x="869" y="677"/>
                    <a:pt x="928" y="699"/>
                  </a:cubicBezTo>
                  <a:cubicBezTo>
                    <a:pt x="1070" y="753"/>
                    <a:pt x="1355" y="693"/>
                    <a:pt x="1355" y="693"/>
                  </a:cubicBezTo>
                  <a:cubicBezTo>
                    <a:pt x="1539" y="731"/>
                    <a:pt x="1520" y="737"/>
                    <a:pt x="1751" y="746"/>
                  </a:cubicBezTo>
                  <a:cubicBezTo>
                    <a:pt x="1912" y="769"/>
                    <a:pt x="1924" y="727"/>
                    <a:pt x="2228" y="743"/>
                  </a:cubicBezTo>
                  <a:cubicBezTo>
                    <a:pt x="2298" y="752"/>
                    <a:pt x="2337" y="736"/>
                    <a:pt x="2388" y="739"/>
                  </a:cubicBezTo>
                  <a:cubicBezTo>
                    <a:pt x="2439" y="742"/>
                    <a:pt x="2496" y="758"/>
                    <a:pt x="2535" y="762"/>
                  </a:cubicBezTo>
                  <a:cubicBezTo>
                    <a:pt x="2574" y="766"/>
                    <a:pt x="2586" y="753"/>
                    <a:pt x="2624" y="761"/>
                  </a:cubicBezTo>
                  <a:cubicBezTo>
                    <a:pt x="2654" y="767"/>
                    <a:pt x="2674" y="747"/>
                    <a:pt x="2710" y="746"/>
                  </a:cubicBezTo>
                  <a:cubicBezTo>
                    <a:pt x="2816" y="740"/>
                    <a:pt x="2923" y="740"/>
                    <a:pt x="3030" y="737"/>
                  </a:cubicBezTo>
                  <a:cubicBezTo>
                    <a:pt x="3165" y="698"/>
                    <a:pt x="3192" y="700"/>
                    <a:pt x="3372" y="693"/>
                  </a:cubicBezTo>
                  <a:cubicBezTo>
                    <a:pt x="3491" y="677"/>
                    <a:pt x="3585" y="649"/>
                    <a:pt x="3707" y="640"/>
                  </a:cubicBezTo>
                  <a:cubicBezTo>
                    <a:pt x="3778" y="612"/>
                    <a:pt x="3647" y="661"/>
                    <a:pt x="3814" y="623"/>
                  </a:cubicBezTo>
                  <a:cubicBezTo>
                    <a:pt x="3939" y="593"/>
                    <a:pt x="3882" y="589"/>
                    <a:pt x="4057" y="579"/>
                  </a:cubicBezTo>
                  <a:cubicBezTo>
                    <a:pt x="4154" y="551"/>
                    <a:pt x="4197" y="549"/>
                    <a:pt x="4316" y="543"/>
                  </a:cubicBezTo>
                  <a:cubicBezTo>
                    <a:pt x="4293" y="535"/>
                    <a:pt x="4233" y="529"/>
                    <a:pt x="4225" y="526"/>
                  </a:cubicBezTo>
                  <a:cubicBezTo>
                    <a:pt x="4217" y="523"/>
                    <a:pt x="4240" y="518"/>
                    <a:pt x="4247" y="517"/>
                  </a:cubicBezTo>
                  <a:cubicBezTo>
                    <a:pt x="4275" y="513"/>
                    <a:pt x="4303" y="511"/>
                    <a:pt x="4331" y="508"/>
                  </a:cubicBezTo>
                  <a:cubicBezTo>
                    <a:pt x="4303" y="505"/>
                    <a:pt x="4275" y="504"/>
                    <a:pt x="4247" y="499"/>
                  </a:cubicBezTo>
                  <a:cubicBezTo>
                    <a:pt x="4240" y="498"/>
                    <a:pt x="4221" y="499"/>
                    <a:pt x="4225" y="491"/>
                  </a:cubicBezTo>
                  <a:cubicBezTo>
                    <a:pt x="4230" y="480"/>
                    <a:pt x="4245" y="485"/>
                    <a:pt x="4255" y="482"/>
                  </a:cubicBezTo>
                  <a:cubicBezTo>
                    <a:pt x="4318" y="494"/>
                    <a:pt x="4297" y="507"/>
                    <a:pt x="4346" y="526"/>
                  </a:cubicBezTo>
                  <a:cubicBezTo>
                    <a:pt x="4398" y="511"/>
                    <a:pt x="4453" y="470"/>
                    <a:pt x="4506" y="464"/>
                  </a:cubicBezTo>
                  <a:cubicBezTo>
                    <a:pt x="4552" y="460"/>
                    <a:pt x="4598" y="458"/>
                    <a:pt x="4643" y="455"/>
                  </a:cubicBezTo>
                  <a:cubicBezTo>
                    <a:pt x="4690" y="420"/>
                    <a:pt x="4742" y="423"/>
                    <a:pt x="4795" y="411"/>
                  </a:cubicBezTo>
                  <a:cubicBezTo>
                    <a:pt x="4834" y="382"/>
                    <a:pt x="4813" y="403"/>
                    <a:pt x="4849" y="341"/>
                  </a:cubicBezTo>
                  <a:cubicBezTo>
                    <a:pt x="4854" y="332"/>
                    <a:pt x="4864" y="314"/>
                    <a:pt x="4864" y="314"/>
                  </a:cubicBezTo>
                  <a:cubicBezTo>
                    <a:pt x="4803" y="279"/>
                    <a:pt x="4742" y="285"/>
                    <a:pt x="4674" y="279"/>
                  </a:cubicBezTo>
                  <a:cubicBezTo>
                    <a:pt x="4490" y="287"/>
                    <a:pt x="4499" y="279"/>
                    <a:pt x="4384" y="306"/>
                  </a:cubicBezTo>
                  <a:cubicBezTo>
                    <a:pt x="4293" y="303"/>
                    <a:pt x="4202" y="303"/>
                    <a:pt x="4110" y="297"/>
                  </a:cubicBezTo>
                  <a:cubicBezTo>
                    <a:pt x="4103" y="297"/>
                    <a:pt x="4126" y="288"/>
                    <a:pt x="4133" y="288"/>
                  </a:cubicBezTo>
                  <a:cubicBezTo>
                    <a:pt x="4187" y="288"/>
                    <a:pt x="4240" y="294"/>
                    <a:pt x="4293" y="297"/>
                  </a:cubicBezTo>
                  <a:cubicBezTo>
                    <a:pt x="4391" y="282"/>
                    <a:pt x="4444" y="268"/>
                    <a:pt x="4552" y="262"/>
                  </a:cubicBezTo>
                  <a:cubicBezTo>
                    <a:pt x="4601" y="247"/>
                    <a:pt x="4610" y="232"/>
                    <a:pt x="4651" y="200"/>
                  </a:cubicBezTo>
                  <a:cubicBezTo>
                    <a:pt x="4609" y="188"/>
                    <a:pt x="4562" y="193"/>
                    <a:pt x="4521" y="174"/>
                  </a:cubicBezTo>
                  <a:cubicBezTo>
                    <a:pt x="4514" y="171"/>
                    <a:pt x="4516" y="156"/>
                    <a:pt x="4514" y="147"/>
                  </a:cubicBezTo>
                  <a:cubicBezTo>
                    <a:pt x="4141" y="166"/>
                    <a:pt x="4291" y="156"/>
                    <a:pt x="4065" y="174"/>
                  </a:cubicBezTo>
                  <a:cubicBezTo>
                    <a:pt x="4015" y="182"/>
                    <a:pt x="3972" y="194"/>
                    <a:pt x="3920" y="174"/>
                  </a:cubicBezTo>
                  <a:cubicBezTo>
                    <a:pt x="3911" y="171"/>
                    <a:pt x="3935" y="160"/>
                    <a:pt x="3943" y="156"/>
                  </a:cubicBezTo>
                  <a:cubicBezTo>
                    <a:pt x="3951" y="152"/>
                    <a:pt x="3958" y="150"/>
                    <a:pt x="3966" y="147"/>
                  </a:cubicBezTo>
                  <a:cubicBezTo>
                    <a:pt x="3918" y="110"/>
                    <a:pt x="3968" y="135"/>
                    <a:pt x="3935" y="77"/>
                  </a:cubicBezTo>
                  <a:cubicBezTo>
                    <a:pt x="3812" y="86"/>
                    <a:pt x="3702" y="113"/>
                    <a:pt x="3578" y="121"/>
                  </a:cubicBezTo>
                  <a:cubicBezTo>
                    <a:pt x="3524" y="128"/>
                    <a:pt x="3477" y="135"/>
                    <a:pt x="3425" y="156"/>
                  </a:cubicBezTo>
                  <a:cubicBezTo>
                    <a:pt x="3342" y="188"/>
                    <a:pt x="3248" y="162"/>
                    <a:pt x="3159" y="165"/>
                  </a:cubicBezTo>
                  <a:cubicBezTo>
                    <a:pt x="2928" y="254"/>
                    <a:pt x="2813" y="169"/>
                    <a:pt x="2544" y="191"/>
                  </a:cubicBezTo>
                  <a:cubicBezTo>
                    <a:pt x="2445" y="200"/>
                    <a:pt x="2305" y="198"/>
                    <a:pt x="2260" y="187"/>
                  </a:cubicBezTo>
                  <a:cubicBezTo>
                    <a:pt x="2172" y="153"/>
                    <a:pt x="2149" y="194"/>
                    <a:pt x="2056" y="195"/>
                  </a:cubicBezTo>
                  <a:cubicBezTo>
                    <a:pt x="1964" y="187"/>
                    <a:pt x="1913" y="188"/>
                    <a:pt x="1880" y="175"/>
                  </a:cubicBezTo>
                  <a:cubicBezTo>
                    <a:pt x="1790" y="181"/>
                    <a:pt x="1677" y="212"/>
                    <a:pt x="1591" y="191"/>
                  </a:cubicBezTo>
                  <a:cubicBezTo>
                    <a:pt x="1548" y="181"/>
                    <a:pt x="1503" y="186"/>
                    <a:pt x="1460" y="175"/>
                  </a:cubicBezTo>
                  <a:cubicBezTo>
                    <a:pt x="1435" y="185"/>
                    <a:pt x="1426" y="155"/>
                    <a:pt x="1401" y="165"/>
                  </a:cubicBezTo>
                  <a:cubicBezTo>
                    <a:pt x="1252" y="156"/>
                    <a:pt x="1118" y="135"/>
                    <a:pt x="967" y="130"/>
                  </a:cubicBezTo>
                  <a:cubicBezTo>
                    <a:pt x="926" y="125"/>
                    <a:pt x="836" y="116"/>
                    <a:pt x="799" y="103"/>
                  </a:cubicBezTo>
                  <a:cubicBezTo>
                    <a:pt x="798" y="103"/>
                    <a:pt x="754" y="62"/>
                    <a:pt x="746" y="59"/>
                  </a:cubicBezTo>
                  <a:cubicBezTo>
                    <a:pt x="686" y="39"/>
                    <a:pt x="609" y="39"/>
                    <a:pt x="548" y="33"/>
                  </a:cubicBezTo>
                  <a:cubicBezTo>
                    <a:pt x="523" y="22"/>
                    <a:pt x="497" y="17"/>
                    <a:pt x="472" y="6"/>
                  </a:cubicBezTo>
                  <a:cubicBezTo>
                    <a:pt x="441" y="9"/>
                    <a:pt x="411" y="11"/>
                    <a:pt x="381" y="15"/>
                  </a:cubicBezTo>
                  <a:cubicBezTo>
                    <a:pt x="353" y="15"/>
                    <a:pt x="325" y="0"/>
                    <a:pt x="306" y="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accent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2014" y="1879"/>
              <a:ext cx="1476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СТОП-КАДР</a:t>
              </a:r>
              <a:endPara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pic>
        <p:nvPicPr>
          <p:cNvPr id="9218" name="Picture 2" descr="https://ykl-res.azureedge.net/bab057b3-8436-4d8f-bec5-3c3c89e04fd4/%D0%A5%D0%BE%D0%B7%D1%8F%D0%B9%D1%81%D1%82%D0%B2%D0%BE_%D0%9F%D0%B5%D1%80%D1%8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94758"/>
            <a:ext cx="3652552" cy="4422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: скругленные углы 1">
            <a:extLst>
              <a:ext uri="{FF2B5EF4-FFF2-40B4-BE49-F238E27FC236}">
                <a16:creationId xmlns:a16="http://schemas.microsoft.com/office/drawing/2014/main" xmlns="" id="{B8F4D886-F196-4610-B853-8FFBDA2526EC}"/>
              </a:ext>
            </a:extLst>
          </p:cNvPr>
          <p:cNvSpPr/>
          <p:nvPr/>
        </p:nvSpPr>
        <p:spPr>
          <a:xfrm>
            <a:off x="5112909" y="2539032"/>
            <a:ext cx="3685658" cy="3456384"/>
          </a:xfrm>
          <a:prstGeom prst="roundRect">
            <a:avLst>
              <a:gd name="adj" fmla="val 7755"/>
            </a:avLst>
          </a:prstGeom>
          <a:solidFill>
            <a:srgbClr val="323232">
              <a:lumMod val="10000"/>
              <a:lumOff val="90000"/>
            </a:srgbClr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12910" y="2686231"/>
            <a:ext cx="36856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Constantia" panose="02030602050306030303" pitchFamily="18" charset="0"/>
              </a:rPr>
              <a:t>Материк Южная Америка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Constantia" panose="02030602050306030303" pitchFamily="18" charset="0"/>
              </a:rPr>
              <a:t> в природном отношении делится на горный запад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Constantia" panose="02030602050306030303" pitchFamily="18" charset="0"/>
              </a:rPr>
              <a:t>и равнинный восток.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12909" y="4149080"/>
            <a:ext cx="368565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Constantia" panose="02030602050306030303" pitchFamily="18" charset="0"/>
              </a:rPr>
              <a:t>Андские страны </a:t>
            </a:r>
            <a:r>
              <a:rPr lang="ru-RU" sz="16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(Чили,  Перу, Эквадор, Боливия, Колумбия, Венесуэла) ориентированы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в основном на добычу полезных ископаемых, сельское хозяйство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(в тропиках – плантационное), рыболовство.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49804" y="169328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onstantia" panose="02030602050306030303" pitchFamily="18" charset="0"/>
              </a:rPr>
              <a:t>Перу </a:t>
            </a:r>
            <a:endParaRPr lang="ru-RU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095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9" grpId="0"/>
      <p:bldP spid="10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622"/>
          <a:stretch/>
        </p:blipFill>
        <p:spPr>
          <a:xfrm>
            <a:off x="1" y="-31711"/>
            <a:ext cx="990600" cy="6889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2" name="Picture 2" descr="https://ykl-res.azureedge.net/0fd446f0-d716-44f6-a262-6a5f791b164e/%D0%A5%D0%BE%D0%B7%D1%8F%D0%B9%D1%81%D1%82%D0%B2%D0%BE%D0%90%D1%80%D0%B3%D0%B5%D0%BD%D1%82%D0%B8%D0%BD%D1%8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977" y="499838"/>
            <a:ext cx="6120680" cy="4008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104798" y="13050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onstantia" panose="02030602050306030303" pitchFamily="18" charset="0"/>
              </a:rPr>
              <a:t>Аргентина</a:t>
            </a:r>
            <a:endParaRPr lang="ru-RU" b="1" dirty="0">
              <a:latin typeface="Constantia" panose="02030602050306030303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368494" y="4516301"/>
            <a:ext cx="7488832" cy="11521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4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Высочайшие горы затрудняют связь со странами </a:t>
            </a:r>
            <a:r>
              <a:rPr lang="ru-RU" sz="1440" b="1" dirty="0" smtClean="0">
                <a:solidFill>
                  <a:srgbClr val="C00000"/>
                </a:solidFill>
                <a:latin typeface="Constantia" panose="02030602050306030303" pitchFamily="18" charset="0"/>
              </a:rPr>
              <a:t>бассейна Амазонки </a:t>
            </a:r>
          </a:p>
          <a:p>
            <a:pPr algn="ctr"/>
            <a:r>
              <a:rPr lang="ru-RU" sz="1440" b="1" dirty="0" smtClean="0">
                <a:solidFill>
                  <a:srgbClr val="C00000"/>
                </a:solidFill>
                <a:latin typeface="Constantia" panose="02030602050306030303" pitchFamily="18" charset="0"/>
              </a:rPr>
              <a:t>и Ла-</a:t>
            </a:r>
            <a:r>
              <a:rPr lang="ru-RU" sz="1440" b="1" dirty="0" err="1" smtClean="0">
                <a:solidFill>
                  <a:srgbClr val="C00000"/>
                </a:solidFill>
                <a:latin typeface="Constantia" panose="02030602050306030303" pitchFamily="18" charset="0"/>
              </a:rPr>
              <a:t>Платской</a:t>
            </a:r>
            <a:r>
              <a:rPr lang="ru-RU" sz="1440" b="1" dirty="0" smtClean="0">
                <a:solidFill>
                  <a:srgbClr val="C00000"/>
                </a:solidFill>
                <a:latin typeface="Constantia" panose="02030602050306030303" pitchFamily="18" charset="0"/>
              </a:rPr>
              <a:t> низменности.</a:t>
            </a:r>
          </a:p>
          <a:p>
            <a:pPr algn="ctr"/>
            <a:r>
              <a:rPr lang="ru-RU" sz="144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Бразилия и аргентина – наиболее развитые страны этого региона.</a:t>
            </a:r>
          </a:p>
          <a:p>
            <a:pPr algn="ctr"/>
            <a:r>
              <a:rPr lang="ru-RU" sz="144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Бразилия особенно выделяется богатством </a:t>
            </a:r>
          </a:p>
          <a:p>
            <a:pPr algn="ctr"/>
            <a:r>
              <a:rPr lang="ru-RU" sz="144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и разнообразием природных ресурсов.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368494" y="5886775"/>
            <a:ext cx="7488832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4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К Латинской Америке относятся еще два региона – </a:t>
            </a:r>
            <a:r>
              <a:rPr lang="ru-RU" sz="1440" b="1" dirty="0" smtClean="0">
                <a:solidFill>
                  <a:srgbClr val="C00000"/>
                </a:solidFill>
                <a:latin typeface="Constantia" panose="02030602050306030303" pitchFamily="18" charset="0"/>
              </a:rPr>
              <a:t>страны Центральной Америки и Вест-Индии и Мексика. </a:t>
            </a:r>
          </a:p>
        </p:txBody>
      </p:sp>
    </p:spTree>
    <p:extLst>
      <p:ext uri="{BB962C8B-B14F-4D97-AF65-F5344CB8AC3E}">
        <p14:creationId xmlns:p14="http://schemas.microsoft.com/office/powerpoint/2010/main" val="1429625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620688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Цели урока:</a:t>
            </a:r>
          </a:p>
          <a:p>
            <a:r>
              <a:rPr lang="ru-RU" dirty="0"/>
              <a:t>• выявить влияние испанской и португальской </a:t>
            </a:r>
            <a:r>
              <a:rPr lang="ru-RU" dirty="0" smtClean="0"/>
              <a:t>колонизации </a:t>
            </a:r>
            <a:r>
              <a:rPr lang="ru-RU" dirty="0"/>
              <a:t>на жизнь коренного населения Южной Америки;</a:t>
            </a:r>
          </a:p>
          <a:p>
            <a:r>
              <a:rPr lang="ru-RU" dirty="0"/>
              <a:t>•	сформировать представление о крупнейших странах и об особенностях населения Латинской Америки;</a:t>
            </a:r>
          </a:p>
          <a:p>
            <a:r>
              <a:rPr lang="ru-RU" dirty="0"/>
              <a:t>•	определить, какими природными ресурсами богата Латинская Америка и как они влияют на уровень </a:t>
            </a:r>
            <a:r>
              <a:rPr lang="ru-RU" dirty="0" smtClean="0"/>
              <a:t>благосостояния </a:t>
            </a:r>
            <a:r>
              <a:rPr lang="ru-RU" dirty="0"/>
              <a:t>её населения;</a:t>
            </a:r>
          </a:p>
          <a:p>
            <a:r>
              <a:rPr lang="ru-RU" dirty="0"/>
              <a:t>•	выявить роль Латинской Америки в мире.</a:t>
            </a:r>
          </a:p>
        </p:txBody>
      </p:sp>
    </p:spTree>
    <p:extLst>
      <p:ext uri="{BB962C8B-B14F-4D97-AF65-F5344CB8AC3E}">
        <p14:creationId xmlns:p14="http://schemas.microsoft.com/office/powerpoint/2010/main" val="2082456174"/>
      </p:ext>
    </p:extLst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74" l="13" r="3" t="149"/>
          <a:stretch/>
        </p:blipFill>
        <p:spPr>
          <a:xfrm>
            <a:off x="107504" y="548680"/>
            <a:ext cx="9036496" cy="5616624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8532440" y="5373216"/>
            <a:ext cx="216024" cy="21602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419401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3"/>
    </p:bldLst>
  </p:timing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51" l="45" r="53" t="34"/>
          <a:stretch/>
        </p:blipFill>
        <p:spPr>
          <a:xfrm>
            <a:off x="-108520" y="-531440"/>
            <a:ext cx="9252520" cy="5976664"/>
          </a:xfrm>
          <a:prstGeom prst="rect">
            <a:avLst/>
          </a:prstGeom>
        </p:spPr>
      </p:pic>
      <p:cxnSp>
        <p:nvCxnSpPr>
          <p:cNvPr id="4" name="Прямая со стрелкой 3"/>
          <p:cNvCxnSpPr/>
          <p:nvPr/>
        </p:nvCxnSpPr>
        <p:spPr>
          <a:xfrm>
            <a:off x="3563888" y="2204864"/>
            <a:ext cx="1872208" cy="24482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3563888" y="2204864"/>
            <a:ext cx="1872208" cy="11521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3563888" y="3356992"/>
            <a:ext cx="1872208" cy="12241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8241963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">
                      <p:stCondLst>
                        <p:cond delay="indefinite"/>
                      </p:stCondLst>
                      <p:childTnLst>
                        <p:par>
                          <p:cTn fill="hold" id="8">
                            <p:stCondLst>
                              <p:cond delay="0"/>
                            </p:stCondLst>
                            <p:childTnLst>
                              <p:par>
                                <p:cTn fill="hold" id="9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fill="hold" id="13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145" l="3" r="45" t="53"/>
          <a:stretch/>
        </p:blipFill>
        <p:spPr>
          <a:xfrm>
            <a:off x="0" y="332656"/>
            <a:ext cx="9144000" cy="576064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8604448" y="2060848"/>
            <a:ext cx="216024" cy="288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341062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3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67744" y="332656"/>
            <a:ext cx="56089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Домашнее задание:</a:t>
            </a:r>
          </a:p>
        </p:txBody>
      </p:sp>
      <p:sp>
        <p:nvSpPr>
          <p:cNvPr id="7" name="任意多边形 46"/>
          <p:cNvSpPr/>
          <p:nvPr/>
        </p:nvSpPr>
        <p:spPr>
          <a:xfrm>
            <a:off x="758295" y="1918740"/>
            <a:ext cx="611524" cy="611524"/>
          </a:xfrm>
          <a:custGeom>
            <a:avLst/>
            <a:gdLst>
              <a:gd name="connsiteX0" fmla="*/ 413083 w 772417"/>
              <a:gd name="connsiteY0" fmla="*/ 962 h 772417"/>
              <a:gd name="connsiteX1" fmla="*/ 720620 w 772417"/>
              <a:gd name="connsiteY1" fmla="*/ 193137 h 772417"/>
              <a:gd name="connsiteX2" fmla="*/ 579281 w 772417"/>
              <a:gd name="connsiteY2" fmla="*/ 720619 h 772417"/>
              <a:gd name="connsiteX3" fmla="*/ 51799 w 772417"/>
              <a:gd name="connsiteY3" fmla="*/ 579281 h 772417"/>
              <a:gd name="connsiteX4" fmla="*/ 193137 w 772417"/>
              <a:gd name="connsiteY4" fmla="*/ 51798 h 772417"/>
              <a:gd name="connsiteX5" fmla="*/ 413083 w 772417"/>
              <a:gd name="connsiteY5" fmla="*/ 962 h 772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2417" h="772417">
                <a:moveTo>
                  <a:pt x="413083" y="962"/>
                </a:moveTo>
                <a:cubicBezTo>
                  <a:pt x="536733" y="9701"/>
                  <a:pt x="653976" y="77706"/>
                  <a:pt x="720620" y="193137"/>
                </a:cubicBezTo>
                <a:cubicBezTo>
                  <a:pt x="827250" y="377826"/>
                  <a:pt x="763971" y="613989"/>
                  <a:pt x="579281" y="720619"/>
                </a:cubicBezTo>
                <a:cubicBezTo>
                  <a:pt x="394592" y="827250"/>
                  <a:pt x="158429" y="763970"/>
                  <a:pt x="51799" y="579281"/>
                </a:cubicBezTo>
                <a:cubicBezTo>
                  <a:pt x="-54832" y="394591"/>
                  <a:pt x="8448" y="158429"/>
                  <a:pt x="193137" y="51798"/>
                </a:cubicBezTo>
                <a:cubicBezTo>
                  <a:pt x="262396" y="11812"/>
                  <a:pt x="338893" y="-4281"/>
                  <a:pt x="413083" y="962"/>
                </a:cubicBezTo>
                <a:close/>
              </a:path>
            </a:pathLst>
          </a:custGeom>
          <a:solidFill>
            <a:srgbClr val="C00000"/>
          </a:solidFill>
          <a:ln w="120650" cap="flat" cmpd="sng" algn="ctr">
            <a:gradFill flip="none" rotWithShape="1">
              <a:gsLst>
                <a:gs pos="0">
                  <a:sysClr val="window" lastClr="FFFFFF">
                    <a:lumMod val="78000"/>
                  </a:sysClr>
                </a:gs>
                <a:gs pos="100000">
                  <a:sysClr val="window" lastClr="FFFFFF">
                    <a:lumMod val="98000"/>
                  </a:sysClr>
                </a:gs>
              </a:gsLst>
              <a:lin ang="5400000" scaled="1"/>
              <a:tileRect/>
            </a:gradFill>
            <a:prstDash val="solid"/>
          </a:ln>
          <a:effectLst>
            <a:innerShdw blurRad="330200" dist="114300" dir="16200000">
              <a:prstClr val="black">
                <a:alpha val="53000"/>
              </a:prstClr>
            </a:innerShdw>
          </a:effectLst>
        </p:spPr>
        <p:txBody>
          <a:bodyPr rtlCol="0" anchor="ctr"/>
          <a:lstStyle/>
          <a:p>
            <a:pPr algn="ctr">
              <a:defRPr/>
            </a:pPr>
            <a:r>
              <a:rPr lang="ru-RU" altLang="zh-CN" sz="2800" b="1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zh-CN" altLang="en-US" sz="2800" b="1" kern="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任意多边形 46"/>
          <p:cNvSpPr/>
          <p:nvPr/>
        </p:nvSpPr>
        <p:spPr>
          <a:xfrm>
            <a:off x="728920" y="3356992"/>
            <a:ext cx="611524" cy="611524"/>
          </a:xfrm>
          <a:custGeom>
            <a:avLst/>
            <a:gdLst>
              <a:gd name="connsiteX0" fmla="*/ 413083 w 772417"/>
              <a:gd name="connsiteY0" fmla="*/ 962 h 772417"/>
              <a:gd name="connsiteX1" fmla="*/ 720620 w 772417"/>
              <a:gd name="connsiteY1" fmla="*/ 193137 h 772417"/>
              <a:gd name="connsiteX2" fmla="*/ 579281 w 772417"/>
              <a:gd name="connsiteY2" fmla="*/ 720619 h 772417"/>
              <a:gd name="connsiteX3" fmla="*/ 51799 w 772417"/>
              <a:gd name="connsiteY3" fmla="*/ 579281 h 772417"/>
              <a:gd name="connsiteX4" fmla="*/ 193137 w 772417"/>
              <a:gd name="connsiteY4" fmla="*/ 51798 h 772417"/>
              <a:gd name="connsiteX5" fmla="*/ 413083 w 772417"/>
              <a:gd name="connsiteY5" fmla="*/ 962 h 772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2417" h="772417">
                <a:moveTo>
                  <a:pt x="413083" y="962"/>
                </a:moveTo>
                <a:cubicBezTo>
                  <a:pt x="536733" y="9701"/>
                  <a:pt x="653976" y="77706"/>
                  <a:pt x="720620" y="193137"/>
                </a:cubicBezTo>
                <a:cubicBezTo>
                  <a:pt x="827250" y="377826"/>
                  <a:pt x="763971" y="613989"/>
                  <a:pt x="579281" y="720619"/>
                </a:cubicBezTo>
                <a:cubicBezTo>
                  <a:pt x="394592" y="827250"/>
                  <a:pt x="158429" y="763970"/>
                  <a:pt x="51799" y="579281"/>
                </a:cubicBezTo>
                <a:cubicBezTo>
                  <a:pt x="-54832" y="394591"/>
                  <a:pt x="8448" y="158429"/>
                  <a:pt x="193137" y="51798"/>
                </a:cubicBezTo>
                <a:cubicBezTo>
                  <a:pt x="262396" y="11812"/>
                  <a:pt x="338893" y="-4281"/>
                  <a:pt x="413083" y="962"/>
                </a:cubicBezTo>
                <a:close/>
              </a:path>
            </a:pathLst>
          </a:custGeom>
          <a:solidFill>
            <a:srgbClr val="C00000"/>
          </a:solidFill>
          <a:ln w="120650" cap="flat" cmpd="sng" algn="ctr">
            <a:gradFill flip="none" rotWithShape="1">
              <a:gsLst>
                <a:gs pos="0">
                  <a:sysClr val="window" lastClr="FFFFFF">
                    <a:lumMod val="78000"/>
                  </a:sysClr>
                </a:gs>
                <a:gs pos="100000">
                  <a:sysClr val="window" lastClr="FFFFFF">
                    <a:lumMod val="98000"/>
                  </a:sysClr>
                </a:gs>
              </a:gsLst>
              <a:lin ang="5400000" scaled="1"/>
              <a:tileRect/>
            </a:gradFill>
            <a:prstDash val="solid"/>
          </a:ln>
          <a:effectLst>
            <a:innerShdw blurRad="330200" dist="114300" dir="16200000">
              <a:prstClr val="black">
                <a:alpha val="53000"/>
              </a:prstClr>
            </a:innerShdw>
          </a:effectLst>
        </p:spPr>
        <p:txBody>
          <a:bodyPr rtlCol="0" anchor="ctr"/>
          <a:lstStyle/>
          <a:p>
            <a:pPr algn="ctr">
              <a:defRPr/>
            </a:pPr>
            <a:r>
              <a:rPr lang="ru-RU" altLang="zh-CN" sz="2800" b="1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CN" altLang="en-US" sz="2800" b="1" kern="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13126" y="1947625"/>
            <a:ext cx="27045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Arial" panose="020B0604020202020204" pitchFamily="34" charset="0"/>
              </a:rPr>
              <a:t>§ </a:t>
            </a:r>
            <a: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Arial" panose="020B0604020202020204" pitchFamily="34" charset="0"/>
              </a:rPr>
              <a:t>36 читать</a:t>
            </a:r>
            <a:endParaRPr lang="ru-RU" sz="32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53676" y="3401406"/>
            <a:ext cx="75128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Arial" panose="020B0604020202020204" pitchFamily="34" charset="0"/>
              </a:rPr>
              <a:t>Вопросы в конце параграфа (устно)</a:t>
            </a:r>
            <a:endParaRPr lang="ru-RU" sz="32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  <a:cs typeface="Arial" panose="020B0604020202020204" pitchFamily="34" charset="0"/>
            </a:endParaRPr>
          </a:p>
        </p:txBody>
      </p:sp>
      <p:sp>
        <p:nvSpPr>
          <p:cNvPr id="11" name="任意多边形 46"/>
          <p:cNvSpPr/>
          <p:nvPr/>
        </p:nvSpPr>
        <p:spPr>
          <a:xfrm>
            <a:off x="702961" y="4797152"/>
            <a:ext cx="611524" cy="611524"/>
          </a:xfrm>
          <a:custGeom>
            <a:avLst/>
            <a:gdLst>
              <a:gd name="connsiteX0" fmla="*/ 413083 w 772417"/>
              <a:gd name="connsiteY0" fmla="*/ 962 h 772417"/>
              <a:gd name="connsiteX1" fmla="*/ 720620 w 772417"/>
              <a:gd name="connsiteY1" fmla="*/ 193137 h 772417"/>
              <a:gd name="connsiteX2" fmla="*/ 579281 w 772417"/>
              <a:gd name="connsiteY2" fmla="*/ 720619 h 772417"/>
              <a:gd name="connsiteX3" fmla="*/ 51799 w 772417"/>
              <a:gd name="connsiteY3" fmla="*/ 579281 h 772417"/>
              <a:gd name="connsiteX4" fmla="*/ 193137 w 772417"/>
              <a:gd name="connsiteY4" fmla="*/ 51798 h 772417"/>
              <a:gd name="connsiteX5" fmla="*/ 413083 w 772417"/>
              <a:gd name="connsiteY5" fmla="*/ 962 h 772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2417" h="772417">
                <a:moveTo>
                  <a:pt x="413083" y="962"/>
                </a:moveTo>
                <a:cubicBezTo>
                  <a:pt x="536733" y="9701"/>
                  <a:pt x="653976" y="77706"/>
                  <a:pt x="720620" y="193137"/>
                </a:cubicBezTo>
                <a:cubicBezTo>
                  <a:pt x="827250" y="377826"/>
                  <a:pt x="763971" y="613989"/>
                  <a:pt x="579281" y="720619"/>
                </a:cubicBezTo>
                <a:cubicBezTo>
                  <a:pt x="394592" y="827250"/>
                  <a:pt x="158429" y="763970"/>
                  <a:pt x="51799" y="579281"/>
                </a:cubicBezTo>
                <a:cubicBezTo>
                  <a:pt x="-54832" y="394591"/>
                  <a:pt x="8448" y="158429"/>
                  <a:pt x="193137" y="51798"/>
                </a:cubicBezTo>
                <a:cubicBezTo>
                  <a:pt x="262396" y="11812"/>
                  <a:pt x="338893" y="-4281"/>
                  <a:pt x="413083" y="962"/>
                </a:cubicBezTo>
                <a:close/>
              </a:path>
            </a:pathLst>
          </a:custGeom>
          <a:solidFill>
            <a:srgbClr val="C00000"/>
          </a:solidFill>
          <a:ln w="120650" cap="flat" cmpd="sng" algn="ctr">
            <a:gradFill flip="none" rotWithShape="1">
              <a:gsLst>
                <a:gs pos="0">
                  <a:sysClr val="window" lastClr="FFFFFF">
                    <a:lumMod val="78000"/>
                  </a:sysClr>
                </a:gs>
                <a:gs pos="100000">
                  <a:sysClr val="window" lastClr="FFFFFF">
                    <a:lumMod val="98000"/>
                  </a:sysClr>
                </a:gs>
              </a:gsLst>
              <a:lin ang="5400000" scaled="1"/>
              <a:tileRect/>
            </a:gradFill>
            <a:prstDash val="solid"/>
          </a:ln>
          <a:effectLst>
            <a:innerShdw blurRad="330200" dist="114300" dir="16200000">
              <a:prstClr val="black">
                <a:alpha val="53000"/>
              </a:prstClr>
            </a:innerShdw>
          </a:effectLst>
        </p:spPr>
        <p:txBody>
          <a:bodyPr rtlCol="0" anchor="ctr"/>
          <a:lstStyle/>
          <a:p>
            <a:pPr algn="ctr">
              <a:defRPr/>
            </a:pPr>
            <a:r>
              <a:rPr lang="ru-RU" altLang="zh-CN" sz="2800" b="1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CN" altLang="en-US" sz="2800" b="1" kern="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64026" y="4623846"/>
            <a:ext cx="715830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Arial" panose="020B0604020202020204" pitchFamily="34" charset="0"/>
              </a:rPr>
              <a:t>Задание по выбору: подготовить </a:t>
            </a: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Arial" panose="020B0604020202020204" pitchFamily="34" charset="0"/>
              </a:rPr>
              <a:t>доклад о древних цивилизациях: </a:t>
            </a: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cs typeface="Arial" panose="020B0604020202020204" pitchFamily="34" charset="0"/>
              </a:rPr>
              <a:t>майя, инков, ацтеков</a:t>
            </a:r>
            <a:endParaRPr lang="ru-RU" sz="32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856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622"/>
          <a:stretch/>
        </p:blipFill>
        <p:spPr>
          <a:xfrm>
            <a:off x="1" y="-31711"/>
            <a:ext cx="990600" cy="6889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https://ykl-res.azureedge.net/feb8a327-e3b9-4492-808b-a482837814d7/%D0%9B%D0%B0%D1%82%D0%B8%D0%BD%D1%81%D0%BA%D0%B0%D1%8F%20%D0%90%D0%BC%D0%B5%D1%80%D0%B8%D0%BA%D0%B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1412776"/>
            <a:ext cx="4666619" cy="5001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32248" y="98629"/>
            <a:ext cx="65527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Как Южная Америка </a:t>
            </a:r>
            <a:endPara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стала Латинской?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  <p:sp>
        <p:nvSpPr>
          <p:cNvPr id="5" name="Прямоугольник: скругленные углы 1">
            <a:extLst>
              <a:ext uri="{FF2B5EF4-FFF2-40B4-BE49-F238E27FC236}">
                <a16:creationId xmlns:a16="http://schemas.microsoft.com/office/drawing/2014/main" xmlns="" id="{B8F4D886-F196-4610-B853-8FFBDA2526EC}"/>
              </a:ext>
            </a:extLst>
          </p:cNvPr>
          <p:cNvSpPr/>
          <p:nvPr/>
        </p:nvSpPr>
        <p:spPr>
          <a:xfrm>
            <a:off x="6063113" y="1988840"/>
            <a:ext cx="2894222" cy="3701786"/>
          </a:xfrm>
          <a:prstGeom prst="roundRect">
            <a:avLst>
              <a:gd name="adj" fmla="val 7755"/>
            </a:avLst>
          </a:prstGeom>
          <a:solidFill>
            <a:srgbClr val="323232">
              <a:lumMod val="10000"/>
              <a:lumOff val="90000"/>
            </a:srgbClr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63113" y="2343837"/>
            <a:ext cx="289422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Constantia" panose="02030602050306030303" pitchFamily="18" charset="0"/>
              </a:rPr>
              <a:t>Материк Южная Америка — это </a:t>
            </a:r>
            <a:r>
              <a:rPr lang="ru-RU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большая </a:t>
            </a:r>
            <a:r>
              <a:rPr lang="ru-RU" b="1" dirty="0">
                <a:solidFill>
                  <a:srgbClr val="002060"/>
                </a:solidFill>
                <a:latin typeface="Constantia" panose="02030602050306030303" pitchFamily="18" charset="0"/>
              </a:rPr>
              <a:t>часть региона Латинская Америка, в который входит часть другою материка Северной Америки </a:t>
            </a:r>
            <a:endParaRPr lang="ru-RU" b="1" dirty="0" smtClean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(</a:t>
            </a:r>
            <a:r>
              <a:rPr lang="ru-RU" b="1" dirty="0">
                <a:solidFill>
                  <a:srgbClr val="002060"/>
                </a:solidFill>
                <a:latin typeface="Constantia" panose="02030602050306030303" pitchFamily="18" charset="0"/>
              </a:rPr>
              <a:t>до границы между Мексикой и США) вместе с островами Карибского </a:t>
            </a:r>
            <a:r>
              <a:rPr lang="ru-RU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бассейна.</a:t>
            </a:r>
            <a:endParaRPr lang="ru-RU" b="1" dirty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sp>
        <p:nvSpPr>
          <p:cNvPr id="6" name="Волна 5"/>
          <p:cNvSpPr/>
          <p:nvPr/>
        </p:nvSpPr>
        <p:spPr>
          <a:xfrm>
            <a:off x="7956376" y="188640"/>
            <a:ext cx="576064" cy="36004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297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622"/>
          <a:stretch/>
        </p:blipFill>
        <p:spPr>
          <a:xfrm>
            <a:off x="1" y="-31711"/>
            <a:ext cx="990600" cy="6889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https://ykl-res.azureedge.net/518a2ac6-c4b5-4a9e-ad2f-ec4565ffc5f0/%D0%9A%D0%BE%D0%BB%D0%BE%D0%BD%D0%B8%D0%B8%20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208" y="534618"/>
            <a:ext cx="4456742" cy="5757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: скругленные углы 1">
            <a:extLst>
              <a:ext uri="{FF2B5EF4-FFF2-40B4-BE49-F238E27FC236}">
                <a16:creationId xmlns:a16="http://schemas.microsoft.com/office/drawing/2014/main" xmlns="" id="{B8F4D886-F196-4610-B853-8FFBDA2526EC}"/>
              </a:ext>
            </a:extLst>
          </p:cNvPr>
          <p:cNvSpPr/>
          <p:nvPr/>
        </p:nvSpPr>
        <p:spPr>
          <a:xfrm>
            <a:off x="5940152" y="620687"/>
            <a:ext cx="2894222" cy="5670981"/>
          </a:xfrm>
          <a:prstGeom prst="roundRect">
            <a:avLst>
              <a:gd name="adj" fmla="val 7755"/>
            </a:avLst>
          </a:prstGeom>
          <a:solidFill>
            <a:srgbClr val="323232">
              <a:lumMod val="10000"/>
              <a:lumOff val="90000"/>
            </a:srgbClr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40152" y="670379"/>
            <a:ext cx="289422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Constantia" panose="02030602050306030303" pitchFamily="18" charset="0"/>
              </a:rPr>
              <a:t>После открытия </a:t>
            </a:r>
            <a:endParaRPr lang="ru-RU" sz="1600" b="1" dirty="0" smtClean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X</a:t>
            </a:r>
            <a:r>
              <a:rPr lang="ru-RU" sz="1600" b="1" dirty="0">
                <a:solidFill>
                  <a:srgbClr val="002060"/>
                </a:solidFill>
                <a:latin typeface="Constantia" panose="02030602050306030303" pitchFamily="18" charset="0"/>
              </a:rPr>
              <a:t>. Колумбом Нового Света европейцы устремились на запад, </a:t>
            </a:r>
            <a:endParaRPr lang="ru-RU" sz="1600" b="1" dirty="0" smtClean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в </a:t>
            </a:r>
            <a:r>
              <a:rPr lang="ru-RU" sz="1600" b="1" dirty="0">
                <a:solidFill>
                  <a:srgbClr val="002060"/>
                </a:solidFill>
                <a:latin typeface="Constantia" panose="02030602050306030303" pitchFamily="18" charset="0"/>
              </a:rPr>
              <a:t>тропические широты Западною полушария</a:t>
            </a:r>
            <a:r>
              <a:rPr lang="ru-RU" sz="16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,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Constantia" panose="02030602050306030303" pitchFamily="18" charset="0"/>
              </a:rPr>
              <a:t>а оттуда — на юг и в меньшей степени на север, вдоль ранее неизвестных берегов. </a:t>
            </a:r>
            <a:endParaRPr lang="ru-RU" sz="1600" b="1" dirty="0" smtClean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pPr algn="ctr"/>
            <a:endParaRPr lang="ru-RU" sz="1600" b="1" dirty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Это </a:t>
            </a:r>
            <a:r>
              <a:rPr lang="ru-RU" sz="1600" b="1" dirty="0">
                <a:solidFill>
                  <a:srgbClr val="002060"/>
                </a:solidFill>
                <a:latin typeface="Constantia" panose="02030602050306030303" pitchFamily="18" charset="0"/>
              </a:rPr>
              <a:t>были в основном испанские и португальские завоеватели (конкистадоры). </a:t>
            </a:r>
            <a:endParaRPr lang="ru-RU" sz="1600" b="1" dirty="0" smtClean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pPr algn="ctr"/>
            <a:endParaRPr lang="ru-RU" sz="1600" b="1" dirty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Пришельцы </a:t>
            </a:r>
            <a:r>
              <a:rPr lang="ru-RU" sz="1600" b="1" dirty="0">
                <a:solidFill>
                  <a:srgbClr val="002060"/>
                </a:solidFill>
                <a:latin typeface="Constantia" panose="02030602050306030303" pitchFamily="18" charset="0"/>
              </a:rPr>
              <a:t>не только грабили земли и истребляли коренное население — индейцев, но и насаждали свои обычаи.</a:t>
            </a:r>
          </a:p>
        </p:txBody>
      </p:sp>
    </p:spTree>
    <p:extLst>
      <p:ext uri="{BB962C8B-B14F-4D97-AF65-F5344CB8AC3E}">
        <p14:creationId xmlns:p14="http://schemas.microsoft.com/office/powerpoint/2010/main" val="3760635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622"/>
          <a:stretch/>
        </p:blipFill>
        <p:spPr>
          <a:xfrm>
            <a:off x="1" y="-31711"/>
            <a:ext cx="990600" cy="6889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 descr="https://ykl-res.azureedge.net/f5d9a2a3-2b5e-497d-9d97-3362d6a5631a/%D0%9D%D0%B5%D0%B7%D0%B0%D0%B2%D0%B8%D1%81%D0%B8%D0%BC%D0%BE%D1%81%D1%82%D1%8C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43985"/>
            <a:ext cx="4505076" cy="5149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: скругленные углы 1">
            <a:extLst>
              <a:ext uri="{FF2B5EF4-FFF2-40B4-BE49-F238E27FC236}">
                <a16:creationId xmlns:a16="http://schemas.microsoft.com/office/drawing/2014/main" xmlns="" id="{B8F4D886-F196-4610-B853-8FFBDA2526EC}"/>
              </a:ext>
            </a:extLst>
          </p:cNvPr>
          <p:cNvSpPr/>
          <p:nvPr/>
        </p:nvSpPr>
        <p:spPr>
          <a:xfrm>
            <a:off x="5940152" y="548680"/>
            <a:ext cx="2894222" cy="5904656"/>
          </a:xfrm>
          <a:prstGeom prst="roundRect">
            <a:avLst>
              <a:gd name="adj" fmla="val 7755"/>
            </a:avLst>
          </a:prstGeom>
          <a:solidFill>
            <a:srgbClr val="323232">
              <a:lumMod val="10000"/>
              <a:lumOff val="90000"/>
            </a:srgbClr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66792" y="548680"/>
            <a:ext cx="28942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>
                <a:solidFill>
                  <a:srgbClr val="002060"/>
                </a:solidFill>
                <a:latin typeface="Constantia" panose="02030602050306030303" pitchFamily="18" charset="0"/>
              </a:rPr>
              <a:t>Захваченные территории превращались в колонии, откуда в Старый Свет вывозились драгоценные металлы, а также сахар, кофе, какао, табак и др. (их называли «колониальные товары»).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40152" y="2433727"/>
            <a:ext cx="289422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>
                <a:solidFill>
                  <a:srgbClr val="002060"/>
                </a:solidFill>
                <a:latin typeface="Constantia" panose="02030602050306030303" pitchFamily="18" charset="0"/>
              </a:rPr>
              <a:t>На плантациях и рудниках сначала работали местные жители, которые быстро гибли от непосильного труда, недоедания и болезней. Нехватку рабочей силы уже с начала XVI в. стали восполнять ввозом рабов из Африки.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66792" y="4665298"/>
            <a:ext cx="2894222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>
                <a:solidFill>
                  <a:srgbClr val="002060"/>
                </a:solidFill>
                <a:latin typeface="Constantia" panose="02030602050306030303" pitchFamily="18" charset="0"/>
              </a:rPr>
              <a:t>В XIX в. большинство латиноамериканских колоний обрели независимость, однако экономическая зависимость </a:t>
            </a:r>
            <a:r>
              <a:rPr lang="ru-RU" sz="1500" b="1" dirty="0" err="1">
                <a:solidFill>
                  <a:srgbClr val="002060"/>
                </a:solidFill>
                <a:latin typeface="Constantia" panose="02030602050306030303" pitchFamily="18" charset="0"/>
              </a:rPr>
              <a:t>or</a:t>
            </a:r>
            <a:r>
              <a:rPr lang="ru-RU" sz="1500" b="1" dirty="0">
                <a:solidFill>
                  <a:srgbClr val="002060"/>
                </a:solidFill>
                <a:latin typeface="Constantia" panose="02030602050306030303" pitchFamily="18" charset="0"/>
              </a:rPr>
              <a:t> развитых стран во многом сохраняется и поныне.</a:t>
            </a:r>
          </a:p>
        </p:txBody>
      </p:sp>
    </p:spTree>
    <p:extLst>
      <p:ext uri="{BB962C8B-B14F-4D97-AF65-F5344CB8AC3E}">
        <p14:creationId xmlns:p14="http://schemas.microsoft.com/office/powerpoint/2010/main" val="3723164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/>
      <p:bldP spid="8" grpId="0"/>
    </p:bld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ykl-res.azureedge.net/303e3810-83a7-44a1-a597-f98e39bf8772/%D0%A1%D1%82%D1%80%D0%B0%D0%BD%D1%8B%20%D0%9B%D0%B0%D1%82%D0%B8%D0%BD%D1%81%D0%BA%D0%BE%D0%B9%20%D0%90%D0%BC%D0%B5%D1%80%D0%B8%D0%BA%D0%B8.png" id="4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96" y="12251"/>
            <a:ext cx="467650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"/>
          <a:stretch/>
        </p:blipFill>
        <p:spPr>
          <a:xfrm>
            <a:off x="4571999" y="-140385"/>
            <a:ext cx="4571999" cy="680974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/>
          <a:srcRect b="18" l="54" r="54" t="76"/>
          <a:stretch/>
        </p:blipFill>
        <p:spPr>
          <a:xfrm>
            <a:off x="4571998" y="26450"/>
            <a:ext cx="4572001" cy="6642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049259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with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9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33" l="154" r="140" t="83"/>
          <a:stretch/>
        </p:blipFill>
        <p:spPr>
          <a:xfrm>
            <a:off x="143786" y="548680"/>
            <a:ext cx="8770757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852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622"/>
          <a:stretch/>
        </p:blipFill>
        <p:spPr>
          <a:xfrm>
            <a:off x="1" y="-31711"/>
            <a:ext cx="990600" cy="6889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616205" y="116632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Кто такие латиноамериканцы?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66326" y="764704"/>
            <a:ext cx="7488832" cy="10081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Constantia" panose="02030602050306030303" pitchFamily="18" charset="0"/>
              </a:rPr>
              <a:t>В древности в Америке в разное время существовали развитые </a:t>
            </a:r>
            <a:r>
              <a:rPr lang="ru-RU" sz="14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цивилизации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Constantia" panose="02030602050306030303" pitchFamily="18" charset="0"/>
              </a:rPr>
              <a:t>(их называют «доколумбовы »). </a:t>
            </a:r>
            <a:endParaRPr lang="ru-RU" sz="1400" b="1" dirty="0" smtClean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На </a:t>
            </a:r>
            <a:r>
              <a:rPr lang="ru-RU" sz="1400" b="1" dirty="0">
                <a:solidFill>
                  <a:srgbClr val="002060"/>
                </a:solidFill>
                <a:latin typeface="Constantia" panose="02030602050306030303" pitchFamily="18" charset="0"/>
              </a:rPr>
              <a:t>территории современной Мексики были государство майя (VI в. II. э.), ацтеков (с XIV по XV в.), </a:t>
            </a:r>
            <a:r>
              <a:rPr lang="ru-RU" sz="14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в </a:t>
            </a:r>
            <a:r>
              <a:rPr lang="ru-RU" sz="1400" b="1" dirty="0">
                <a:solidFill>
                  <a:srgbClr val="002060"/>
                </a:solidFill>
                <a:latin typeface="Constantia" panose="02030602050306030303" pitchFamily="18" charset="0"/>
              </a:rPr>
              <a:t>Центральных Андах — инков.</a:t>
            </a:r>
          </a:p>
        </p:txBody>
      </p:sp>
      <p:pic>
        <p:nvPicPr>
          <p:cNvPr id="6" name="Picture 4" descr="https://ykl-res.azureedge.net/a12c8ef9-dc39-403c-84a1-e492be52754c/%D0%A6%D0%B8%D0%B2%D0%B8%D0%BB%D0%B8%D0%B7%D0%B0%D1%86%D0%B8%D0%B8%20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198" y="1994426"/>
            <a:ext cx="498279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6078" y="1787612"/>
            <a:ext cx="1584176" cy="1255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198" y="2780928"/>
            <a:ext cx="1198690" cy="1540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883" y="3933056"/>
            <a:ext cx="1333710" cy="1346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205020" y="5639871"/>
            <a:ext cx="5303146" cy="9180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rgbClr val="002060"/>
                </a:solidFill>
                <a:latin typeface="Constantia" panose="02030602050306030303" pitchFamily="18" charset="0"/>
              </a:rPr>
              <a:t>До сих пор в странах, на территориях которых они располагались, высока доля индейцев; в Мексике — 15% всего населения, в Гватемале — 54%, в Перу — 47%, </a:t>
            </a:r>
            <a:endParaRPr lang="ru-RU" sz="1500" b="1" dirty="0" smtClean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pPr algn="ctr"/>
            <a:r>
              <a:rPr lang="ru-RU" sz="15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в Боливии </a:t>
            </a:r>
            <a:r>
              <a:rPr lang="ru-RU" sz="1500" b="1" dirty="0">
                <a:solidFill>
                  <a:srgbClr val="002060"/>
                </a:solidFill>
                <a:latin typeface="Constantia" panose="02030602050306030303" pitchFamily="18" charset="0"/>
              </a:rPr>
              <a:t>— 63%.</a:t>
            </a:r>
          </a:p>
        </p:txBody>
      </p:sp>
    </p:spTree>
    <p:extLst>
      <p:ext uri="{BB962C8B-B14F-4D97-AF65-F5344CB8AC3E}">
        <p14:creationId xmlns:p14="http://schemas.microsoft.com/office/powerpoint/2010/main" val="393226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622"/>
          <a:stretch/>
        </p:blipFill>
        <p:spPr>
          <a:xfrm>
            <a:off x="1" y="-31711"/>
            <a:ext cx="990600" cy="6889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278969" y="188640"/>
            <a:ext cx="7488832" cy="10081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Constantia" panose="02030602050306030303" pitchFamily="18" charset="0"/>
              </a:rPr>
              <a:t>Чернокожее население велико (или даже преобладает) в тех районах, куда в основном завозили африканских невольников </a:t>
            </a:r>
            <a:endParaRPr lang="ru-RU" sz="1600" b="1" dirty="0" smtClean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для </a:t>
            </a:r>
            <a:r>
              <a:rPr lang="ru-RU" sz="1600" b="1" dirty="0">
                <a:solidFill>
                  <a:srgbClr val="002060"/>
                </a:solidFill>
                <a:latin typeface="Constantia" panose="02030602050306030303" pitchFamily="18" charset="0"/>
              </a:rPr>
              <a:t>работы на плантациях. </a:t>
            </a:r>
            <a:endParaRPr lang="ru-RU" sz="1600" b="1" dirty="0" smtClean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Это </a:t>
            </a:r>
            <a:r>
              <a:rPr lang="ru-RU" sz="1600" b="1" dirty="0">
                <a:solidFill>
                  <a:srgbClr val="002060"/>
                </a:solidFill>
                <a:latin typeface="Constantia" panose="02030602050306030303" pitchFamily="18" charset="0"/>
              </a:rPr>
              <a:t>Гайана, Бразилия и островные страны Вест-Индии.</a:t>
            </a:r>
          </a:p>
        </p:txBody>
      </p:sp>
      <p:pic>
        <p:nvPicPr>
          <p:cNvPr id="2052" name="Picture 4" descr="https://www.topworldtraveling.com/img/images_1/15-best-things-to-do-in-cayenne-france_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340768"/>
            <a:ext cx="2880320" cy="1922614"/>
          </a:xfrm>
          <a:prstGeom prst="rect">
            <a:avLst/>
          </a:prstGeom>
          <a:ln w="1905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290599" y="3573016"/>
            <a:ext cx="7488832" cy="10081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Constantia" panose="02030602050306030303" pitchFamily="18" charset="0"/>
              </a:rPr>
              <a:t>Европейское население преобладает в странах умеренного и субтропического поясов — в Аргентине, Чили, </a:t>
            </a:r>
            <a:r>
              <a:rPr lang="ru-RU" sz="16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Уругвае, </a:t>
            </a:r>
            <a:r>
              <a:rPr lang="ru-RU" sz="1600" b="1" dirty="0">
                <a:solidFill>
                  <a:srgbClr val="002060"/>
                </a:solidFill>
                <a:latin typeface="Constantia" panose="02030602050306030303" pitchFamily="18" charset="0"/>
              </a:rPr>
              <a:t>а также в Коста-Рике, долгое время бывшей перевалочной базой Испании.</a:t>
            </a:r>
          </a:p>
        </p:txBody>
      </p:sp>
      <p:pic>
        <p:nvPicPr>
          <p:cNvPr id="2054" name="Picture 6" descr="https://www.sb.by/upload/iblock/e26/e265a1e4246aee752b8efc7ab39d096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454" y="4797151"/>
            <a:ext cx="2880320" cy="1920213"/>
          </a:xfrm>
          <a:prstGeom prst="rect">
            <a:avLst/>
          </a:prstGeom>
          <a:ln w="28575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524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731</Words>
  <Application>Microsoft Office PowerPoint</Application>
  <PresentationFormat>Экран (4:3)</PresentationFormat>
  <Paragraphs>95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 Unicode MS</vt:lpstr>
      <vt:lpstr>宋体</vt:lpstr>
      <vt:lpstr>Arial</vt:lpstr>
      <vt:lpstr>Calibri</vt:lpstr>
      <vt:lpstr>Constantia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inzhenermm</cp:lastModifiedBy>
  <cp:revision>67</cp:revision>
  <dcterms:created xsi:type="dcterms:W3CDTF">2022-01-16T14:38:20Z</dcterms:created>
  <dcterms:modified xsi:type="dcterms:W3CDTF">2022-02-07T18:58:08Z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2001660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