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3" r:id="rId8"/>
    <p:sldId id="261" r:id="rId9"/>
    <p:sldId id="270" r:id="rId10"/>
    <p:sldId id="271" r:id="rId11"/>
    <p:sldId id="264" r:id="rId12"/>
    <p:sldId id="272" r:id="rId1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B92-4AFA-45CD-81B8-3DF0A4C38B61}" type="datetimeFigureOut">
              <a:rPr lang="ru-RU" smtClean="0"/>
              <a:t>16.04.2007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C8F8F-C75F-44EE-955B-6B30A79039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B92-4AFA-45CD-81B8-3DF0A4C38B61}" type="datetimeFigureOut">
              <a:rPr lang="ru-RU" smtClean="0"/>
              <a:t>16.04.2007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C8F8F-C75F-44EE-955B-6B30A79039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B92-4AFA-45CD-81B8-3DF0A4C38B61}" type="datetimeFigureOut">
              <a:rPr lang="ru-RU" smtClean="0"/>
              <a:t>16.04.2007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C8F8F-C75F-44EE-955B-6B30A790397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B92-4AFA-45CD-81B8-3DF0A4C38B61}" type="datetimeFigureOut">
              <a:rPr lang="ru-RU" smtClean="0"/>
              <a:t>16.04.2007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C8F8F-C75F-44EE-955B-6B30A790397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B92-4AFA-45CD-81B8-3DF0A4C38B61}" type="datetimeFigureOut">
              <a:rPr lang="ru-RU" smtClean="0"/>
              <a:t>16.04.2007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C8F8F-C75F-44EE-955B-6B30A79039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B92-4AFA-45CD-81B8-3DF0A4C38B61}" type="datetimeFigureOut">
              <a:rPr lang="ru-RU" smtClean="0"/>
              <a:t>16.04.2007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C8F8F-C75F-44EE-955B-6B30A790397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B92-4AFA-45CD-81B8-3DF0A4C38B61}" type="datetimeFigureOut">
              <a:rPr lang="ru-RU" smtClean="0"/>
              <a:t>16.04.2007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C8F8F-C75F-44EE-955B-6B30A79039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B92-4AFA-45CD-81B8-3DF0A4C38B61}" type="datetimeFigureOut">
              <a:rPr lang="ru-RU" smtClean="0"/>
              <a:t>16.04.2007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C8F8F-C75F-44EE-955B-6B30A79039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B92-4AFA-45CD-81B8-3DF0A4C38B61}" type="datetimeFigureOut">
              <a:rPr lang="ru-RU" smtClean="0"/>
              <a:t>16.04.2007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C8F8F-C75F-44EE-955B-6B30A79039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B92-4AFA-45CD-81B8-3DF0A4C38B61}" type="datetimeFigureOut">
              <a:rPr lang="ru-RU" smtClean="0"/>
              <a:t>16.04.2007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C8F8F-C75F-44EE-955B-6B30A790397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2B92-4AFA-45CD-81B8-3DF0A4C38B61}" type="datetimeFigureOut">
              <a:rPr lang="ru-RU" smtClean="0"/>
              <a:t>16.04.2007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C8F8F-C75F-44EE-955B-6B30A790397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D802B92-4AFA-45CD-81B8-3DF0A4C38B61}" type="datetimeFigureOut">
              <a:rPr lang="ru-RU" smtClean="0"/>
              <a:t>16.04.2007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98C8F8F-C75F-44EE-955B-6B30A790397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484784"/>
            <a:ext cx="7344816" cy="158417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 для педагогов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в движении» - формирование элементарных математических представлений на оздоровительно развивающих занятиях.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http://im7-tub-ru.yandex.net/i?id=470812380-33-72&amp;n=2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3212976"/>
            <a:ext cx="2043236" cy="1361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47233" y="390259"/>
            <a:ext cx="8229600" cy="73448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бюджетное дошкольное образовательное учреждение центр развития ребенка детский сад</a:t>
            </a:r>
            <a:b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1387 УДПРФ</a:t>
            </a:r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5013176"/>
            <a:ext cx="39874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одготовила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физкультуре:</a:t>
            </a:r>
          </a:p>
          <a:p>
            <a:pPr algn="r"/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Фомичева Олеся Юрьевна</a:t>
            </a:r>
          </a:p>
          <a:p>
            <a:pPr algn="r"/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высшая квалификационная 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</a:p>
          <a:p>
            <a:pPr algn="r"/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2021-2022 г.</a:t>
            </a:r>
            <a:endParaRPr lang="ru-RU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C:\Users\Леся\Desktop\ФОТО 1 группа ноябрь мячи\IMG_5297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66" r="11642"/>
          <a:stretch/>
        </p:blipFill>
        <p:spPr bwMode="auto">
          <a:xfrm>
            <a:off x="303723" y="3462128"/>
            <a:ext cx="3979769" cy="28947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0597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6595" y="404664"/>
            <a:ext cx="84249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b="1" dirty="0">
                <a:solidFill>
                  <a:prstClr val="black"/>
                </a:solidFill>
                <a:ea typeface="+mj-ea"/>
                <a:cs typeface="+mj-cs"/>
              </a:rPr>
              <a:t>Примеры игровых приемов с математическим содержанием</a:t>
            </a:r>
            <a:r>
              <a:rPr lang="ru-RU" sz="2000" b="1" dirty="0" smtClean="0">
                <a:solidFill>
                  <a:prstClr val="black"/>
                </a:solidFill>
                <a:ea typeface="+mj-ea"/>
                <a:cs typeface="+mj-cs"/>
              </a:rPr>
              <a:t>:</a:t>
            </a:r>
            <a:endParaRPr lang="ru-RU" sz="2000" dirty="0">
              <a:solidFill>
                <a:srgbClr val="FFFFFF"/>
              </a:solidFill>
              <a:ea typeface="+mj-ea"/>
              <a:cs typeface="+mj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614334"/>
              </p:ext>
            </p:extLst>
          </p:nvPr>
        </p:nvGraphicFramePr>
        <p:xfrm>
          <a:off x="265115" y="980728"/>
          <a:ext cx="8627365" cy="5716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9090"/>
                <a:gridCol w="1896693"/>
                <a:gridCol w="3034709"/>
                <a:gridCol w="2026873"/>
              </a:tblGrid>
              <a:tr h="4228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Разделы математики</a:t>
                      </a:r>
                      <a:endParaRPr lang="ru-RU" sz="13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Игровой прием на занятии </a:t>
                      </a:r>
                      <a:r>
                        <a:rPr lang="ru-RU" sz="13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физкультурой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3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Содержание игры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Назначение игрового приема</a:t>
                      </a:r>
                      <a:endParaRPr lang="ru-RU" sz="13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Счет до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10 - 20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«Бросай и считай!»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Хвостики»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Команды бросают через сетку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шарики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сторону соперника. Выигрывает команда, у которой меньше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шаров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Ведущий-ребенок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выдергивает у убегающих детей заправленные за пояс веревочки -«хвостики». После сигнала «Стоп!» производится подсчет «хвостиков».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Закрепление счета до 20.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Ориентирование в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пространстве,           во времени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Встань передо мной, как лист перед травой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!»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«Время суток»;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«Дни недели»;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Дети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выполняют действия по командам: встань впереди…, встань позади…, справа от…, слева от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Дети встают в круг и по очереди называют заданное слово (сначала по порядку, потом с конца, потом с названного времени, потом индивидуально).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Закрепление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понятий впереди, позади, слева, справа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Закрепление последовательности частей суток, дней недели, месяцев, времен года.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Сравнение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«Кто больше соберет?»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Эстафеты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 пирамидками, кубиками и мячами разных размеров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Одна команда детей собирает в корзину большие по размеру мячи/кубики, вторая команда собирает меньшие.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Дети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очереди подбегают к однородным, но разным по размеру предметам и выбирают самый большой или самый маленький из оставшихся (в зависимости от задания).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Закрепление понятий больший, меньший.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7731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с мате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2399141" cy="310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404664"/>
            <a:ext cx="864096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игровых приемов для закрепления активных математических знаний на физкультурных занятиях заключается в построении физкультурного занятия таким образом, чтобы знания, полученные детьми на занятиях по математике, стали прочными в результате их практического использования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dirty="0" smtClean="0">
                <a:latin typeface="+mj-lt"/>
                <a:cs typeface="Times New Roman" panose="02020603050405020304" pitchFamily="18" charset="0"/>
              </a:rPr>
              <a:t>                         </a:t>
            </a:r>
            <a:endParaRPr lang="ru-RU" sz="2000" b="1" dirty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чудесного можно узнать,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уметь вычитать, умножать,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Складывать, сравнивать, строить, делить.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с математикой нужно дружить.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Знаю, что эта наука сложна,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в жизни вам, дети, поможет она!</a:t>
            </a:r>
          </a:p>
        </p:txBody>
      </p:sp>
      <p:pic>
        <p:nvPicPr>
          <p:cNvPr id="2051" name="Picture 3" descr="C:\Users\Пользователь\Desktop\с математикой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437112"/>
            <a:ext cx="3476674" cy="223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65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889844"/>
            <a:ext cx="69847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Литература</a:t>
            </a:r>
            <a:r>
              <a:rPr lang="ru-RU" b="1" dirty="0" smtClean="0"/>
              <a:t>:</a:t>
            </a:r>
          </a:p>
          <a:p>
            <a:endParaRPr lang="ru-RU" dirty="0"/>
          </a:p>
          <a:p>
            <a:r>
              <a:rPr lang="ru-RU" dirty="0"/>
              <a:t>1. ФГОС. – М., 2014</a:t>
            </a:r>
          </a:p>
          <a:p>
            <a:r>
              <a:rPr lang="ru-RU" dirty="0"/>
              <a:t>2. </a:t>
            </a:r>
            <a:r>
              <a:rPr lang="ru-RU" dirty="0" err="1"/>
              <a:t>Асмолов</a:t>
            </a:r>
            <a:r>
              <a:rPr lang="ru-RU" dirty="0"/>
              <a:t> А.Г. Психология личности. / А.Г. </a:t>
            </a:r>
            <a:r>
              <a:rPr lang="ru-RU" dirty="0" err="1"/>
              <a:t>Асмолов</a:t>
            </a:r>
            <a:r>
              <a:rPr lang="ru-RU" dirty="0"/>
              <a:t>. - М.: Просвещение, 1990.</a:t>
            </a:r>
          </a:p>
          <a:p>
            <a:r>
              <a:rPr lang="ru-RU" dirty="0"/>
              <a:t>3. </a:t>
            </a:r>
            <a:r>
              <a:rPr lang="ru-RU" dirty="0" err="1"/>
              <a:t>Леушина</a:t>
            </a:r>
            <a:r>
              <a:rPr lang="ru-RU" dirty="0"/>
              <a:t> А. М. Формирование элементарных математических представлений у детей дошкольного возраста. - М.: Просвещение, 1984. – 368 с.</a:t>
            </a:r>
          </a:p>
          <a:p>
            <a:r>
              <a:rPr lang="ru-RU" dirty="0"/>
              <a:t>4. Михайлова З. А., Иоффе Э. Математика от трех до семи: Учебное методическое пособие для воспитателей детских садов. - М.: Детство-Пресс, 2009. – 176 с.</a:t>
            </a:r>
          </a:p>
          <a:p>
            <a:r>
              <a:rPr lang="ru-RU" dirty="0"/>
              <a:t>5. Парамонова А.А. Подготовка детей к школе. - М.: Просвещение, 1998.</a:t>
            </a:r>
          </a:p>
          <a:p>
            <a:r>
              <a:rPr lang="ru-RU" dirty="0"/>
              <a:t>6. Перова М.П. Дидактические игры и упражнения по математике для детей дошкольного возраста / М.П. Перова. – М.: Просвещение, 1996.</a:t>
            </a:r>
          </a:p>
        </p:txBody>
      </p:sp>
    </p:spTree>
    <p:extLst>
      <p:ext uri="{BB962C8B-B14F-4D97-AF65-F5344CB8AC3E}">
        <p14:creationId xmlns:p14="http://schemas.microsoft.com/office/powerpoint/2010/main" val="2201637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828092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«Чтобы сделать ребёнка умным и рассудительным,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сделайте его крепким и здоровым.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он бегает, работает, действует –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он находится в постоянном движении».</a:t>
            </a: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Ж. -Ж.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Руссо</a:t>
            </a:r>
            <a:r>
              <a:rPr lang="ru-RU" sz="2000" b="1" dirty="0" smtClean="0">
                <a:solidFill>
                  <a:srgbClr val="C00000"/>
                </a:solidFill>
              </a:rPr>
              <a:t>	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здоровой личности в самом широком смысле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основное требование модернизации системы образования.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запросами общества и государства меняется качество образования, возрастает роль личной активности и творчества ребёнка в каждом направлении развития, включая физическое.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Уходят в прошлое узкоспециализированные  разделы в комплексных программах, всё чаще говорят об интеграции образовательных областей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слышу – и я забываю, я вижу – и я запоминаю, я делаю – и я понимаю».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книга, по разным возрастам, очень актуальна в настоящее время,  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«Математика в движении»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Финогенова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Рыбина,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Ремизенко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(планирование, оздоровительно-развивающие занятия, подвижно-дидактические игры).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endParaRPr lang="ru-RU" sz="1600" dirty="0" smtClean="0"/>
          </a:p>
          <a:p>
            <a:pPr algn="ctr"/>
            <a:endParaRPr lang="ru-RU" sz="20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05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332656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+mn-lt"/>
              </a:rPr>
              <a:t>Чем богаче двигательный опыт ребёнка, тем больше информации поступает в мозг, что способствует интенсивному интеллектуальному развитию.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62880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Представители </a:t>
            </a:r>
            <a:r>
              <a:rPr lang="ru-RU" dirty="0"/>
              <a:t>академической </a:t>
            </a:r>
            <a:r>
              <a:rPr lang="ru-RU" dirty="0" err="1"/>
              <a:t>психо</a:t>
            </a:r>
            <a:r>
              <a:rPr lang="ru-RU" dirty="0"/>
              <a:t>​логии считают, что проблема развития математических способностей детей дошкольного возраста принадлежит к числу наиболее важных методических проблем последних десятилетий.</a:t>
            </a:r>
          </a:p>
        </p:txBody>
      </p:sp>
      <p:pic>
        <p:nvPicPr>
          <p:cNvPr id="6" name="Рисунок 5" descr="http://era.name/uploads/monthly_2016_11/fomenko.jpg.67a15a57f0aad593c3a440e549dad7b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46481"/>
            <a:ext cx="2520280" cy="287230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131840" y="2969088"/>
            <a:ext cx="57606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	Решением </a:t>
            </a:r>
            <a:r>
              <a:rPr lang="ru-RU" i="1" dirty="0"/>
              <a:t>данной проблемы могут стать интегрированные занятия физической культурой с использованием игровых приемов математического содержания, поскольку, как отмечает </a:t>
            </a:r>
            <a:r>
              <a:rPr lang="ru-RU" i="1" dirty="0" smtClean="0"/>
              <a:t>Валентин Трофимович Фоменко, (доктор </a:t>
            </a:r>
            <a:r>
              <a:rPr lang="ru-RU" i="1" dirty="0"/>
              <a:t>физико-математических наук, профессор),  «интеграция двигательной и познавательной деятельности в форме физкультурных занятий выгодно отличается от других видов занятий, когда интеллектуальная деятельность протекает на фоне угнетения моторики».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1503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612845"/>
            <a:ext cx="806489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математические задачи на занятиях по физкультуре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оказались эффективными, при их проведении необходимо соблюдать следующие условия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 закрепления и использования математических знаний на практике у дошкольников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Создание благоприятной психологической атмосферы и эмоционального настроя (спокойный и доброжелательный тон речи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взрослого,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успешности для каждого ребенка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Смена и чередование видов деятельности с учётом быстрой утомляемости детей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Развивающий характер заданий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Индивидуальный подход с учётом возрастных и психологических особенностей каждого ребёнка.  </a:t>
            </a:r>
          </a:p>
        </p:txBody>
      </p:sp>
      <p:pic>
        <p:nvPicPr>
          <p:cNvPr id="3" name="Рисунок 2" descr="C:\Users\Леся\Desktop\ФОТО ФИТБОЛЫ 4 гр САМООБРАЗОВ 2 нед октябрь\IMG_2955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69"/>
          <a:stretch/>
        </p:blipFill>
        <p:spPr bwMode="auto">
          <a:xfrm>
            <a:off x="2915816" y="3933056"/>
            <a:ext cx="4176464" cy="26993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0042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4611" y="476672"/>
            <a:ext cx="8208912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проведению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физкультурных занятий с игровыми приемами математического содержания строится следующим образом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000" dirty="0"/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с воспитателем группы раздела математики, который изучен на занятии и нуждается в закреплении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>
              <a:buFont typeface="Wingdings" panose="05000000000000000000" pitchFamily="2" charset="2"/>
              <a:buChar char="v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игровых приемов, способствующих закреплению знаний, полученных на занятии ФЭМП. (формирование элементарных математических представлений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могут иметь как репродуктивную, так и продуктивную направленность.</a:t>
            </a:r>
          </a:p>
        </p:txBody>
      </p:sp>
      <p:pic>
        <p:nvPicPr>
          <p:cNvPr id="5" name="Picture 6" descr="http://im2-tub-ru.yandex.net/i?id=175445642-39-72&amp;n=2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4647042"/>
            <a:ext cx="2213158" cy="1809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karapysik.ru/wp-content/uploads/2013/03/razrezat_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423990">
            <a:off x="3477616" y="4838820"/>
            <a:ext cx="2022903" cy="126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Леся\Desktop\ФОТО 5 группа ноябрь ЛЕСТНИЦА\IMG_5457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8" t="15321" b="18605"/>
          <a:stretch/>
        </p:blipFill>
        <p:spPr bwMode="auto">
          <a:xfrm rot="5400000">
            <a:off x="5920434" y="4264252"/>
            <a:ext cx="2847749" cy="20882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4234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8003" y="404664"/>
            <a:ext cx="839046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физкультурных занятиях дети встречаются с математическими представлениями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сравнивают предмет по величине и форме,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определяют, где левая сторона, а где правая.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Предлагая детям различные упражнения, педагог даёт не только физическую нагрузку, но и при формулировании заданий обращает внимание  детей на разные математические отношения, предлагает выполнять упражнения не по образцу, а по устной инструкции.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Дополнительно к предметам, которые обычно используются при выполнении физических упражнений, педагоги применяют плоские и объемные геометрические фигуры, цифры, карточки с изображением характерных признаков времен года, частей суток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Леся\Desktop\ФОТО 4 группа САМООБР ОКТЯБРЬ КЛУБОК\IMG_3363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56" r="14369"/>
          <a:stretch/>
        </p:blipFill>
        <p:spPr bwMode="auto">
          <a:xfrm>
            <a:off x="3217734" y="3933056"/>
            <a:ext cx="3658522" cy="26373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099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548680"/>
            <a:ext cx="64087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упражняя детей в прыжках, педагог может формировать и количественные представления: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подпрыгнуть на одной (двух) ногах указанное количество раз;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подпрыгнуть на два раза меньше, чем дней в неделе;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посчитать количество прыжков до кубика;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прыгать по 5 раз на правой и левой ноге;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прыгая из обруча в обруч, назвать, каким по счету находится обруч определенного цвета.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Леся\Desktop\ФОТО 3 группа мячи ноябрь\IMG_5018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1" t="13683" b="21526"/>
          <a:stretch/>
        </p:blipFill>
        <p:spPr bwMode="auto">
          <a:xfrm>
            <a:off x="4427984" y="4005064"/>
            <a:ext cx="4097515" cy="24471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Леся\Desktop\ФОТО 2 группа 8 октября ПЕТУШКИ и ОБРУЧИ\IMG_2818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4" t="4704" r="7160" b="15111"/>
          <a:stretch/>
        </p:blipFill>
        <p:spPr bwMode="auto">
          <a:xfrm>
            <a:off x="179512" y="3284984"/>
            <a:ext cx="3924436" cy="28083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96905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48681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	 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3482" y="476672"/>
            <a:ext cx="837703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игры по формированию элементарных математических представлений можно разделить на несколько групп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Игры с цифрами и числами;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Игры с геометрическими фигурами;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Игры на ориентирование в пространстве;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Игры на ориентирование во времени;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Игры на логическое мышление.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Перед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применением игрового приема математического содержания необходимо сначала провести актуализацию знаний детей.</a:t>
            </a:r>
          </a:p>
        </p:txBody>
      </p:sp>
      <p:pic>
        <p:nvPicPr>
          <p:cNvPr id="1026" name="Picture 2" descr="C:\Users\Пользователь\Desktop\2219_html_7b9b44f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77072"/>
            <a:ext cx="3456384" cy="217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Леся\Desktop\ФОТО 1 гр октябрь ДЕНЬ ЯЙЦА\IMG_281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3" t="27988" r="12674" b="8864"/>
          <a:stretch/>
        </p:blipFill>
        <p:spPr bwMode="auto">
          <a:xfrm rot="5400000">
            <a:off x="5769888" y="3743281"/>
            <a:ext cx="3364865" cy="24482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7693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335846"/>
            <a:ext cx="813690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шагу назад,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шагу на месте,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только вперед -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 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математикой вместе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первых интегрированных занятиях нужно использовать самые простые задания, а именно: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 подсчет атрибутов;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  обратный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счет от 10 до 1 в подвижных играх вместо слов «раз, два, три, беги!», адресованных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водящему;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- считалки.  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и сравнение: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 найди предмет;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 кто больше соберёт?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Ориентирование в пространстве, во времени: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шаг влево, шаг вправо;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 дни недели, время года;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 по порядку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/>
          </a:p>
        </p:txBody>
      </p:sp>
      <p:pic>
        <p:nvPicPr>
          <p:cNvPr id="3" name="Рисунок 2" descr="C:\Users\Леся\Desktop\ФОТО 3 группа октябрь 2 неделя\IMG_2998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9" t="28008" r="15794" b="20457"/>
          <a:stretch/>
        </p:blipFill>
        <p:spPr bwMode="auto">
          <a:xfrm>
            <a:off x="5572576" y="4797152"/>
            <a:ext cx="3103880" cy="16694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8795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795</TotalTime>
  <Words>555</Words>
  <Application>Microsoft Office PowerPoint</Application>
  <PresentationFormat>Экран (4:3)</PresentationFormat>
  <Paragraphs>121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bux1</cp:lastModifiedBy>
  <cp:revision>42</cp:revision>
  <cp:lastPrinted>2017-11-23T09:09:59Z</cp:lastPrinted>
  <dcterms:created xsi:type="dcterms:W3CDTF">2017-09-17T13:57:31Z</dcterms:created>
  <dcterms:modified xsi:type="dcterms:W3CDTF">2007-04-16T18:26:45Z</dcterms:modified>
</cp:coreProperties>
</file>