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5" r:id="rId2"/>
    <p:sldId id="277" r:id="rId3"/>
    <p:sldId id="256" r:id="rId4"/>
    <p:sldId id="267" r:id="rId5"/>
    <p:sldId id="273" r:id="rId6"/>
    <p:sldId id="272" r:id="rId7"/>
    <p:sldId id="261" r:id="rId8"/>
    <p:sldId id="262" r:id="rId9"/>
    <p:sldId id="263" r:id="rId10"/>
    <p:sldId id="259" r:id="rId11"/>
    <p:sldId id="264" r:id="rId12"/>
    <p:sldId id="278"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69A12B"/>
    <a:srgbClr val="5A8B25"/>
    <a:srgbClr val="639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6595" autoAdjust="0"/>
  </p:normalViewPr>
  <p:slideViewPr>
    <p:cSldViewPr>
      <p:cViewPr varScale="1">
        <p:scale>
          <a:sx n="106" d="100"/>
          <a:sy n="106" d="100"/>
        </p:scale>
        <p:origin x="-1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10D87B-B650-4231-BB2F-1910E3CA1A90}" type="datetimeFigureOut">
              <a:rPr lang="ru-RU" smtClean="0"/>
              <a:pPr/>
              <a:t>19.05.2007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47F8-9698-44E8-9F8A-53934FDB7655}" type="slidenum">
              <a:rPr lang="ru-RU" smtClean="0"/>
              <a:pPr/>
              <a:t>‹#›</a:t>
            </a:fld>
            <a:endParaRPr lang="ru-RU"/>
          </a:p>
        </p:txBody>
      </p:sp>
    </p:spTree>
    <p:extLst>
      <p:ext uri="{BB962C8B-B14F-4D97-AF65-F5344CB8AC3E}">
        <p14:creationId xmlns:p14="http://schemas.microsoft.com/office/powerpoint/2010/main" val="122259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1D347F8-9698-44E8-9F8A-53934FDB7655}"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19.05.2007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19.05.2007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Похожее изображение"/>
          <p:cNvPicPr>
            <a:picLocks noChangeAspect="1" noChangeArrowheads="1"/>
          </p:cNvPicPr>
          <p:nvPr/>
        </p:nvPicPr>
        <p:blipFill>
          <a:blip r:embed="rId2"/>
          <a:srcRect/>
          <a:stretch>
            <a:fillRect/>
          </a:stretch>
        </p:blipFill>
        <p:spPr bwMode="auto">
          <a:xfrm>
            <a:off x="16630" y="0"/>
            <a:ext cx="9144000" cy="6858000"/>
          </a:xfrm>
          <a:prstGeom prst="rect">
            <a:avLst/>
          </a:prstGeom>
          <a:noFill/>
        </p:spPr>
      </p:pic>
      <p:sp>
        <p:nvSpPr>
          <p:cNvPr id="4" name="Прямоугольник 3"/>
          <p:cNvSpPr/>
          <p:nvPr/>
        </p:nvSpPr>
        <p:spPr>
          <a:xfrm>
            <a:off x="467544" y="116632"/>
            <a:ext cx="7848872" cy="923330"/>
          </a:xfrm>
          <a:prstGeom prst="rect">
            <a:avLst/>
          </a:prstGeom>
        </p:spPr>
        <p:txBody>
          <a:bodyPr wrap="square">
            <a:spAutoFit/>
          </a:bodyPr>
          <a:lstStyle/>
          <a:p>
            <a:pPr algn="ctr"/>
            <a:r>
              <a:rPr lang="ru-RU" b="1" dirty="0">
                <a:solidFill>
                  <a:srgbClr val="C00000"/>
                </a:solidFill>
                <a:latin typeface="Times New Roman" panose="02020603050405020304" pitchFamily="18" charset="0"/>
                <a:cs typeface="Times New Roman" panose="02020603050405020304" pitchFamily="18" charset="0"/>
              </a:rPr>
              <a:t>Федеральное государственное бюджетное дошкольное образовательное учреждение центр развития ребенка детский сад</a:t>
            </a:r>
            <a:br>
              <a:rPr lang="ru-RU" b="1" dirty="0">
                <a:solidFill>
                  <a:srgbClr val="C00000"/>
                </a:solidFill>
                <a:latin typeface="Times New Roman" panose="02020603050405020304" pitchFamily="18" charset="0"/>
                <a:cs typeface="Times New Roman" panose="02020603050405020304" pitchFamily="18" charset="0"/>
              </a:rPr>
            </a:br>
            <a:r>
              <a:rPr lang="ru-RU" b="1" dirty="0">
                <a:solidFill>
                  <a:srgbClr val="C00000"/>
                </a:solidFill>
                <a:latin typeface="Times New Roman" panose="02020603050405020304" pitchFamily="18" charset="0"/>
                <a:cs typeface="Times New Roman" panose="02020603050405020304" pitchFamily="18" charset="0"/>
              </a:rPr>
              <a:t>№ 1387 УДПРФ</a:t>
            </a:r>
            <a:endParaRPr lang="ru-RU" b="1" dirty="0">
              <a:solidFill>
                <a:srgbClr val="C000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4400" y="2060848"/>
            <a:ext cx="7488832" cy="1200329"/>
          </a:xfrm>
          <a:prstGeom prst="rect">
            <a:avLst/>
          </a:prstGeom>
        </p:spPr>
        <p:txBody>
          <a:bodyPr wrap="square">
            <a:spAutoFit/>
          </a:bodyPr>
          <a:lstStyle/>
          <a:p>
            <a:pPr algn="ctr"/>
            <a:r>
              <a:rPr lang="ru-RU" sz="2400" b="1" dirty="0">
                <a:solidFill>
                  <a:srgbClr val="C00000"/>
                </a:solidFill>
                <a:latin typeface="Times New Roman" panose="02020603050405020304" pitchFamily="18" charset="0"/>
                <a:cs typeface="Times New Roman" panose="02020603050405020304" pitchFamily="18" charset="0"/>
              </a:rPr>
              <a:t>Консультация </a:t>
            </a:r>
            <a:r>
              <a:rPr lang="ru-RU" sz="2400" b="1" dirty="0">
                <a:solidFill>
                  <a:srgbClr val="C00000"/>
                </a:solidFill>
                <a:latin typeface="Times New Roman" panose="02020603050405020304" pitchFamily="18" charset="0"/>
                <a:cs typeface="Times New Roman" panose="02020603050405020304" pitchFamily="18" charset="0"/>
              </a:rPr>
              <a:t>для </a:t>
            </a:r>
            <a:r>
              <a:rPr lang="ru-RU" sz="2400" b="1" dirty="0" smtClean="0">
                <a:solidFill>
                  <a:srgbClr val="C00000"/>
                </a:solidFill>
                <a:latin typeface="Times New Roman" panose="02020603050405020304" pitchFamily="18" charset="0"/>
                <a:cs typeface="Times New Roman" panose="02020603050405020304" pitchFamily="18" charset="0"/>
              </a:rPr>
              <a:t>педагогов : </a:t>
            </a:r>
          </a:p>
          <a:p>
            <a:pPr algn="ctr"/>
            <a:r>
              <a:rPr lang="ru-RU" sz="2400" b="1" dirty="0" smtClean="0">
                <a:solidFill>
                  <a:srgbClr val="C00000"/>
                </a:solidFill>
                <a:latin typeface="Times New Roman" panose="02020603050405020304" pitchFamily="18" charset="0"/>
                <a:cs typeface="Times New Roman" panose="02020603050405020304" pitchFamily="18" charset="0"/>
              </a:rPr>
              <a:t>«Космический бадминтон», или как увлечь этой игрой детей.</a:t>
            </a:r>
            <a:endParaRPr lang="ru-RU" sz="2400" b="1" dirty="0">
              <a:solidFill>
                <a:srgbClr val="C00000"/>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07504" y="5229200"/>
            <a:ext cx="3987452" cy="1323439"/>
          </a:xfrm>
          <a:prstGeom prst="rect">
            <a:avLst/>
          </a:prstGeom>
        </p:spPr>
        <p:txBody>
          <a:bodyPr wrap="square">
            <a:spAutoFit/>
          </a:bodyPr>
          <a:lstStyle/>
          <a:p>
            <a:r>
              <a:rPr lang="ru-RU" sz="1600" b="1" dirty="0">
                <a:solidFill>
                  <a:srgbClr val="C00000"/>
                </a:solidFill>
                <a:latin typeface="Times New Roman" panose="02020603050405020304" pitchFamily="18" charset="0"/>
                <a:cs typeface="Times New Roman" panose="02020603050405020304" pitchFamily="18" charset="0"/>
              </a:rPr>
              <a:t>П</a:t>
            </a:r>
            <a:r>
              <a:rPr lang="ru-RU" sz="1600" b="1" dirty="0" smtClean="0">
                <a:solidFill>
                  <a:srgbClr val="C00000"/>
                </a:solidFill>
                <a:latin typeface="Times New Roman" panose="02020603050405020304" pitchFamily="18" charset="0"/>
                <a:cs typeface="Times New Roman" panose="02020603050405020304" pitchFamily="18" charset="0"/>
              </a:rPr>
              <a:t>одготовила:</a:t>
            </a:r>
          </a:p>
          <a:p>
            <a:r>
              <a:rPr lang="ru-RU" sz="1600" b="1" dirty="0" smtClean="0">
                <a:solidFill>
                  <a:srgbClr val="C00000"/>
                </a:solidFill>
                <a:latin typeface="Times New Roman" panose="02020603050405020304" pitchFamily="18" charset="0"/>
                <a:cs typeface="Times New Roman" panose="02020603050405020304" pitchFamily="18" charset="0"/>
              </a:rPr>
              <a:t> </a:t>
            </a:r>
            <a:r>
              <a:rPr lang="ru-RU" sz="1600" b="1" dirty="0">
                <a:solidFill>
                  <a:srgbClr val="C00000"/>
                </a:solidFill>
                <a:latin typeface="Times New Roman" panose="02020603050405020304" pitchFamily="18" charset="0"/>
                <a:cs typeface="Times New Roman" panose="02020603050405020304" pitchFamily="18" charset="0"/>
              </a:rPr>
              <a:t>инструктор по физкультуре:</a:t>
            </a:r>
          </a:p>
          <a:p>
            <a:r>
              <a:rPr lang="ru-RU" sz="1600" b="1" dirty="0">
                <a:solidFill>
                  <a:srgbClr val="C00000"/>
                </a:solidFill>
                <a:latin typeface="Times New Roman" panose="02020603050405020304" pitchFamily="18" charset="0"/>
                <a:cs typeface="Times New Roman" panose="02020603050405020304" pitchFamily="18" charset="0"/>
              </a:rPr>
              <a:t>Фомичева Олеся Юрьевна</a:t>
            </a:r>
          </a:p>
          <a:p>
            <a:r>
              <a:rPr lang="ru-RU" sz="1600" b="1" dirty="0">
                <a:solidFill>
                  <a:srgbClr val="C00000"/>
                </a:solidFill>
                <a:latin typeface="Times New Roman" panose="02020603050405020304" pitchFamily="18" charset="0"/>
                <a:cs typeface="Times New Roman" panose="02020603050405020304" pitchFamily="18" charset="0"/>
              </a:rPr>
              <a:t>высшая квалификационная </a:t>
            </a:r>
            <a:r>
              <a:rPr lang="ru-RU" sz="1600" b="1" dirty="0" smtClean="0">
                <a:solidFill>
                  <a:srgbClr val="C00000"/>
                </a:solidFill>
                <a:latin typeface="Times New Roman" panose="02020603050405020304" pitchFamily="18" charset="0"/>
                <a:cs typeface="Times New Roman" panose="02020603050405020304" pitchFamily="18" charset="0"/>
              </a:rPr>
              <a:t>категория</a:t>
            </a:r>
          </a:p>
          <a:p>
            <a:r>
              <a:rPr lang="ru-RU" sz="1600" b="1" dirty="0" smtClean="0">
                <a:solidFill>
                  <a:srgbClr val="C00000"/>
                </a:solidFill>
                <a:latin typeface="Times New Roman" panose="02020603050405020304" pitchFamily="18" charset="0"/>
                <a:cs typeface="Times New Roman" panose="02020603050405020304" pitchFamily="18" charset="0"/>
              </a:rPr>
              <a:t>Москва </a:t>
            </a:r>
            <a:r>
              <a:rPr lang="ru-RU" sz="1600" b="1" dirty="0" smtClean="0">
                <a:solidFill>
                  <a:srgbClr val="C00000"/>
                </a:solidFill>
                <a:latin typeface="Times New Roman" panose="02020603050405020304" pitchFamily="18" charset="0"/>
                <a:cs typeface="Times New Roman" panose="02020603050405020304" pitchFamily="18" charset="0"/>
              </a:rPr>
              <a:t>2022 </a:t>
            </a:r>
            <a:r>
              <a:rPr lang="ru-RU" sz="1600" b="1" dirty="0" smtClean="0">
                <a:solidFill>
                  <a:srgbClr val="C00000"/>
                </a:solidFill>
                <a:latin typeface="Times New Roman" panose="02020603050405020304" pitchFamily="18" charset="0"/>
                <a:cs typeface="Times New Roman" panose="02020603050405020304" pitchFamily="18" charset="0"/>
              </a:rPr>
              <a:t>г.</a:t>
            </a:r>
            <a:endParaRPr lang="ru-RU" sz="1600" b="1"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8" descr="http://i120.twenga.com/%D0%A1%D0%BF%D0%BE%D1%80%D1%82/%D0%92%D0%BE%D0%BB%D0%B0%D0%BD-%D0%B4%D0%BB%D1%8F-%D0%B1%D0%B0%D0%B4%D0%BC%D0%B8%D0%BD%D1%82%D0%BE%D0%BD%D0%B0/%D0%92%D0%BE%D0%BB%D0%B0%D0%BD-%D0%B4%D0%BB%D1%8F-%D0%B1%D0%B0%D0%B4%D0%BC%D0%B8%D0%BD%D1%82%D0%BE%D0%BD%D0%B0-6-tp_1730517187857001511f.jpg"/>
          <p:cNvPicPr>
            <a:picLocks noChangeAspect="1" noChangeArrowheads="1"/>
          </p:cNvPicPr>
          <p:nvPr/>
        </p:nvPicPr>
        <p:blipFill>
          <a:blip r:embed="rId2"/>
          <a:srcRect/>
          <a:stretch>
            <a:fillRect/>
          </a:stretch>
        </p:blipFill>
        <p:spPr bwMode="auto">
          <a:xfrm>
            <a:off x="5429256" y="0"/>
            <a:ext cx="3714744" cy="4214818"/>
          </a:xfrm>
          <a:prstGeom prst="rect">
            <a:avLst/>
          </a:prstGeom>
          <a:noFill/>
        </p:spPr>
      </p:pic>
      <p:pic>
        <p:nvPicPr>
          <p:cNvPr id="6" name="Picture 14" descr="http://i00.i.aliimg.com/wsphoto/v0/1711464548_1/4-PCS-%D0%9B%D0%BE%D1%82-%D0%A1%D0%B2%D0%B5%D1%82%D0%BE%D0%B4%D0%B8%D0%BE%D0%B4%D0%BD%D1%8B%D0%B5-%D0%91%D0%B0%D0%B4%D0%BC%D0%B8%D0%BD%D1%82%D0%BE%D0%BD-%D0%92%D0%BE%D0%BB%D0%B0%D0%BD-%D0%9C%D0%B0%D1%80%D0%BA%D0%B0-%D0%A2%D0%B5%D0%BC%D0%BD%D0%B0%D1%8F-%D0%BD%D0%BE%D1%87%D1%8C-%D0%B2-%D0%BF%D0%BE%D0%BC%D0%B5%D1%89%D0%B5%D0%BD%D0%B8%D0%B8-%D1%81-%D1%80%D0%B0%D1%81%D0%BA%D0%B0%D0%BB%D0%B5%D0%BD%D0%BD%D0%BE%D0%B9-%D0%9F%D1%82%D0%B8%D1%87%D0%BA%D0%B8-%D0%9E%D1%81%D0%B2%D0%B5%D1%89%D0%B5%D0%BD%D0%B8%D0%B5-%D0%A1%D0%BF%D0%BE%D1%80%D1%82.jpg"/>
          <p:cNvPicPr>
            <a:picLocks noChangeAspect="1" noChangeArrowheads="1"/>
          </p:cNvPicPr>
          <p:nvPr/>
        </p:nvPicPr>
        <p:blipFill>
          <a:blip r:embed="rId3"/>
          <a:srcRect/>
          <a:stretch>
            <a:fillRect/>
          </a:stretch>
        </p:blipFill>
        <p:spPr bwMode="auto">
          <a:xfrm>
            <a:off x="0" y="0"/>
            <a:ext cx="4286248" cy="4071942"/>
          </a:xfrm>
          <a:prstGeom prst="rect">
            <a:avLst/>
          </a:prstGeom>
          <a:noFill/>
        </p:spPr>
      </p:pic>
      <p:sp>
        <p:nvSpPr>
          <p:cNvPr id="11" name="Заголовок 10"/>
          <p:cNvSpPr>
            <a:spLocks noGrp="1"/>
          </p:cNvSpPr>
          <p:nvPr>
            <p:ph type="title"/>
          </p:nvPr>
        </p:nvSpPr>
        <p:spPr>
          <a:xfrm>
            <a:off x="642910" y="4214818"/>
            <a:ext cx="8229600" cy="2428892"/>
          </a:xfrm>
        </p:spPr>
        <p:txBody>
          <a:bodyPr>
            <a:normAutofit fontScale="90000"/>
          </a:bodyPr>
          <a:lstStyle/>
          <a:p>
            <a:pPr algn="l"/>
            <a:r>
              <a:rPr lang="ru-RU" sz="2200" b="1" i="1" dirty="0" smtClean="0">
                <a:solidFill>
                  <a:schemeClr val="bg1"/>
                </a:solidFill>
                <a:latin typeface="Times New Roman" pitchFamily="18" charset="0"/>
                <a:cs typeface="Times New Roman" pitchFamily="18" charset="0"/>
              </a:rPr>
              <a:t>   Волан - </a:t>
            </a:r>
            <a:r>
              <a:rPr lang="ru-RU" sz="2200" dirty="0" smtClean="0">
                <a:solidFill>
                  <a:schemeClr val="bg1"/>
                </a:solidFill>
                <a:latin typeface="Times New Roman" pitchFamily="18" charset="0"/>
                <a:cs typeface="Times New Roman" pitchFamily="18" charset="0"/>
              </a:rPr>
              <a:t>может быть сделан как из натуральных, так и синтетических материалов.</a:t>
            </a:r>
            <a:br>
              <a:rPr lang="ru-RU" sz="2200" dirty="0" smtClean="0">
                <a:solidFill>
                  <a:schemeClr val="bg1"/>
                </a:solidFill>
                <a:latin typeface="Times New Roman" pitchFamily="18" charset="0"/>
                <a:cs typeface="Times New Roman" pitchFamily="18" charset="0"/>
              </a:rPr>
            </a:br>
            <a:r>
              <a:rPr lang="ru-RU" sz="2200" dirty="0" smtClean="0">
                <a:solidFill>
                  <a:schemeClr val="bg1"/>
                </a:solidFill>
                <a:latin typeface="Times New Roman" pitchFamily="18" charset="0"/>
                <a:cs typeface="Times New Roman" pitchFamily="18" charset="0"/>
              </a:rPr>
              <a:t>   Головка натурального перьевого волана выполнена из пробки, покрытой оболочкой из тонкой кожи. Хвост волана состоит из 16 гусиных перьев.  Чаще используется профессиональными спортсменами. </a:t>
            </a:r>
            <a:br>
              <a:rPr lang="ru-RU" sz="2200" dirty="0" smtClean="0">
                <a:solidFill>
                  <a:schemeClr val="bg1"/>
                </a:solidFill>
                <a:latin typeface="Times New Roman" pitchFamily="18" charset="0"/>
                <a:cs typeface="Times New Roman" pitchFamily="18" charset="0"/>
              </a:rPr>
            </a:br>
            <a:r>
              <a:rPr lang="ru-RU" sz="2200" b="1" dirty="0" smtClean="0">
                <a:solidFill>
                  <a:schemeClr val="bg1"/>
                </a:solidFill>
                <a:latin typeface="Times New Roman" pitchFamily="18" charset="0"/>
                <a:cs typeface="Times New Roman" pitchFamily="18" charset="0"/>
              </a:rPr>
              <a:t>    Пластиковые воланы</a:t>
            </a:r>
            <a:r>
              <a:rPr lang="ru-RU" sz="2200" b="1" i="1" dirty="0" smtClean="0">
                <a:solidFill>
                  <a:schemeClr val="bg1"/>
                </a:solidFill>
                <a:latin typeface="Times New Roman" pitchFamily="18" charset="0"/>
                <a:cs typeface="Times New Roman" pitchFamily="18" charset="0"/>
              </a:rPr>
              <a:t> </a:t>
            </a:r>
            <a:r>
              <a:rPr lang="ru-RU" sz="2200" b="1" dirty="0" smtClean="0">
                <a:solidFill>
                  <a:schemeClr val="bg1"/>
                </a:solidFill>
                <a:latin typeface="Times New Roman" pitchFamily="18" charset="0"/>
                <a:cs typeface="Times New Roman" pitchFamily="18" charset="0"/>
              </a:rPr>
              <a:t>и</a:t>
            </a:r>
            <a:r>
              <a:rPr lang="ru-RU" sz="2200" dirty="0" smtClean="0">
                <a:solidFill>
                  <a:schemeClr val="bg1"/>
                </a:solidFill>
                <a:latin typeface="Times New Roman" pitchFamily="18" charset="0"/>
                <a:cs typeface="Times New Roman" pitchFamily="18" charset="0"/>
              </a:rPr>
              <a:t>спользуются для любительской игры или для тренировок</a:t>
            </a:r>
            <a:r>
              <a:rPr lang="ru-RU" sz="2000" dirty="0" smtClean="0">
                <a:solidFill>
                  <a:schemeClr val="bg1"/>
                </a:solidFill>
              </a:rPr>
              <a:t> </a:t>
            </a:r>
            <a:r>
              <a:rPr lang="ru-RU" sz="2200"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sp>
        <p:nvSpPr>
          <p:cNvPr id="8" name="Прямоугольник 7"/>
          <p:cNvSpPr/>
          <p:nvPr/>
        </p:nvSpPr>
        <p:spPr>
          <a:xfrm>
            <a:off x="2714612" y="214290"/>
            <a:ext cx="3500462" cy="830997"/>
          </a:xfrm>
          <a:prstGeom prst="rect">
            <a:avLst/>
          </a:prstGeom>
        </p:spPr>
        <p:txBody>
          <a:bodyPr wrap="square">
            <a:spAutoFit/>
          </a:bodyPr>
          <a:lstStyle/>
          <a:p>
            <a:pPr algn="ctr" fontAlgn="base"/>
            <a:r>
              <a:rPr lang="ru-RU" sz="4800" b="1" i="1" dirty="0" smtClean="0">
                <a:solidFill>
                  <a:schemeClr val="bg1"/>
                </a:solidFill>
                <a:latin typeface="Times New Roman" pitchFamily="18" charset="0"/>
                <a:cs typeface="Times New Roman" pitchFamily="18" charset="0"/>
              </a:rPr>
              <a:t>Волан</a:t>
            </a:r>
            <a:endParaRPr lang="ru-RU" sz="48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nfourok.ru/images/doc/251/255994/img5.jpg"/>
          <p:cNvPicPr>
            <a:picLocks noChangeAspect="1" noChangeArrowheads="1"/>
          </p:cNvPicPr>
          <p:nvPr/>
        </p:nvPicPr>
        <p:blipFill>
          <a:blip r:embed="rId2"/>
          <a:srcRect/>
          <a:stretch>
            <a:fillRect/>
          </a:stretch>
        </p:blipFill>
        <p:spPr bwMode="auto">
          <a:xfrm>
            <a:off x="107504" y="116632"/>
            <a:ext cx="8892480" cy="5688632"/>
          </a:xfrm>
          <a:prstGeom prst="rect">
            <a:avLst/>
          </a:prstGeom>
          <a:noFill/>
        </p:spPr>
      </p:pic>
      <p:sp>
        <p:nvSpPr>
          <p:cNvPr id="3" name="Содержимое 2"/>
          <p:cNvSpPr>
            <a:spLocks noGrp="1"/>
          </p:cNvSpPr>
          <p:nvPr>
            <p:ph idx="1"/>
          </p:nvPr>
        </p:nvSpPr>
        <p:spPr>
          <a:xfrm>
            <a:off x="107504" y="5445224"/>
            <a:ext cx="8892480" cy="1152129"/>
          </a:xfrm>
          <a:solidFill>
            <a:schemeClr val="accent1"/>
          </a:solidFill>
        </p:spPr>
        <p:txBody>
          <a:bodyPr>
            <a:normAutofit fontScale="92500" lnSpcReduction="10000"/>
          </a:bodyPr>
          <a:lstStyle/>
          <a:p>
            <a:pPr marL="0" indent="0">
              <a:spcBef>
                <a:spcPts val="0"/>
              </a:spcBef>
              <a:buNone/>
            </a:pPr>
            <a:r>
              <a:rPr lang="ru-RU" sz="2000" dirty="0" smtClean="0">
                <a:latin typeface="Times New Roman" panose="02020603050405020304" pitchFamily="18" charset="0"/>
                <a:cs typeface="Times New Roman" panose="02020603050405020304" pitchFamily="18" charset="0"/>
              </a:rPr>
              <a:t>Ракетка в руке – это птичка в ладони, держите ее так, чтобы не задушить, но и не давайте ей выпорхнуть. Ракетку держите в правой руке так, чтобы конец ручки упирался в основание ладони, большой палец слегка вытянут вперед и упирается в ручку ракетки.</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bux1\Рабочий стол\КОСМИЧЕСКИЙ БАДБИНТОН   МАЙ\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6632"/>
            <a:ext cx="4954884" cy="6445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029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074" name="Picture 2" descr="Игра в бадминтон"/>
          <p:cNvPicPr>
            <a:picLocks noChangeAspect="1" noChangeArrowheads="1"/>
          </p:cNvPicPr>
          <p:nvPr/>
        </p:nvPicPr>
        <p:blipFill>
          <a:blip r:embed="rId3"/>
          <a:srcRect/>
          <a:stretch>
            <a:fillRect/>
          </a:stretch>
        </p:blipFill>
        <p:spPr bwMode="auto">
          <a:xfrm>
            <a:off x="7072330" y="160338"/>
            <a:ext cx="1968342" cy="3054348"/>
          </a:xfrm>
          <a:prstGeom prst="rect">
            <a:avLst/>
          </a:prstGeom>
          <a:noFill/>
        </p:spPr>
      </p:pic>
      <p:sp>
        <p:nvSpPr>
          <p:cNvPr id="2" name="Заголовок 1"/>
          <p:cNvSpPr>
            <a:spLocks noGrp="1"/>
          </p:cNvSpPr>
          <p:nvPr>
            <p:ph type="title"/>
          </p:nvPr>
        </p:nvSpPr>
        <p:spPr>
          <a:xfrm>
            <a:off x="460375" y="160338"/>
            <a:ext cx="6271865" cy="634082"/>
          </a:xfrm>
        </p:spPr>
        <p:txBody>
          <a:bodyPr>
            <a:noAutofit/>
          </a:bodyPr>
          <a:lstStyle/>
          <a:p>
            <a:r>
              <a:rPr lang="ru-RU" sz="4000" b="1" dirty="0" smtClean="0">
                <a:ln w="38100" cmpd="sng">
                  <a:solidFill>
                    <a:schemeClr val="tx1"/>
                  </a:solidFill>
                </a:ln>
                <a:solidFill>
                  <a:srgbClr val="FFFF00"/>
                </a:solidFill>
                <a:latin typeface="Times New Roman" pitchFamily="18" charset="0"/>
                <a:cs typeface="Times New Roman" pitchFamily="18" charset="0"/>
              </a:rPr>
              <a:t>Значение</a:t>
            </a:r>
            <a:endParaRPr lang="ru-RU" sz="4000" b="1" dirty="0">
              <a:ln w="38100" cmpd="sng">
                <a:solidFill>
                  <a:schemeClr val="tx1"/>
                </a:solidFill>
              </a:ln>
              <a:solidFill>
                <a:srgbClr val="FFFF00"/>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285860"/>
            <a:ext cx="8229600" cy="5357850"/>
          </a:xfrm>
        </p:spPr>
        <p:txBody>
          <a:bodyPr>
            <a:noAutofit/>
          </a:bodyPr>
          <a:lstStyle/>
          <a:p>
            <a:pPr>
              <a:buNone/>
            </a:pPr>
            <a:r>
              <a:rPr lang="ru-RU" sz="1600" b="1" dirty="0" smtClean="0">
                <a:latin typeface="Times New Roman" pitchFamily="18" charset="0"/>
                <a:cs typeface="Times New Roman" pitchFamily="18" charset="0"/>
              </a:rPr>
              <a:t>Регулярные занятия бадминтоном улучшают состояние здоровья: </a:t>
            </a:r>
          </a:p>
          <a:p>
            <a:r>
              <a:rPr lang="ru-RU" sz="1600" b="1" dirty="0" smtClean="0">
                <a:latin typeface="Times New Roman" pitchFamily="18" charset="0"/>
                <a:cs typeface="Times New Roman" pitchFamily="18" charset="0"/>
              </a:rPr>
              <a:t>являются  профилактикой заболеваний сердца;</a:t>
            </a:r>
          </a:p>
          <a:p>
            <a:r>
              <a:rPr lang="ru-RU" sz="1600" b="1" dirty="0" smtClean="0">
                <a:latin typeface="Times New Roman" pitchFamily="18" charset="0"/>
                <a:cs typeface="Times New Roman" pitchFamily="18" charset="0"/>
              </a:rPr>
              <a:t>укрепляют крупные группы мышц</a:t>
            </a:r>
          </a:p>
          <a:p>
            <a:r>
              <a:rPr lang="ru-RU" sz="1600" b="1" dirty="0" smtClean="0">
                <a:latin typeface="Times New Roman" pitchFamily="18" charset="0"/>
                <a:cs typeface="Times New Roman" pitchFamily="18" charset="0"/>
              </a:rPr>
              <a:t>развивают психофизические качества: силу, быстроту, ловкость, выносливость, гибкость;</a:t>
            </a:r>
          </a:p>
          <a:p>
            <a:r>
              <a:rPr lang="ru-RU" sz="1600" b="1" dirty="0" smtClean="0">
                <a:latin typeface="Times New Roman" pitchFamily="18" charset="0"/>
                <a:cs typeface="Times New Roman" pitchFamily="18" charset="0"/>
              </a:rPr>
              <a:t>являются полезной гимнастикой для глаз;</a:t>
            </a:r>
          </a:p>
          <a:p>
            <a:r>
              <a:rPr lang="ru-RU" sz="1600" b="1" dirty="0" smtClean="0">
                <a:latin typeface="Times New Roman" pitchFamily="18" charset="0"/>
                <a:cs typeface="Times New Roman" pitchFamily="18" charset="0"/>
              </a:rPr>
              <a:t>повышается умственная активность, ориентировка в пространстве, развивается сообразительность, быстрота мышления, происходит осознание собственных действий;</a:t>
            </a:r>
          </a:p>
          <a:p>
            <a:r>
              <a:rPr lang="ru-RU" sz="1600" b="1" dirty="0" smtClean="0">
                <a:latin typeface="Times New Roman" pitchFamily="18" charset="0"/>
                <a:cs typeface="Times New Roman" pitchFamily="18" charset="0"/>
              </a:rPr>
              <a:t>ребенок учится согласовывать свои действия с действиями товарищей; </a:t>
            </a:r>
          </a:p>
          <a:p>
            <a:r>
              <a:rPr lang="ru-RU" sz="1600" b="1" dirty="0" smtClean="0">
                <a:latin typeface="Times New Roman" pitchFamily="18" charset="0"/>
                <a:cs typeface="Times New Roman" pitchFamily="18" charset="0"/>
              </a:rPr>
              <a:t>воспитывают сдержанность, самообладание, ответственность, волю и решительность;</a:t>
            </a:r>
          </a:p>
          <a:p>
            <a:r>
              <a:rPr lang="ru-RU" sz="1600" b="1" dirty="0" smtClean="0">
                <a:latin typeface="Times New Roman" pitchFamily="18" charset="0"/>
                <a:cs typeface="Times New Roman" pitchFamily="18" charset="0"/>
              </a:rPr>
              <a:t>снимают нервное напряжение, помогают свободному выражению эмоций;</a:t>
            </a:r>
          </a:p>
          <a:p>
            <a:r>
              <a:rPr lang="ru-RU" sz="1600" b="1" dirty="0" smtClean="0">
                <a:latin typeface="Times New Roman" pitchFamily="18" charset="0"/>
                <a:cs typeface="Times New Roman" pitchFamily="18" charset="0"/>
              </a:rPr>
              <a:t>расширяют кругозор, пополняют и обогащают словарный запас такими словами, как «ракетка», «волан», «стойка» ;</a:t>
            </a:r>
          </a:p>
          <a:p>
            <a:r>
              <a:rPr lang="ru-RU" sz="1600" b="1" dirty="0" smtClean="0">
                <a:latin typeface="Times New Roman" pitchFamily="18" charset="0"/>
                <a:cs typeface="Times New Roman" pitchFamily="18" charset="0"/>
              </a:rPr>
              <a:t>увеличивают продолжительность жизни;</a:t>
            </a:r>
          </a:p>
          <a:p>
            <a:r>
              <a:rPr lang="ru-RU" sz="1600" b="1" dirty="0" smtClean="0">
                <a:latin typeface="Times New Roman" pitchFamily="18" charset="0"/>
                <a:cs typeface="Times New Roman" pitchFamily="18" charset="0"/>
              </a:rPr>
              <a:t>положительные эмоции.</a:t>
            </a:r>
          </a:p>
          <a:p>
            <a:pPr algn="ctr">
              <a:buNone/>
            </a:pPr>
            <a:r>
              <a:rPr lang="ru-RU" sz="2000" b="1" dirty="0" smtClean="0">
                <a:ln w="12700" cmpd="sng">
                  <a:solidFill>
                    <a:schemeClr val="tx1"/>
                  </a:solidFill>
                </a:ln>
                <a:solidFill>
                  <a:srgbClr val="C00000"/>
                </a:solidFill>
                <a:latin typeface="Times New Roman" pitchFamily="18" charset="0"/>
                <a:cs typeface="Times New Roman" pitchFamily="18" charset="0"/>
              </a:rPr>
              <a:t>От души рекомендую всем – играйте чаще!!!</a:t>
            </a:r>
            <a:r>
              <a:rPr lang="ru-RU" sz="2000" dirty="0" smtClean="0"/>
              <a:t>  </a:t>
            </a:r>
            <a:endParaRPr lang="ru-RU" sz="2000" dirty="0"/>
          </a:p>
        </p:txBody>
      </p:sp>
      <p:sp>
        <p:nvSpPr>
          <p:cNvPr id="2050" name="AutoShape 2" descr="Картинки по запросу бадминтон картинк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2" name="AutoShape 4" descr="Картинки по запросу бадминтон картинк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4" name="AutoShape 6" descr="Картинки по запросу бадминтон картинк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8" name="Picture 12" descr="Картинки по запросу фон для презентации светлый"/>
          <p:cNvPicPr>
            <a:picLocks noChangeAspect="1" noChangeArrowheads="1"/>
          </p:cNvPicPr>
          <p:nvPr/>
        </p:nvPicPr>
        <p:blipFill>
          <a:blip r:embed="rId2">
            <a:lum bright="9000"/>
          </a:blip>
          <a:srcRect/>
          <a:stretch>
            <a:fillRect/>
          </a:stretch>
        </p:blipFill>
        <p:spPr bwMode="auto">
          <a:xfrm>
            <a:off x="0" y="0"/>
            <a:ext cx="9155779" cy="6858000"/>
          </a:xfrm>
          <a:prstGeom prst="rect">
            <a:avLst/>
          </a:prstGeom>
          <a:noFill/>
        </p:spPr>
      </p:pic>
      <p:pic>
        <p:nvPicPr>
          <p:cNvPr id="1026" name="Picture 2" descr="http://www.sport-necropol.ru/markov-om.jpg"/>
          <p:cNvPicPr>
            <a:picLocks noChangeAspect="1" noChangeArrowheads="1"/>
          </p:cNvPicPr>
          <p:nvPr/>
        </p:nvPicPr>
        <p:blipFill>
          <a:blip r:embed="rId3"/>
          <a:srcRect/>
          <a:stretch>
            <a:fillRect/>
          </a:stretch>
        </p:blipFill>
        <p:spPr bwMode="auto">
          <a:xfrm>
            <a:off x="395536" y="1340768"/>
            <a:ext cx="2767728" cy="4015918"/>
          </a:xfrm>
          <a:prstGeom prst="rect">
            <a:avLst/>
          </a:prstGeom>
          <a:noFill/>
          <a:ln w="76200" cmpd="dbl">
            <a:solidFill>
              <a:srgbClr val="5A8B25"/>
            </a:solidFill>
          </a:ln>
        </p:spPr>
      </p:pic>
      <p:sp>
        <p:nvSpPr>
          <p:cNvPr id="2" name="Заголовок 1"/>
          <p:cNvSpPr>
            <a:spLocks noGrp="1"/>
          </p:cNvSpPr>
          <p:nvPr>
            <p:ph type="title"/>
          </p:nvPr>
        </p:nvSpPr>
        <p:spPr>
          <a:xfrm>
            <a:off x="395536" y="188640"/>
            <a:ext cx="8280920" cy="576064"/>
          </a:xfrm>
        </p:spPr>
        <p:txBody>
          <a:bodyPr>
            <a:noAutofit/>
          </a:bodyPr>
          <a:lstStyle/>
          <a:p>
            <a:r>
              <a:rPr lang="ru-RU" sz="2800" b="1" dirty="0" smtClean="0">
                <a:ln w="12700" cmpd="sng">
                  <a:solidFill>
                    <a:schemeClr val="tx1"/>
                  </a:solidFill>
                </a:ln>
                <a:solidFill>
                  <a:srgbClr val="C00000"/>
                </a:solidFill>
                <a:latin typeface="Times New Roman" pitchFamily="18" charset="0"/>
                <a:cs typeface="Times New Roman" pitchFamily="18" charset="0"/>
              </a:rPr>
              <a:t>Первопроходец отечественного бадминтона</a:t>
            </a:r>
            <a:endParaRPr lang="ru-RU" sz="2800" b="1" dirty="0">
              <a:ln w="12700" cmpd="sng">
                <a:solidFill>
                  <a:schemeClr val="tx1"/>
                </a:solidFill>
              </a:ln>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929058" y="1000108"/>
            <a:ext cx="4459366" cy="5237204"/>
          </a:xfrm>
        </p:spPr>
        <p:txBody>
          <a:bodyPr>
            <a:noAutofit/>
          </a:bodyPr>
          <a:lstStyle/>
          <a:p>
            <a:pPr>
              <a:buFont typeface="Courier New" pitchFamily="49" charset="0"/>
              <a:buChar char="o"/>
            </a:pPr>
            <a:r>
              <a:rPr lang="ru-RU" sz="2400" b="1" i="1" dirty="0" smtClean="0">
                <a:solidFill>
                  <a:srgbClr val="C00000"/>
                </a:solidFill>
                <a:latin typeface="Times New Roman" panose="02020603050405020304" pitchFamily="18" charset="0"/>
                <a:cs typeface="Times New Roman" pitchFamily="18" charset="0"/>
              </a:rPr>
              <a:t>МАРКОВ Олег Михайлович</a:t>
            </a:r>
            <a:r>
              <a:rPr lang="ru-RU" sz="2400" dirty="0" smtClean="0">
                <a:solidFill>
                  <a:srgbClr val="C00000"/>
                </a:solidFill>
                <a:latin typeface="Times New Roman" pitchFamily="18" charset="0"/>
                <a:cs typeface="Times New Roman" pitchFamily="18" charset="0"/>
              </a:rPr>
              <a:t>, </a:t>
            </a:r>
            <a:r>
              <a:rPr lang="ru-RU" sz="2400" b="1" dirty="0" smtClean="0">
                <a:solidFill>
                  <a:srgbClr val="C00000"/>
                </a:solidFill>
                <a:latin typeface="Times New Roman" pitchFamily="18" charset="0"/>
                <a:cs typeface="Times New Roman" pitchFamily="18" charset="0"/>
              </a:rPr>
              <a:t>(1921—2005) — </a:t>
            </a:r>
            <a:r>
              <a:rPr lang="ru-RU" sz="2400" dirty="0" smtClean="0">
                <a:solidFill>
                  <a:srgbClr val="C00000"/>
                </a:solidFill>
                <a:latin typeface="Times New Roman" panose="02020603050405020304" pitchFamily="18" charset="0"/>
                <a:cs typeface="Times New Roman" panose="02020603050405020304" pitchFamily="18" charset="0"/>
              </a:rPr>
              <a:t>первый государственный тренер СССР по бадминтону.</a:t>
            </a:r>
          </a:p>
          <a:p>
            <a:pPr>
              <a:buFont typeface="Courier New" pitchFamily="49" charset="0"/>
              <a:buChar char="o"/>
            </a:pPr>
            <a:r>
              <a:rPr lang="ru-RU" sz="2400" dirty="0" smtClean="0">
                <a:solidFill>
                  <a:srgbClr val="C00000"/>
                </a:solidFill>
                <a:latin typeface="Times New Roman" panose="02020603050405020304" pitchFamily="18" charset="0"/>
                <a:cs typeface="Times New Roman" panose="02020603050405020304" pitchFamily="18" charset="0"/>
              </a:rPr>
              <a:t>Это он привез замечательную игру бадминтон в нашу страну из Китайской Народной Республики.</a:t>
            </a:r>
          </a:p>
          <a:p>
            <a:pPr>
              <a:buFont typeface="Courier New" pitchFamily="49" charset="0"/>
              <a:buChar char="o"/>
            </a:pPr>
            <a:r>
              <a:rPr lang="ru-RU" sz="2400" dirty="0" smtClean="0">
                <a:solidFill>
                  <a:srgbClr val="C00000"/>
                </a:solidFill>
                <a:latin typeface="Times New Roman" panose="02020603050405020304" pitchFamily="18" charset="0"/>
                <a:cs typeface="Times New Roman" panose="02020603050405020304" pitchFamily="18" charset="0"/>
              </a:rPr>
              <a:t>Он явился инициатором и принял участие в разработке конструкции отечественной бадминтонной ракетки «Ласточка».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pic>
        <p:nvPicPr>
          <p:cNvPr id="13314" name="Picture 2" descr="Картинки по запросу фон для презентации"/>
          <p:cNvPicPr>
            <a:picLocks noChangeAspect="1" noChangeArrowheads="1"/>
          </p:cNvPicPr>
          <p:nvPr/>
        </p:nvPicPr>
        <p:blipFill>
          <a:blip r:embed="rId3"/>
          <a:srcRect/>
          <a:stretch>
            <a:fillRect/>
          </a:stretch>
        </p:blipFill>
        <p:spPr bwMode="auto">
          <a:xfrm>
            <a:off x="0" y="0"/>
            <a:ext cx="9144000" cy="6858000"/>
          </a:xfrm>
          <a:prstGeom prst="rect">
            <a:avLst/>
          </a:prstGeom>
          <a:noFill/>
        </p:spPr>
      </p:pic>
      <p:pic>
        <p:nvPicPr>
          <p:cNvPr id="1040" name="Picture 16" descr="http://www.olymps.ru/wp-content/uploads/2012/03/badminton-history.jpg"/>
          <p:cNvPicPr>
            <a:picLocks noChangeAspect="1" noChangeArrowheads="1"/>
          </p:cNvPicPr>
          <p:nvPr/>
        </p:nvPicPr>
        <p:blipFill>
          <a:blip r:embed="rId4"/>
          <a:srcRect/>
          <a:stretch>
            <a:fillRect/>
          </a:stretch>
        </p:blipFill>
        <p:spPr bwMode="auto">
          <a:xfrm>
            <a:off x="277119" y="2060848"/>
            <a:ext cx="4983029" cy="4152524"/>
          </a:xfrm>
          <a:prstGeom prst="rect">
            <a:avLst/>
          </a:prstGeom>
          <a:noFill/>
        </p:spPr>
      </p:pic>
      <p:sp>
        <p:nvSpPr>
          <p:cNvPr id="13" name="Заголовок 12"/>
          <p:cNvSpPr>
            <a:spLocks noGrp="1"/>
          </p:cNvSpPr>
          <p:nvPr>
            <p:ph type="ctrTitle"/>
          </p:nvPr>
        </p:nvSpPr>
        <p:spPr>
          <a:xfrm>
            <a:off x="289702" y="160338"/>
            <a:ext cx="8674786" cy="604366"/>
          </a:xfrm>
        </p:spPr>
        <p:txBody>
          <a:bodyPr>
            <a:normAutofit fontScale="90000"/>
          </a:bodyPr>
          <a:lstStyle/>
          <a:p>
            <a:r>
              <a:rPr lang="ru-RU" b="1" dirty="0" smtClean="0">
                <a:solidFill>
                  <a:schemeClr val="accent2"/>
                </a:solidFill>
                <a:latin typeface="Times New Roman" pitchFamily="18" charset="0"/>
                <a:cs typeface="Times New Roman" pitchFamily="18" charset="0"/>
              </a:rPr>
              <a:t/>
            </a:r>
            <a:br>
              <a:rPr lang="ru-RU" b="1" dirty="0" smtClean="0">
                <a:solidFill>
                  <a:schemeClr val="accent2"/>
                </a:solidFill>
                <a:latin typeface="Times New Roman" pitchFamily="18" charset="0"/>
                <a:cs typeface="Times New Roman" pitchFamily="18" charset="0"/>
              </a:rPr>
            </a:br>
            <a:r>
              <a:rPr lang="ru-RU" b="1" dirty="0" smtClean="0">
                <a:solidFill>
                  <a:schemeClr val="accent2"/>
                </a:solidFill>
                <a:latin typeface="Times New Roman" pitchFamily="18" charset="0"/>
                <a:cs typeface="Times New Roman" pitchFamily="18" charset="0"/>
              </a:rPr>
              <a:t>Бадминтон-</a:t>
            </a:r>
            <a:r>
              <a:rPr lang="ru-RU" sz="4000" b="1" i="1" dirty="0" smtClean="0">
                <a:solidFill>
                  <a:schemeClr val="accent2"/>
                </a:solidFill>
                <a:latin typeface="Times New Roman" pitchFamily="18" charset="0"/>
                <a:cs typeface="Times New Roman" pitchFamily="18" charset="0"/>
              </a:rPr>
              <a:t>и</a:t>
            </a:r>
            <a:r>
              <a:rPr lang="ru-RU" sz="4000" b="1" i="1" dirty="0" smtClean="0">
                <a:solidFill>
                  <a:schemeClr val="accent2"/>
                </a:solidFill>
                <a:latin typeface="Times New Roman" pitchFamily="18" charset="0"/>
                <a:cs typeface="Times New Roman" pitchFamily="18" charset="0"/>
              </a:rPr>
              <a:t>стория </a:t>
            </a:r>
            <a:r>
              <a:rPr lang="ru-RU" sz="4000" b="1" i="1" dirty="0" smtClean="0">
                <a:solidFill>
                  <a:schemeClr val="accent2"/>
                </a:solidFill>
                <a:latin typeface="Times New Roman" pitchFamily="18" charset="0"/>
                <a:cs typeface="Times New Roman" pitchFamily="18" charset="0"/>
              </a:rPr>
              <a:t>возникновения</a:t>
            </a:r>
            <a:r>
              <a:rPr lang="ru-RU" b="1" i="1" dirty="0" smtClean="0">
                <a:solidFill>
                  <a:schemeClr val="accent2"/>
                </a:solidFill>
              </a:rPr>
              <a:t/>
            </a:r>
            <a:br>
              <a:rPr lang="ru-RU" b="1" i="1" dirty="0" smtClean="0">
                <a:solidFill>
                  <a:schemeClr val="accent2"/>
                </a:solidFill>
              </a:rPr>
            </a:br>
            <a:endParaRPr lang="ru-RU" b="1" i="1" dirty="0">
              <a:solidFill>
                <a:schemeClr val="accent2"/>
              </a:solidFill>
            </a:endParaRPr>
          </a:p>
        </p:txBody>
      </p:sp>
      <p:sp>
        <p:nvSpPr>
          <p:cNvPr id="3" name="Подзаголовок 2"/>
          <p:cNvSpPr>
            <a:spLocks noGrp="1"/>
          </p:cNvSpPr>
          <p:nvPr>
            <p:ph type="subTitle" idx="1"/>
          </p:nvPr>
        </p:nvSpPr>
        <p:spPr>
          <a:xfrm>
            <a:off x="5508104" y="1268760"/>
            <a:ext cx="3456384" cy="5112568"/>
          </a:xfrm>
        </p:spPr>
        <p:txBody>
          <a:bodyPr>
            <a:noAutofit/>
          </a:bodyPr>
          <a:lstStyle/>
          <a:p>
            <a:pPr>
              <a:spcBef>
                <a:spcPts val="0"/>
              </a:spcBef>
            </a:pPr>
            <a:r>
              <a:rPr lang="ru-RU" sz="1800" b="1" dirty="0" smtClean="0">
                <a:solidFill>
                  <a:schemeClr val="tx1"/>
                </a:solidFill>
                <a:latin typeface="Times New Roman" pitchFamily="18" charset="0"/>
                <a:cs typeface="Times New Roman" pitchFamily="18" charset="0"/>
              </a:rPr>
              <a:t>Бадминтон</a:t>
            </a:r>
            <a:r>
              <a:rPr lang="ru-RU" sz="1800" dirty="0" smtClean="0">
                <a:solidFill>
                  <a:schemeClr val="tx1"/>
                </a:solidFill>
                <a:latin typeface="Times New Roman" pitchFamily="18" charset="0"/>
                <a:cs typeface="Times New Roman" pitchFamily="18" charset="0"/>
              </a:rPr>
              <a:t> -одна из древнейших спортивных игр в мире. На сегодняшний день считается, что современный бадминтон берет свое начало от индийской игры "Пуне», в которую играли более трех тысяч лет назад, в Древней Греции, в Индии в Японии и др. странах. Правда, воланчик отбивали руками и ногами. Деревянные ракетки придумали японцы. </a:t>
            </a:r>
            <a:r>
              <a:rPr lang="ru-RU" sz="1800" dirty="0" err="1" smtClean="0">
                <a:solidFill>
                  <a:schemeClr val="tx1"/>
                </a:solidFill>
                <a:latin typeface="Times New Roman" pitchFamily="18" charset="0"/>
                <a:cs typeface="Times New Roman" pitchFamily="18" charset="0"/>
              </a:rPr>
              <a:t>Воланчики</a:t>
            </a:r>
            <a:r>
              <a:rPr lang="ru-RU" sz="1800" dirty="0" smtClean="0">
                <a:solidFill>
                  <a:schemeClr val="tx1"/>
                </a:solidFill>
                <a:latin typeface="Times New Roman" pitchFamily="18" charset="0"/>
                <a:cs typeface="Times New Roman" pitchFamily="18" charset="0"/>
              </a:rPr>
              <a:t> у японцев тоже были необычными. Их делали из вишен. В ягоду втыкали несколько гусиных перьев, после чего высушивали на солнцепеке. </a:t>
            </a:r>
          </a:p>
        </p:txBody>
      </p:sp>
      <p:sp>
        <p:nvSpPr>
          <p:cNvPr id="1036" name="AutoShape 12" descr="Картинки по запросу бадминтон вола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pic>
        <p:nvPicPr>
          <p:cNvPr id="10242" name="Picture 2" descr="Картинки по запросу фон для презентации"/>
          <p:cNvPicPr>
            <a:picLocks noChangeAspect="1" noChangeArrowheads="1"/>
          </p:cNvPicPr>
          <p:nvPr/>
        </p:nvPicPr>
        <p:blipFill>
          <a:blip r:embed="rId2"/>
          <a:srcRect/>
          <a:stretch>
            <a:fillRect/>
          </a:stretch>
        </p:blipFill>
        <p:spPr bwMode="auto">
          <a:xfrm>
            <a:off x="-16040" y="0"/>
            <a:ext cx="9144000" cy="6858000"/>
          </a:xfrm>
          <a:prstGeom prst="rect">
            <a:avLst/>
          </a:prstGeom>
          <a:noFill/>
        </p:spPr>
      </p:pic>
      <p:sp>
        <p:nvSpPr>
          <p:cNvPr id="3" name="Содержимое 2"/>
          <p:cNvSpPr>
            <a:spLocks noGrp="1"/>
          </p:cNvSpPr>
          <p:nvPr>
            <p:ph idx="1"/>
          </p:nvPr>
        </p:nvSpPr>
        <p:spPr>
          <a:xfrm>
            <a:off x="5364088" y="908720"/>
            <a:ext cx="3384376" cy="4896544"/>
          </a:xfrm>
          <a:noFill/>
        </p:spPr>
        <p:txBody>
          <a:bodyPr>
            <a:normAutofit lnSpcReduction="10000"/>
          </a:bodyPr>
          <a:lstStyle/>
          <a:p>
            <a:pPr marL="0" indent="0">
              <a:lnSpc>
                <a:spcPct val="150000"/>
              </a:lnSpc>
              <a:spcBef>
                <a:spcPts val="0"/>
              </a:spcBef>
              <a:buNone/>
            </a:pPr>
            <a:r>
              <a:rPr lang="ru-RU" sz="2400" b="1" dirty="0" smtClean="0">
                <a:solidFill>
                  <a:srgbClr val="C00000"/>
                </a:solidFill>
                <a:latin typeface="Times New Roman" pitchFamily="18" charset="0"/>
                <a:cs typeface="Times New Roman" pitchFamily="18" charset="0"/>
              </a:rPr>
              <a:t>Бадминтон </a:t>
            </a:r>
            <a:r>
              <a:rPr lang="ru-RU" sz="2400" b="1" dirty="0" smtClean="0">
                <a:solidFill>
                  <a:srgbClr val="C00000"/>
                </a:solidFill>
                <a:latin typeface="Times New Roman" pitchFamily="18" charset="0"/>
                <a:cs typeface="Times New Roman" pitchFamily="18" charset="0"/>
              </a:rPr>
              <a:t>- спорт № 1</a:t>
            </a:r>
            <a:r>
              <a:rPr lang="ru-RU" sz="2400" dirty="0" smtClean="0">
                <a:solidFill>
                  <a:srgbClr val="C0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в отряде подготовки космонавтов. «Люблю играть в бадминтон, - говорил Ю. А. Гагарин, - это хорошая игра, она дает основательную нагрузку». Сильнейшие клубные команды страны ежегодно разыгрывают почетный приз – Кубок Космонавтов.</a:t>
            </a:r>
            <a:endParaRPr lang="ru-RU" sz="2000" dirty="0">
              <a:latin typeface="Times New Roman" pitchFamily="18" charset="0"/>
              <a:cs typeface="Times New Roman" pitchFamily="18" charset="0"/>
            </a:endParaRPr>
          </a:p>
        </p:txBody>
      </p:sp>
      <p:pic>
        <p:nvPicPr>
          <p:cNvPr id="1032" name="Picture 8" descr="http://2.bp.blogspot.com/-YzQKJmTNzq8/TaH0yJLqmLI/AAAAAAAAAWA/4kniD6YJnC0/s1600/797.jpg"/>
          <p:cNvPicPr>
            <a:picLocks noChangeAspect="1" noChangeArrowheads="1"/>
          </p:cNvPicPr>
          <p:nvPr/>
        </p:nvPicPr>
        <p:blipFill>
          <a:blip r:embed="rId3"/>
          <a:srcRect/>
          <a:stretch>
            <a:fillRect/>
          </a:stretch>
        </p:blipFill>
        <p:spPr bwMode="auto">
          <a:xfrm>
            <a:off x="1115616" y="188640"/>
            <a:ext cx="2969523" cy="3686287"/>
          </a:xfrm>
          <a:prstGeom prst="rect">
            <a:avLst/>
          </a:prstGeom>
          <a:noFill/>
        </p:spPr>
      </p:pic>
      <p:pic>
        <p:nvPicPr>
          <p:cNvPr id="1030" name="Picture 6" descr="http://www.mn.ru/images/30098/27/300982743.jpg"/>
          <p:cNvPicPr>
            <a:picLocks noChangeAspect="1" noChangeArrowheads="1"/>
          </p:cNvPicPr>
          <p:nvPr/>
        </p:nvPicPr>
        <p:blipFill>
          <a:blip r:embed="rId4"/>
          <a:srcRect/>
          <a:stretch>
            <a:fillRect/>
          </a:stretch>
        </p:blipFill>
        <p:spPr bwMode="auto">
          <a:xfrm>
            <a:off x="376274" y="4221088"/>
            <a:ext cx="4448205" cy="228601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11266" name="Picture 2" descr="Картинки по запросу фон для презентации"/>
          <p:cNvPicPr>
            <a:picLocks noChangeAspect="1" noChangeArrowheads="1"/>
          </p:cNvPicPr>
          <p:nvPr/>
        </p:nvPicPr>
        <p:blipFill>
          <a:blip r:embed="rId2"/>
          <a:srcRect/>
          <a:stretch>
            <a:fillRect/>
          </a:stretch>
        </p:blipFill>
        <p:spPr bwMode="auto">
          <a:xfrm>
            <a:off x="-35931" y="0"/>
            <a:ext cx="9144000" cy="6858000"/>
          </a:xfrm>
          <a:prstGeom prst="rect">
            <a:avLst/>
          </a:prstGeom>
          <a:noFill/>
        </p:spPr>
      </p:pic>
      <p:pic>
        <p:nvPicPr>
          <p:cNvPr id="1026" name="Picture 2" descr="Современный бадминтон"/>
          <p:cNvPicPr>
            <a:picLocks noChangeAspect="1" noChangeArrowheads="1"/>
          </p:cNvPicPr>
          <p:nvPr/>
        </p:nvPicPr>
        <p:blipFill>
          <a:blip r:embed="rId3"/>
          <a:srcRect/>
          <a:stretch>
            <a:fillRect/>
          </a:stretch>
        </p:blipFill>
        <p:spPr bwMode="auto">
          <a:xfrm>
            <a:off x="107504" y="188640"/>
            <a:ext cx="3962400" cy="2857500"/>
          </a:xfrm>
          <a:prstGeom prst="rect">
            <a:avLst/>
          </a:prstGeom>
          <a:noFill/>
        </p:spPr>
      </p:pic>
      <p:sp>
        <p:nvSpPr>
          <p:cNvPr id="5" name="Заголовок 4"/>
          <p:cNvSpPr>
            <a:spLocks noGrp="1"/>
          </p:cNvSpPr>
          <p:nvPr>
            <p:ph type="title"/>
          </p:nvPr>
        </p:nvSpPr>
        <p:spPr>
          <a:xfrm>
            <a:off x="4211960" y="3046180"/>
            <a:ext cx="4474840" cy="504056"/>
          </a:xfrm>
        </p:spPr>
        <p:txBody>
          <a:bodyPr>
            <a:noAutofit/>
          </a:bodyPr>
          <a:lstStyle/>
          <a:p>
            <a:r>
              <a:rPr lang="ru-RU" sz="2800" b="1" dirty="0" smtClean="0">
                <a:solidFill>
                  <a:srgbClr val="C00000"/>
                </a:solidFill>
                <a:latin typeface="Times New Roman" pitchFamily="18" charset="0"/>
                <a:cs typeface="Times New Roman" pitchFamily="18" charset="0"/>
              </a:rPr>
              <a:t>Современный бадминтон</a:t>
            </a:r>
            <a:endParaRPr lang="ru-RU" sz="2800" b="1" dirty="0">
              <a:solidFill>
                <a:srgbClr val="C00000"/>
              </a:solidFill>
            </a:endParaRPr>
          </a:p>
        </p:txBody>
      </p:sp>
      <p:sp>
        <p:nvSpPr>
          <p:cNvPr id="6" name="Содержимое 5"/>
          <p:cNvSpPr>
            <a:spLocks noGrp="1"/>
          </p:cNvSpPr>
          <p:nvPr>
            <p:ph idx="1"/>
          </p:nvPr>
        </p:nvSpPr>
        <p:spPr>
          <a:xfrm>
            <a:off x="467544" y="3933056"/>
            <a:ext cx="8147248" cy="2049091"/>
          </a:xfrm>
        </p:spPr>
        <p:txBody>
          <a:bodyPr>
            <a:normAutofit fontScale="85000" lnSpcReduction="20000"/>
          </a:bodyPr>
          <a:lstStyle/>
          <a:p>
            <a:pPr>
              <a:spcBef>
                <a:spcPts val="0"/>
              </a:spcBef>
              <a:buNone/>
            </a:pPr>
            <a:r>
              <a:rPr lang="ru-RU" dirty="0" smtClean="0">
                <a:latin typeface="Times New Roman" pitchFamily="18" charset="0"/>
                <a:cs typeface="Times New Roman" pitchFamily="18" charset="0"/>
              </a:rPr>
              <a:t> </a:t>
            </a:r>
          </a:p>
          <a:p>
            <a:pPr>
              <a:spcBef>
                <a:spcPts val="0"/>
              </a:spcBef>
              <a:buNone/>
            </a:pPr>
            <a:r>
              <a:rPr lang="ru-RU" sz="2600" dirty="0" smtClean="0">
                <a:latin typeface="Times New Roman" pitchFamily="18" charset="0"/>
                <a:cs typeface="Times New Roman" pitchFamily="18" charset="0"/>
              </a:rPr>
              <a:t>Очень давно современный бадминтон, с ракетками и мячом с перьями, привез в Англию из Индии английский герцог Бофорт</a:t>
            </a:r>
            <a:r>
              <a:rPr lang="ru-RU" sz="2600" dirty="0" smtClean="0"/>
              <a:t>.</a:t>
            </a:r>
          </a:p>
          <a:p>
            <a:pPr>
              <a:spcBef>
                <a:spcPts val="0"/>
              </a:spcBef>
              <a:buNone/>
            </a:pPr>
            <a:r>
              <a:rPr lang="ru-RU" sz="2600" dirty="0" smtClean="0">
                <a:latin typeface="Times New Roman" pitchFamily="18" charset="0"/>
                <a:cs typeface="Times New Roman" pitchFamily="18" charset="0"/>
              </a:rPr>
              <a:t> Игру продемонстрировали публике, и она сразу приобрела многочисленных поклонников, получив название "бадминтон". Вскоре были изданы первые правила игры.</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pic>
        <p:nvPicPr>
          <p:cNvPr id="4" name="Рисунок 3"/>
          <p:cNvPicPr/>
          <p:nvPr/>
        </p:nvPicPr>
        <p:blipFill>
          <a:blip r:embed="rId2"/>
          <a:srcRect/>
          <a:stretch>
            <a:fillRect/>
          </a:stretch>
        </p:blipFill>
        <p:spPr bwMode="auto">
          <a:xfrm>
            <a:off x="1002380" y="404664"/>
            <a:ext cx="6452220" cy="2926677"/>
          </a:xfrm>
          <a:prstGeom prst="rect">
            <a:avLst/>
          </a:prstGeom>
          <a:noFill/>
          <a:ln w="25400" cmpd="sng">
            <a:solidFill>
              <a:schemeClr val="tx1"/>
            </a:solidFill>
            <a:miter lim="800000"/>
            <a:headEnd/>
            <a:tailEnd/>
          </a:ln>
        </p:spPr>
      </p:pic>
      <p:sp>
        <p:nvSpPr>
          <p:cNvPr id="6" name="Содержимое 5"/>
          <p:cNvSpPr>
            <a:spLocks noGrp="1"/>
          </p:cNvSpPr>
          <p:nvPr>
            <p:ph idx="1"/>
          </p:nvPr>
        </p:nvSpPr>
        <p:spPr>
          <a:xfrm>
            <a:off x="251520" y="4077072"/>
            <a:ext cx="8496944" cy="2232248"/>
          </a:xfrm>
          <a:gradFill>
            <a:gsLst>
              <a:gs pos="0">
                <a:srgbClr val="FF3399"/>
              </a:gs>
              <a:gs pos="25000">
                <a:srgbClr val="FF6633"/>
              </a:gs>
              <a:gs pos="50000">
                <a:srgbClr val="FFFF00"/>
              </a:gs>
              <a:gs pos="75000">
                <a:srgbClr val="01A78F"/>
              </a:gs>
              <a:gs pos="100000">
                <a:srgbClr val="3366FF"/>
              </a:gs>
            </a:gsLst>
            <a:lin ang="5400000" scaled="0"/>
          </a:gradFill>
        </p:spPr>
        <p:txBody>
          <a:bodyPr>
            <a:normAutofit fontScale="47500" lnSpcReduction="20000"/>
          </a:bodyPr>
          <a:lstStyle/>
          <a:p>
            <a:pPr marL="0" indent="0" algn="ctr">
              <a:spcBef>
                <a:spcPts val="0"/>
              </a:spcBef>
              <a:buNone/>
            </a:pPr>
            <a:r>
              <a:rPr lang="ru-RU" sz="4400" b="1" dirty="0" smtClean="0">
                <a:solidFill>
                  <a:srgbClr val="C00000"/>
                </a:solidFill>
                <a:latin typeface="Times New Roman" pitchFamily="18" charset="0"/>
                <a:cs typeface="Times New Roman" pitchFamily="18" charset="0"/>
              </a:rPr>
              <a:t>Цель игры</a:t>
            </a:r>
          </a:p>
          <a:p>
            <a:pPr marL="0" indent="0">
              <a:lnSpc>
                <a:spcPct val="170000"/>
              </a:lnSpc>
              <a:spcBef>
                <a:spcPts val="0"/>
              </a:spcBef>
              <a:buNone/>
            </a:pPr>
            <a:r>
              <a:rPr lang="ru-RU" dirty="0" smtClean="0">
                <a:latin typeface="Times New Roman" pitchFamily="18" charset="0"/>
                <a:cs typeface="Times New Roman" pitchFamily="18" charset="0"/>
              </a:rPr>
              <a:t>   </a:t>
            </a:r>
            <a:r>
              <a:rPr lang="ru-RU" sz="3800" dirty="0" smtClean="0">
                <a:latin typeface="Times New Roman" pitchFamily="18" charset="0"/>
                <a:cs typeface="Times New Roman" pitchFamily="18" charset="0"/>
              </a:rPr>
              <a:t>Цель игры — не допустить падения волана на своей площадке и приземлять его на стороне противника.. Если один ребенок допустил ошибку (волан упал на его стороне, или он не перебросил его через сетку), то другой получает очко.</a:t>
            </a:r>
          </a:p>
          <a:p>
            <a:pPr marL="0" indent="0">
              <a:lnSpc>
                <a:spcPct val="170000"/>
              </a:lnSpc>
              <a:spcBef>
                <a:spcPts val="0"/>
              </a:spcBef>
              <a:buNone/>
            </a:pPr>
            <a:r>
              <a:rPr lang="ru-RU" sz="3800" dirty="0" smtClean="0">
                <a:latin typeface="Times New Roman" pitchFamily="18" charset="0"/>
                <a:cs typeface="Times New Roman" pitchFamily="18" charset="0"/>
              </a:rPr>
              <a:t>   Игра продолжается до тех пор, пока один из играющих не наберёт10-15 очков.</a:t>
            </a:r>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alpha val="82000"/>
          </a:schemeClr>
        </a:solidFill>
        <a:effectLst/>
      </p:bgPr>
    </p:bg>
    <p:spTree>
      <p:nvGrpSpPr>
        <p:cNvPr id="1" name=""/>
        <p:cNvGrpSpPr/>
        <p:nvPr/>
      </p:nvGrpSpPr>
      <p:grpSpPr>
        <a:xfrm>
          <a:off x="0" y="0"/>
          <a:ext cx="0" cy="0"/>
          <a:chOff x="0" y="0"/>
          <a:chExt cx="0" cy="0"/>
        </a:xfrm>
      </p:grpSpPr>
      <p:pic>
        <p:nvPicPr>
          <p:cNvPr id="17410" name="Picture 2" descr="http://900igr.net/datai/chelovek/Sportivnye-snarjady.files/0019-018-Volany-i-raketka-dlja-badmintona.jpg"/>
          <p:cNvPicPr>
            <a:picLocks noChangeAspect="1" noChangeArrowheads="1"/>
          </p:cNvPicPr>
          <p:nvPr/>
        </p:nvPicPr>
        <p:blipFill>
          <a:blip r:embed="rId2"/>
          <a:srcRect/>
          <a:stretch>
            <a:fillRect/>
          </a:stretch>
        </p:blipFill>
        <p:spPr bwMode="auto">
          <a:xfrm>
            <a:off x="895494" y="1844824"/>
            <a:ext cx="4330469" cy="3946760"/>
          </a:xfrm>
          <a:prstGeom prst="rect">
            <a:avLst/>
          </a:prstGeom>
          <a:noFill/>
        </p:spPr>
      </p:pic>
      <p:sp>
        <p:nvSpPr>
          <p:cNvPr id="3" name="Содержимое 2"/>
          <p:cNvSpPr>
            <a:spLocks noGrp="1"/>
          </p:cNvSpPr>
          <p:nvPr>
            <p:ph idx="1"/>
          </p:nvPr>
        </p:nvSpPr>
        <p:spPr>
          <a:xfrm>
            <a:off x="5796136" y="584684"/>
            <a:ext cx="3032886" cy="5616624"/>
          </a:xfrm>
        </p:spPr>
        <p:txBody>
          <a:bodyPr>
            <a:normAutofit lnSpcReduction="10000"/>
          </a:bodyPr>
          <a:lstStyle/>
          <a:p>
            <a:pPr marL="0" algn="r">
              <a:spcBef>
                <a:spcPts val="0"/>
              </a:spcBef>
              <a:buNone/>
            </a:pPr>
            <a:r>
              <a:rPr lang="ru-RU" sz="2800" b="1" dirty="0" smtClean="0">
                <a:solidFill>
                  <a:srgbClr val="C00000"/>
                </a:solidFill>
                <a:latin typeface="Times New Roman" panose="02020603050405020304" pitchFamily="18" charset="0"/>
                <a:cs typeface="Times New Roman" pitchFamily="18" charset="0"/>
              </a:rPr>
              <a:t>Ракетки </a:t>
            </a:r>
            <a:r>
              <a:rPr lang="ru-RU" sz="2800" dirty="0" smtClean="0">
                <a:solidFill>
                  <a:srgbClr val="C00000"/>
                </a:solidFill>
                <a:latin typeface="Times New Roman" panose="02020603050405020304" pitchFamily="18" charset="0"/>
                <a:cs typeface="Times New Roman" panose="02020603050405020304" pitchFamily="18" charset="0"/>
              </a:rPr>
              <a:t>- изготавливаются из алюминия, стали, химических сплавов, углепластика и даже титана. Струны для ракетки изготавливаются из синтетического волокна.</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a:xfrm>
            <a:off x="467544" y="404664"/>
            <a:ext cx="5186370" cy="36004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5400" b="1" dirty="0" smtClean="0">
                <a:latin typeface="Times New Roman" pitchFamily="18" charset="0"/>
                <a:cs typeface="Times New Roman" pitchFamily="18" charset="0"/>
              </a:rPr>
              <a:t/>
            </a:r>
            <a:br>
              <a:rPr lang="ru-RU" sz="5400" b="1" dirty="0" smtClean="0">
                <a:latin typeface="Times New Roman" pitchFamily="18" charset="0"/>
                <a:cs typeface="Times New Roman" pitchFamily="18" charset="0"/>
              </a:rPr>
            </a:br>
            <a:r>
              <a:rPr lang="ru-RU" sz="3200" b="1" dirty="0" smtClean="0">
                <a:solidFill>
                  <a:srgbClr val="C00000"/>
                </a:solidFill>
                <a:latin typeface="Times New Roman" pitchFamily="18" charset="0"/>
                <a:cs typeface="Times New Roman" pitchFamily="18" charset="0"/>
              </a:rPr>
              <a:t>Инвентарь</a:t>
            </a:r>
            <a:br>
              <a:rPr lang="ru-RU" sz="3200" b="1" dirty="0" smtClean="0">
                <a:solidFill>
                  <a:srgbClr val="C00000"/>
                </a:solidFill>
                <a:latin typeface="Times New Roman" pitchFamily="18" charset="0"/>
                <a:cs typeface="Times New Roman" pitchFamily="18" charset="0"/>
              </a:rPr>
            </a:br>
            <a:endParaRPr lang="ru-RU" sz="3200"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8196" name="Picture 4" descr="http://pro57.optipro.ru/dbpics/17525.JPG"/>
          <p:cNvPicPr>
            <a:picLocks noChangeAspect="1" noChangeArrowheads="1"/>
          </p:cNvPicPr>
          <p:nvPr/>
        </p:nvPicPr>
        <p:blipFill>
          <a:blip r:embed="rId2"/>
          <a:srcRect/>
          <a:stretch>
            <a:fillRect/>
          </a:stretch>
        </p:blipFill>
        <p:spPr bwMode="auto">
          <a:xfrm rot="5400000">
            <a:off x="-1091877" y="2481483"/>
            <a:ext cx="5357824" cy="2500330"/>
          </a:xfrm>
          <a:prstGeom prst="rect">
            <a:avLst/>
          </a:prstGeom>
          <a:noFill/>
        </p:spPr>
      </p:pic>
      <p:pic>
        <p:nvPicPr>
          <p:cNvPr id="9218" name="Picture 2" descr="http://photo.7ya.ru/ph/2012/4/24/1335300375717.jpg"/>
          <p:cNvPicPr>
            <a:picLocks noChangeAspect="1" noChangeArrowheads="1"/>
          </p:cNvPicPr>
          <p:nvPr/>
        </p:nvPicPr>
        <p:blipFill>
          <a:blip r:embed="rId3"/>
          <a:srcRect/>
          <a:stretch>
            <a:fillRect/>
          </a:stretch>
        </p:blipFill>
        <p:spPr bwMode="auto">
          <a:xfrm>
            <a:off x="5902588" y="1484784"/>
            <a:ext cx="2955531" cy="4248472"/>
          </a:xfrm>
          <a:prstGeom prst="rect">
            <a:avLst/>
          </a:prstGeom>
          <a:noFill/>
        </p:spPr>
      </p:pic>
      <p:sp>
        <p:nvSpPr>
          <p:cNvPr id="2" name="Заголовок 1"/>
          <p:cNvSpPr>
            <a:spLocks noGrp="1"/>
          </p:cNvSpPr>
          <p:nvPr>
            <p:ph type="title"/>
          </p:nvPr>
        </p:nvSpPr>
        <p:spPr>
          <a:xfrm>
            <a:off x="457200" y="116632"/>
            <a:ext cx="8229600" cy="490066"/>
          </a:xfrm>
          <a:noFill/>
        </p:spPr>
        <p:txBody>
          <a:bodyPr>
            <a:noAutofit/>
          </a:bodyPr>
          <a:lstStyle/>
          <a:p>
            <a:r>
              <a:rPr lang="ru-RU" sz="2800" b="1" dirty="0" smtClean="0">
                <a:solidFill>
                  <a:srgbClr val="C00000"/>
                </a:solidFill>
                <a:latin typeface="Times New Roman" pitchFamily="18" charset="0"/>
                <a:cs typeface="Times New Roman" pitchFamily="18" charset="0"/>
              </a:rPr>
              <a:t>Строение ракетки</a:t>
            </a:r>
            <a:endParaRPr lang="ru-RU" sz="2800" b="1" dirty="0">
              <a:solidFill>
                <a:srgbClr val="C00000"/>
              </a:solidFill>
              <a:latin typeface="Times New Roman" pitchFamily="18" charset="0"/>
              <a:cs typeface="Times New Roman" pitchFamily="18" charset="0"/>
            </a:endParaRPr>
          </a:p>
        </p:txBody>
      </p:sp>
      <p:sp>
        <p:nvSpPr>
          <p:cNvPr id="9" name="Содержимое 8"/>
          <p:cNvSpPr>
            <a:spLocks noGrp="1"/>
          </p:cNvSpPr>
          <p:nvPr>
            <p:ph sz="half" idx="2"/>
          </p:nvPr>
        </p:nvSpPr>
        <p:spPr>
          <a:xfrm>
            <a:off x="2143108" y="4572009"/>
            <a:ext cx="1285884" cy="428628"/>
          </a:xfrm>
          <a:solidFill>
            <a:srgbClr val="FFC000"/>
          </a:solidFill>
        </p:spPr>
        <p:txBody>
          <a:bodyPr>
            <a:normAutofit fontScale="92500" lnSpcReduction="20000"/>
          </a:bodyPr>
          <a:lstStyle/>
          <a:p>
            <a:pPr>
              <a:buNone/>
            </a:pPr>
            <a:r>
              <a:rPr lang="ru-RU" dirty="0" smtClean="0"/>
              <a:t>Ручка</a:t>
            </a:r>
            <a:endParaRPr lang="ru-RU" dirty="0"/>
          </a:p>
        </p:txBody>
      </p:sp>
      <p:sp>
        <p:nvSpPr>
          <p:cNvPr id="8" name="Содержимое 7"/>
          <p:cNvSpPr>
            <a:spLocks noGrp="1"/>
          </p:cNvSpPr>
          <p:nvPr>
            <p:ph sz="half" idx="1"/>
          </p:nvPr>
        </p:nvSpPr>
        <p:spPr>
          <a:xfrm>
            <a:off x="2714612" y="1571612"/>
            <a:ext cx="2643206" cy="542915"/>
          </a:xfrm>
          <a:solidFill>
            <a:srgbClr val="FFC000"/>
          </a:solidFill>
        </p:spPr>
        <p:txBody>
          <a:bodyPr>
            <a:normAutofit fontScale="92500" lnSpcReduction="20000"/>
          </a:bodyPr>
          <a:lstStyle/>
          <a:p>
            <a:pPr>
              <a:buNone/>
            </a:pPr>
            <a:r>
              <a:rPr lang="ru-RU" dirty="0" smtClean="0"/>
              <a:t>Головка ракетки</a:t>
            </a:r>
            <a:endParaRPr lang="ru-RU" dirty="0"/>
          </a:p>
        </p:txBody>
      </p:sp>
      <p:cxnSp>
        <p:nvCxnSpPr>
          <p:cNvPr id="11" name="Прямая со стрелкой 10"/>
          <p:cNvCxnSpPr>
            <a:stCxn id="8" idx="1"/>
          </p:cNvCxnSpPr>
          <p:nvPr/>
        </p:nvCxnSpPr>
        <p:spPr>
          <a:xfrm rot="10800000" flipV="1">
            <a:off x="2214546" y="1843070"/>
            <a:ext cx="500066" cy="14294"/>
          </a:xfrm>
          <a:prstGeom prst="straightConnector1">
            <a:avLst/>
          </a:prstGeom>
          <a:ln w="381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stCxn id="9" idx="1"/>
          </p:cNvCxnSpPr>
          <p:nvPr/>
        </p:nvCxnSpPr>
        <p:spPr>
          <a:xfrm rot="10800000" flipV="1">
            <a:off x="1643042" y="4786323"/>
            <a:ext cx="500066" cy="142874"/>
          </a:xfrm>
          <a:prstGeom prst="straightConnector1">
            <a:avLst/>
          </a:prstGeom>
          <a:ln w="381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nfourok.ru/images/doc/251/255994/img6.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2" name="Заголовок 1"/>
          <p:cNvSpPr>
            <a:spLocks noGrp="1"/>
          </p:cNvSpPr>
          <p:nvPr>
            <p:ph type="title"/>
          </p:nvPr>
        </p:nvSpPr>
        <p:spPr>
          <a:xfrm>
            <a:off x="421481" y="116632"/>
            <a:ext cx="8301038" cy="408108"/>
          </a:xfrm>
          <a:solidFill>
            <a:schemeClr val="accent1"/>
          </a:solidFill>
        </p:spPr>
        <p:txBody>
          <a:bodyPr>
            <a:normAutofit fontScale="90000"/>
          </a:bodyPr>
          <a:lstStyle/>
          <a:p>
            <a:r>
              <a:rPr lang="ru-RU" sz="2800" b="1" dirty="0" smtClean="0">
                <a:solidFill>
                  <a:srgbClr val="C00000"/>
                </a:solidFill>
                <a:latin typeface="Times New Roman" panose="02020603050405020304" pitchFamily="18" charset="0"/>
                <a:cs typeface="Times New Roman" panose="02020603050405020304" pitchFamily="18" charset="0"/>
              </a:rPr>
              <a:t>Стороны ракетки</a:t>
            </a:r>
            <a:endParaRPr lang="ru-RU" sz="2800" b="1" dirty="0">
              <a:solidFill>
                <a:srgbClr val="C00000"/>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285720" y="4929198"/>
            <a:ext cx="8401080" cy="1357322"/>
          </a:xfrm>
          <a:solidFill>
            <a:schemeClr val="accent2"/>
          </a:solidFill>
        </p:spPr>
        <p:txBody>
          <a:bodyPr/>
          <a:lstStyle/>
          <a:p>
            <a:r>
              <a:rPr lang="ru-RU" dirty="0" smtClean="0"/>
              <a:t>Лицевая сторона                     Тыльная сторона</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1164</TotalTime>
  <Words>555</Words>
  <Application>Microsoft Office PowerPoint</Application>
  <PresentationFormat>Экран (4:3)</PresentationFormat>
  <Paragraphs>47</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Первопроходец отечественного бадминтона</vt:lpstr>
      <vt:lpstr> Бадминтон-история возникновения </vt:lpstr>
      <vt:lpstr>Презентация PowerPoint</vt:lpstr>
      <vt:lpstr>Современный бадминтон</vt:lpstr>
      <vt:lpstr>Презентация PowerPoint</vt:lpstr>
      <vt:lpstr>Презентация PowerPoint</vt:lpstr>
      <vt:lpstr>Строение ракетки</vt:lpstr>
      <vt:lpstr>Стороны ракетки</vt:lpstr>
      <vt:lpstr>   Волан - может быть сделан как из натуральных, так и синтетических материалов.    Головка натурального перьевого волана выполнена из пробки, покрытой оболочкой из тонкой кожи. Хвост волана состоит из 16 гусиных перьев.  Чаще используется профессиональными спортсменами.      Пластиковые воланы используются для любительской игры или для тренировок .</vt:lpstr>
      <vt:lpstr>Презентация PowerPoint</vt:lpstr>
      <vt:lpstr>Презентация PowerPoint</vt:lpstr>
      <vt:lpstr>Значение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bux1</cp:lastModifiedBy>
  <cp:revision>130</cp:revision>
  <dcterms:created xsi:type="dcterms:W3CDTF">2015-07-05T13:30:25Z</dcterms:created>
  <dcterms:modified xsi:type="dcterms:W3CDTF">2007-05-19T17:40:20Z</dcterms:modified>
</cp:coreProperties>
</file>