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6" r:id="rId2"/>
    <p:sldId id="257" r:id="rId3"/>
    <p:sldId id="258" r:id="rId4"/>
    <p:sldId id="282" r:id="rId5"/>
    <p:sldId id="260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3" r:id="rId15"/>
    <p:sldId id="272" r:id="rId16"/>
    <p:sldId id="274" r:id="rId17"/>
    <p:sldId id="275" r:id="rId18"/>
    <p:sldId id="277" r:id="rId19"/>
    <p:sldId id="281" r:id="rId20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90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5FA47-23A4-42BC-A9AB-86A19C9DD391}" type="datetimeFigureOut">
              <a:rPr lang="ru-RU" smtClean="0"/>
              <a:pPr/>
              <a:t>31.03.2021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6E2030-532F-413E-B76B-AA3928A1F8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0836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064B-BEF5-48A3-B0F6-6FA9689F1DE8}" type="datetimeFigureOut">
              <a:rPr lang="ru-RU" smtClean="0"/>
              <a:pPr/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DE6C-84CF-426F-8675-D929ED482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2231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064B-BEF5-48A3-B0F6-6FA9689F1DE8}" type="datetimeFigureOut">
              <a:rPr lang="ru-RU" smtClean="0"/>
              <a:pPr/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DE6C-84CF-426F-8675-D929ED482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3978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064B-BEF5-48A3-B0F6-6FA9689F1DE8}" type="datetimeFigureOut">
              <a:rPr lang="ru-RU" smtClean="0"/>
              <a:pPr/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DE6C-84CF-426F-8675-D929ED482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220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064B-BEF5-48A3-B0F6-6FA9689F1DE8}" type="datetimeFigureOut">
              <a:rPr lang="ru-RU" smtClean="0"/>
              <a:pPr/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DE6C-84CF-426F-8675-D929ED482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2378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064B-BEF5-48A3-B0F6-6FA9689F1DE8}" type="datetimeFigureOut">
              <a:rPr lang="ru-RU" smtClean="0"/>
              <a:pPr/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DE6C-84CF-426F-8675-D929ED482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5273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064B-BEF5-48A3-B0F6-6FA9689F1DE8}" type="datetimeFigureOut">
              <a:rPr lang="ru-RU" smtClean="0"/>
              <a:pPr/>
              <a:t>31.03.2021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DE6C-84CF-426F-8675-D929ED482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8161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064B-BEF5-48A3-B0F6-6FA9689F1DE8}" type="datetimeFigureOut">
              <a:rPr lang="ru-RU" smtClean="0"/>
              <a:pPr/>
              <a:t>31.03.2021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DE6C-84CF-426F-8675-D929ED482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7448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064B-BEF5-48A3-B0F6-6FA9689F1DE8}" type="datetimeFigureOut">
              <a:rPr lang="ru-RU" smtClean="0"/>
              <a:pPr/>
              <a:t>31.03.2021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DE6C-84CF-426F-8675-D929ED482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1070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064B-BEF5-48A3-B0F6-6FA9689F1DE8}" type="datetimeFigureOut">
              <a:rPr lang="ru-RU" smtClean="0"/>
              <a:pPr/>
              <a:t>31.03.2021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DE6C-84CF-426F-8675-D929ED482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7424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064B-BEF5-48A3-B0F6-6FA9689F1DE8}" type="datetimeFigureOut">
              <a:rPr lang="ru-RU" smtClean="0"/>
              <a:pPr/>
              <a:t>31.03.2021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DE6C-84CF-426F-8675-D929ED482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318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064B-BEF5-48A3-B0F6-6FA9689F1DE8}" type="datetimeFigureOut">
              <a:rPr lang="ru-RU" smtClean="0"/>
              <a:pPr/>
              <a:t>31.03.2021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DE6C-84CF-426F-8675-D929ED482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315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9064B-BEF5-48A3-B0F6-6FA9689F1DE8}" type="datetimeFigureOut">
              <a:rPr lang="ru-RU" smtClean="0"/>
              <a:pPr/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5DE6C-84CF-426F-8675-D929ED482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1420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¿ÑÐ¸ÑÐºÐ°  Ð°Ð½Ð¸Ð¼Ð°ÑÐ¸Ñ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6476" y="3825786"/>
            <a:ext cx="2085294" cy="2085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12593" y="2849171"/>
            <a:ext cx="9144000" cy="23876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latin typeface="+mn-lt"/>
              </a:rPr>
              <a:t>Международный</a:t>
            </a:r>
            <a:br>
              <a:rPr lang="ru-RU" sz="6600" b="1" dirty="0" smtClean="0">
                <a:latin typeface="+mn-lt"/>
              </a:rPr>
            </a:br>
            <a:r>
              <a:rPr lang="ru-RU" sz="6600" b="1" dirty="0" smtClean="0">
                <a:latin typeface="+mn-lt"/>
              </a:rPr>
              <a:t> </a:t>
            </a:r>
            <a:r>
              <a:rPr lang="ru-RU" sz="6600" b="1" dirty="0">
                <a:latin typeface="+mn-lt"/>
              </a:rPr>
              <a:t>день птиц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54247" y="2292398"/>
            <a:ext cx="9144000" cy="1655762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Ежегодно 1 апреля вся планета отмечает</a:t>
            </a:r>
            <a:r>
              <a:rPr lang="ru-RU" sz="3600" dirty="0" smtClean="0"/>
              <a:t> 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274928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6 L 0.97904 0.00232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945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Прямоугольник 1"/>
          <p:cNvSpPr>
            <a:spLocks noChangeArrowheads="1"/>
          </p:cNvSpPr>
          <p:nvPr/>
        </p:nvSpPr>
        <p:spPr bwMode="auto">
          <a:xfrm>
            <a:off x="6103029" y="142876"/>
            <a:ext cx="96693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 err="1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Моа</a:t>
            </a:r>
            <a:endParaRPr lang="ru-RU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7" name="Picture 5" descr="C:\Users\Татьяна\Desktop\Безымянн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58377" y="1075056"/>
            <a:ext cx="5343123" cy="5530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26524" y="1109283"/>
            <a:ext cx="601598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err="1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Моа</a:t>
            </a:r>
            <a:r>
              <a:rPr lang="ru-RU" sz="2800" b="1" dirty="0"/>
              <a:t> - нелетающая птица, похожая на страуса. Обитала на островах новой Зеландии. Достигала в высоту 3.6 м. После прибытия на острова первых поселенцев-полинезийцев, численность </a:t>
            </a:r>
            <a:r>
              <a:rPr lang="ru-RU" sz="2800" b="1" dirty="0" err="1"/>
              <a:t>Моа</a:t>
            </a:r>
            <a:r>
              <a:rPr lang="ru-RU" sz="2800" b="1" dirty="0"/>
              <a:t> стала быстро сокращаться. </a:t>
            </a:r>
          </a:p>
          <a:p>
            <a:pPr>
              <a:defRPr/>
            </a:pPr>
            <a:r>
              <a:rPr lang="ru-RU" sz="2800" b="1" dirty="0"/>
              <a:t>Слишком крупны, медлительные птицы не могли скрываться от охотников и примерно к </a:t>
            </a:r>
            <a:r>
              <a:rPr lang="en-US" sz="2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XVIII</a:t>
            </a:r>
            <a:r>
              <a:rPr lang="ru-RU" sz="2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веку </a:t>
            </a:r>
            <a:r>
              <a:rPr lang="ru-RU" sz="2800" b="1" dirty="0" err="1"/>
              <a:t>Моа</a:t>
            </a:r>
            <a:r>
              <a:rPr lang="ru-RU" sz="2800" b="1" dirty="0"/>
              <a:t> полностью исчезли с лица </a:t>
            </a:r>
            <a:r>
              <a:rPr lang="ru-RU" sz="2800" b="1" dirty="0" smtClean="0"/>
              <a:t>земли.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566923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/>
    </mc:Choice>
    <mc:Fallback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12902" y="144084"/>
            <a:ext cx="33143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 err="1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Канарский</a:t>
            </a:r>
            <a:r>
              <a:rPr lang="ru-RU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кулик </a:t>
            </a:r>
          </a:p>
        </p:txBody>
      </p:sp>
      <p:pic>
        <p:nvPicPr>
          <p:cNvPr id="30723" name="Picture 2" descr="C:\Users\Татьяна\Desktop\Безымянн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95751" y="3026533"/>
            <a:ext cx="7789571" cy="3689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99117" y="667304"/>
            <a:ext cx="93736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</a:t>
            </a:r>
            <a:r>
              <a:rPr lang="ru-RU" sz="2800" b="1" dirty="0"/>
              <a:t>тот вид куликов жил на Канарских островах у побережья Западной Африки. </a:t>
            </a:r>
            <a:r>
              <a:rPr lang="ru-RU" sz="2800" b="1" dirty="0" err="1"/>
              <a:t>Канарский</a:t>
            </a:r>
            <a:r>
              <a:rPr lang="ru-RU" sz="2800" b="1" dirty="0"/>
              <a:t> кулик вымер из-за истощения запасов моллюсков — главного источника их пищи. Это последствие от коммерческого рыболовства в промышленных масштабах. На текущий день, существует всего 4 чучела </a:t>
            </a:r>
            <a:r>
              <a:rPr lang="ru-RU" sz="2800" b="1" dirty="0" err="1"/>
              <a:t>канарского</a:t>
            </a:r>
            <a:r>
              <a:rPr lang="ru-RU" sz="2800" b="1" dirty="0"/>
              <a:t> кулика, которые находятся сейчас в </a:t>
            </a:r>
            <a:r>
              <a:rPr lang="ru-RU" sz="2800" b="1" dirty="0" smtClean="0"/>
              <a:t> </a:t>
            </a:r>
            <a:r>
              <a:rPr lang="ru-RU" sz="2800" b="1" dirty="0"/>
              <a:t>музеях. Официально </a:t>
            </a:r>
            <a:r>
              <a:rPr lang="ru-RU" sz="2800" b="1" dirty="0" smtClean="0"/>
              <a:t>признан вымершим видом в </a:t>
            </a:r>
            <a:r>
              <a:rPr lang="ru-RU" sz="2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1994 году</a:t>
            </a:r>
            <a:r>
              <a:rPr lang="ru-RU" sz="28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53142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/>
    </mc:Choice>
    <mc:Fallback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04167" y="1128714"/>
            <a:ext cx="60202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 err="1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Белоклювый</a:t>
            </a:r>
            <a:r>
              <a:rPr lang="ru-RU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королевский дятел</a:t>
            </a:r>
          </a:p>
        </p:txBody>
      </p:sp>
      <p:pic>
        <p:nvPicPr>
          <p:cNvPr id="31747" name="Picture 2" descr="C:\Users\Татьяна\Desktop\Безымянн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8576"/>
            <a:ext cx="4000500" cy="682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40528" y="1932352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 err="1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r>
              <a:rPr lang="ru-RU" sz="2800" b="1" dirty="0" err="1"/>
              <a:t>елоклювый</a:t>
            </a:r>
            <a:r>
              <a:rPr lang="ru-RU" sz="2800" b="1" dirty="0"/>
              <a:t> королевский дятел обитал на Юге США в болотистой местности. </a:t>
            </a:r>
          </a:p>
          <a:p>
            <a:pPr>
              <a:defRPr/>
            </a:pPr>
            <a:r>
              <a:rPr lang="ru-RU" sz="2800" b="1" dirty="0"/>
              <a:t>После осушения этих болот, последний из этого вида дятлов был замечен в 1940 году. </a:t>
            </a:r>
          </a:p>
          <a:p>
            <a:pPr>
              <a:defRPr/>
            </a:pPr>
            <a:r>
              <a:rPr lang="ru-RU" sz="2800" b="1" dirty="0"/>
              <a:t>Но официально </a:t>
            </a:r>
            <a:r>
              <a:rPr lang="ru-RU" sz="2800" b="1" dirty="0" err="1"/>
              <a:t>Белоклювый</a:t>
            </a:r>
            <a:r>
              <a:rPr lang="ru-RU" sz="2800" b="1" dirty="0"/>
              <a:t> королевский дятел признан вымершим видом в </a:t>
            </a:r>
            <a:r>
              <a:rPr lang="ru-RU" sz="2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1994 году.</a:t>
            </a:r>
          </a:p>
        </p:txBody>
      </p:sp>
    </p:spTree>
    <p:extLst>
      <p:ext uri="{BB962C8B-B14F-4D97-AF65-F5344CB8AC3E}">
        <p14:creationId xmlns:p14="http://schemas.microsoft.com/office/powerpoint/2010/main" xmlns="" val="2199249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/>
    </mc:Choice>
    <mc:Fallback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38591" y="404486"/>
            <a:ext cx="33716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Марианская кряква </a:t>
            </a:r>
          </a:p>
        </p:txBody>
      </p:sp>
      <p:pic>
        <p:nvPicPr>
          <p:cNvPr id="32771" name="Picture 2" descr="8 видов животных вымерших за нашу жизнь MEGA-BITVA.R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50680" y="3512158"/>
            <a:ext cx="6320600" cy="3165538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59098" y="934740"/>
            <a:ext cx="104318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2800" b="1" dirty="0"/>
              <a:t>арианская кряква жила только на трех небольших островах Тихого океана, включая остров Гуам. Птица потеряла свою среду обитания в результате осушения болот для сельского хозяйства. Вторая мировая война была основной причиной исчезновения этой утки. Последняя пара уток была замечена в дикой природе </a:t>
            </a:r>
            <a:r>
              <a:rPr lang="ru-RU" sz="2800" b="1" dirty="0" smtClean="0"/>
              <a:t> в </a:t>
            </a:r>
            <a:r>
              <a:rPr lang="ru-RU" sz="2800" b="1" dirty="0"/>
              <a:t>1979 году. </a:t>
            </a:r>
            <a:r>
              <a:rPr lang="ru-RU" sz="2800" b="1" dirty="0" smtClean="0"/>
              <a:t>С </a:t>
            </a:r>
            <a:r>
              <a:rPr lang="ru-RU" sz="2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2004 года </a:t>
            </a:r>
            <a:r>
              <a:rPr lang="ru-RU" sz="2800" b="1" dirty="0" smtClean="0"/>
              <a:t>этот </a:t>
            </a:r>
            <a:r>
              <a:rPr lang="ru-RU" sz="2800" b="1" dirty="0"/>
              <a:t>вид уток </a:t>
            </a:r>
            <a:r>
              <a:rPr lang="ru-RU" sz="2800" b="1" dirty="0" smtClean="0"/>
              <a:t>считается вымершим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1844365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/>
    </mc:Choice>
    <mc:Fallback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3960" y="674219"/>
            <a:ext cx="7804597" cy="132556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latin typeface="+mn-lt"/>
              </a:rPr>
              <a:t>Владимир Путин – в 2012-м году </a:t>
            </a:r>
            <a:r>
              <a:rPr lang="ru-RU" sz="3200" b="1" dirty="0" smtClean="0">
                <a:latin typeface="+mn-lt"/>
              </a:rPr>
              <a:t>совершил </a:t>
            </a:r>
            <a:r>
              <a:rPr lang="ru-RU" sz="3200" b="1" dirty="0">
                <a:latin typeface="+mn-lt"/>
              </a:rPr>
              <a:t>полет вместе с западносибирскими </a:t>
            </a:r>
            <a:r>
              <a:rPr lang="ru-RU" sz="3200" b="1" dirty="0" err="1">
                <a:latin typeface="+mn-lt"/>
              </a:rPr>
              <a:t>стерхами</a:t>
            </a:r>
            <a:endParaRPr lang="ru-RU" sz="3200" b="1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60807" y="2163650"/>
            <a:ext cx="4902158" cy="275536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96259" y="3206839"/>
            <a:ext cx="4749672" cy="2923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4610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4279" y="339367"/>
            <a:ext cx="7365642" cy="2043224"/>
          </a:xfrm>
        </p:spPr>
        <p:txBody>
          <a:bodyPr/>
          <a:lstStyle/>
          <a:p>
            <a:pPr algn="ctr"/>
            <a:r>
              <a:rPr lang="ru-RU" b="1" dirty="0"/>
              <a:t>Скажите пожалуйста кто такие </a:t>
            </a:r>
            <a:r>
              <a:rPr lang="ru-RU" b="1" dirty="0">
                <a:solidFill>
                  <a:srgbClr val="FF0000"/>
                </a:solidFill>
              </a:rPr>
              <a:t>орнитологи</a:t>
            </a:r>
            <a:r>
              <a:rPr lang="ru-RU" dirty="0"/>
              <a:t>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02287"/>
            <a:ext cx="10515600" cy="39746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u="sng" dirty="0" smtClean="0"/>
              <a:t>Орнитолог</a:t>
            </a:r>
          </a:p>
          <a:p>
            <a:pPr marL="0" indent="0" algn="ctr">
              <a:buNone/>
            </a:pPr>
            <a:endParaRPr lang="ru-RU" sz="4800" b="1" u="sng" dirty="0" smtClean="0"/>
          </a:p>
          <a:p>
            <a:pPr marL="0" indent="0" algn="ctr">
              <a:buNone/>
            </a:pPr>
            <a:r>
              <a:rPr lang="ru-RU" sz="3200" b="1" dirty="0"/>
              <a:t>– это зоолог или биолог, который специализируется на изучении птиц.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6452315" y="2205507"/>
            <a:ext cx="90152" cy="13522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80784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0950" y="738613"/>
            <a:ext cx="5292144" cy="132556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latin typeface="+mn-lt"/>
              </a:rPr>
              <a:t>Чем занимается орнитолог и что изучает? </a:t>
            </a:r>
            <a:br>
              <a:rPr lang="ru-RU" sz="3200" b="1" dirty="0">
                <a:latin typeface="+mn-lt"/>
              </a:rPr>
            </a:br>
            <a:endParaRPr lang="ru-RU" sz="32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/>
              <a:t>Орнитолог в первую очередь ученый. Потому основу его профессиональной деятельности составляют исследования, которые базируются на наблюдениях.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/>
              <a:t>Работа, преимущественно, кабинетная – кратковременные сезонные экспедиции сменяются длительным анализом собранной информации</a:t>
            </a:r>
            <a:r>
              <a:rPr lang="ru-RU" sz="3200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3570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39367"/>
            <a:ext cx="10515600" cy="129624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+mn-lt"/>
              </a:rPr>
              <a:t>Где учиться на орнитолога?</a:t>
            </a:r>
            <a:r>
              <a:rPr lang="ru-RU" b="1" dirty="0">
                <a:latin typeface="+mn-lt"/>
              </a:rPr>
              <a:t/>
            </a:r>
            <a:br>
              <a:rPr lang="ru-RU" b="1" dirty="0">
                <a:latin typeface="+mn-lt"/>
              </a:rPr>
            </a:br>
            <a:endParaRPr lang="ru-RU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dirty="0"/>
              <a:t>Многие орнитологи – это биологи и зоологи, сузившие свою специализацию. </a:t>
            </a:r>
          </a:p>
          <a:p>
            <a:pPr marL="0" indent="0">
              <a:buNone/>
            </a:pPr>
            <a:r>
              <a:rPr lang="ru-RU" sz="3200" dirty="0"/>
              <a:t>Ведущие ВУЗы, готовящие орнитологов</a:t>
            </a:r>
            <a:r>
              <a:rPr lang="ru-RU" sz="3200" dirty="0" smtClean="0"/>
              <a:t>:</a:t>
            </a:r>
          </a:p>
          <a:p>
            <a:r>
              <a:rPr lang="ru-RU" sz="3200" b="1" dirty="0"/>
              <a:t>Аграрный университет им. Тимирязева.</a:t>
            </a:r>
          </a:p>
          <a:p>
            <a:r>
              <a:rPr lang="ru-RU" sz="3200" b="1" dirty="0"/>
              <a:t>МГУ им. Ломоносова.</a:t>
            </a:r>
          </a:p>
          <a:p>
            <a:r>
              <a:rPr lang="ru-RU" sz="3200" dirty="0"/>
              <a:t>СПбГУ.</a:t>
            </a:r>
          </a:p>
          <a:p>
            <a:r>
              <a:rPr lang="ru-RU" sz="3200" dirty="0"/>
              <a:t>Казанский федеральный университет.</a:t>
            </a:r>
          </a:p>
          <a:p>
            <a:r>
              <a:rPr lang="ru-RU" sz="3200" dirty="0"/>
              <a:t>Кубанский государственный университет.</a:t>
            </a:r>
          </a:p>
          <a:p>
            <a:pPr marL="0" indent="0">
              <a:buNone/>
            </a:pPr>
            <a:endParaRPr lang="ru-RU" sz="2000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2683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26488"/>
            <a:ext cx="10515600" cy="1325563"/>
          </a:xfrm>
        </p:spPr>
        <p:txBody>
          <a:bodyPr>
            <a:normAutofit/>
          </a:bodyPr>
          <a:lstStyle/>
          <a:p>
            <a:r>
              <a:rPr lang="ru-RU" b="1" dirty="0"/>
              <a:t>Плюсы и минусы профессии орнитолог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65545" y="991674"/>
            <a:ext cx="5157787" cy="502276"/>
          </a:xfrm>
        </p:spPr>
        <p:txBody>
          <a:bodyPr/>
          <a:lstStyle/>
          <a:p>
            <a:pPr algn="ctr"/>
            <a:r>
              <a:rPr lang="ru-RU" dirty="0"/>
              <a:t>Ключевые преимущества профессии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875763" y="1893194"/>
            <a:ext cx="5121812" cy="4296469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Максимальная близость с природой в ходе экспедиций.</a:t>
            </a:r>
          </a:p>
          <a:p>
            <a:r>
              <a:rPr lang="ru-RU" dirty="0"/>
              <a:t>Респектабельная, статусная специальность.</a:t>
            </a:r>
          </a:p>
          <a:p>
            <a:r>
              <a:rPr lang="ru-RU" dirty="0"/>
              <a:t>Значимая для науки и общества профессия.</a:t>
            </a:r>
          </a:p>
          <a:p>
            <a:r>
              <a:rPr lang="ru-RU" dirty="0"/>
              <a:t> Реальный шанс стать спасителем десятков видов исчезающих птиц.</a:t>
            </a:r>
          </a:p>
          <a:p>
            <a:r>
              <a:rPr lang="ru-RU" dirty="0"/>
              <a:t>Возможность совершить грандиозные научные открытия.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094927" y="947067"/>
            <a:ext cx="5183188" cy="482488"/>
          </a:xfrm>
        </p:spPr>
        <p:txBody>
          <a:bodyPr/>
          <a:lstStyle/>
          <a:p>
            <a:pPr algn="ctr"/>
            <a:r>
              <a:rPr lang="ru-RU" dirty="0"/>
              <a:t>Недостатки профессии </a:t>
            </a:r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6172200" y="1841679"/>
            <a:ext cx="5183188" cy="434798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Сравнительно невысокие заработные платы.</a:t>
            </a:r>
          </a:p>
          <a:p>
            <a:r>
              <a:rPr lang="ru-RU" dirty="0"/>
              <a:t>Сложная, преимущественно «кабинетная» работа.</a:t>
            </a:r>
          </a:p>
          <a:p>
            <a:r>
              <a:rPr lang="ru-RU" dirty="0"/>
              <a:t>Часто тяжелые походные условия в ходе экспедиций.</a:t>
            </a:r>
          </a:p>
          <a:p>
            <a:r>
              <a:rPr lang="ru-RU" dirty="0"/>
              <a:t>Необходимость брать на себя ответственность за исследование.</a:t>
            </a:r>
          </a:p>
          <a:p>
            <a:r>
              <a:rPr lang="ru-RU" dirty="0"/>
              <a:t>Постоянная борьба с бюрократией и недостатком финансирования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3159153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5449" y="2970984"/>
            <a:ext cx="8056418" cy="1325563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Спасибо за внимание!!!</a:t>
            </a:r>
            <a:endParaRPr lang="ru-RU" sz="6000" b="1" dirty="0"/>
          </a:p>
        </p:txBody>
      </p:sp>
      <p:pic>
        <p:nvPicPr>
          <p:cNvPr id="4" name="Picture 2" descr="ÐÐ°ÑÑÐ¸Ð½ÐºÐ¸ Ð¿Ð¾ Ð·Ð°Ð¿ÑÐ¾ÑÑ Ð¿ÑÐ¸ÑÐºÐ°  Ð°Ð½Ð¸Ð¼Ð°ÑÐ¸Ñ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0968" y="2673927"/>
            <a:ext cx="2083305" cy="2083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26575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6 L 0.97904 0.00232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945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56" y="2395470"/>
            <a:ext cx="7842160" cy="2279561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+mn-lt"/>
              </a:rPr>
              <a:t>Ребята, как вы думаете, откуда пошел этот праздник и для чего его проводят?</a:t>
            </a:r>
          </a:p>
        </p:txBody>
      </p:sp>
    </p:spTree>
    <p:extLst>
      <p:ext uri="{BB962C8B-B14F-4D97-AF65-F5344CB8AC3E}">
        <p14:creationId xmlns:p14="http://schemas.microsoft.com/office/powerpoint/2010/main" xmlns="" val="213314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1075" y="811369"/>
            <a:ext cx="9594762" cy="587276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400" dirty="0" smtClean="0"/>
              <a:t>Начало </a:t>
            </a:r>
            <a:r>
              <a:rPr lang="ru-RU" sz="4400" dirty="0"/>
              <a:t>этому празднику положено в 1906 году, когда была подписана Международная конвенция об охране птиц. </a:t>
            </a:r>
            <a:endParaRPr lang="ru-RU" sz="4400" dirty="0" smtClean="0"/>
          </a:p>
          <a:p>
            <a:pPr marL="0" indent="0" algn="just">
              <a:buNone/>
            </a:pPr>
            <a:r>
              <a:rPr lang="ru-RU" sz="4400" dirty="0"/>
              <a:t>В России день птиц появился в 1926 году по инициативе юных натуралистов</a:t>
            </a:r>
            <a:r>
              <a:rPr lang="ru-RU" sz="4400" dirty="0" smtClean="0"/>
              <a:t>.</a:t>
            </a:r>
          </a:p>
          <a:p>
            <a:pPr marL="0" indent="0" algn="just">
              <a:buNone/>
            </a:pPr>
            <a:r>
              <a:rPr lang="ru-RU" sz="4400" dirty="0"/>
              <a:t>В 40-е годы эта добрая традиция была прервана, а в 1996 году восстановлена.</a:t>
            </a:r>
          </a:p>
        </p:txBody>
      </p:sp>
    </p:spTree>
    <p:extLst>
      <p:ext uri="{BB962C8B-B14F-4D97-AF65-F5344CB8AC3E}">
        <p14:creationId xmlns:p14="http://schemas.microsoft.com/office/powerpoint/2010/main" xmlns="" val="2492400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7445" y="352246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latin typeface="+mn-lt"/>
              </a:rPr>
              <a:t>Птица 2021 года</a:t>
            </a:r>
            <a:br>
              <a:rPr lang="ru-RU" b="1" dirty="0" smtClean="0">
                <a:latin typeface="+mn-lt"/>
              </a:rPr>
            </a:br>
            <a:r>
              <a:rPr lang="ru-RU" b="1" dirty="0" smtClean="0">
                <a:latin typeface="+mn-lt"/>
              </a:rPr>
              <a:t>Кобчик</a:t>
            </a:r>
            <a:endParaRPr lang="ru-RU" b="1" dirty="0">
              <a:latin typeface="+mn-lt"/>
            </a:endParaRPr>
          </a:p>
        </p:txBody>
      </p:sp>
      <p:pic>
        <p:nvPicPr>
          <p:cNvPr id="11266" name="Picture 2" descr="https://www.swdv.info/files/21/%D0%BE%D1%80%D0%BD%D0%B8%D1%82%D0%BE%D0%BB%D0%BE%D0%B3%D0%B8%D1%8F/%D0%B0%D0%BC%D1%83%D1%80%D1%81%D0%BA%D0%B8%D0%B9%20%D0%BA%D0%BE%D0%B1%D1%87%D0%B8%D0%B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5466" y="1825625"/>
            <a:ext cx="3776980" cy="47212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7960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2315" y="2760595"/>
            <a:ext cx="782820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>
                <a:latin typeface="+mn-lt"/>
              </a:rPr>
              <a:t>Как вы думаете в чем причина вымирания птиц</a:t>
            </a:r>
            <a:r>
              <a:rPr lang="ru-RU" b="1" dirty="0"/>
              <a:t>?</a:t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46862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03941" y="284544"/>
            <a:ext cx="16979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Дронт</a:t>
            </a:r>
          </a:p>
        </p:txBody>
      </p:sp>
      <p:pic>
        <p:nvPicPr>
          <p:cNvPr id="10243" name="Picture 1" descr="C:\Users\Татьяна\Desktop\Безымянн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37967" y="1897908"/>
            <a:ext cx="5854033" cy="3624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390918" y="807764"/>
            <a:ext cx="5756857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sz="3200" b="1" dirty="0"/>
              <a:t>ронт – птица, которая утратила способность летать, обитала на острове Маврикий. </a:t>
            </a:r>
          </a:p>
          <a:p>
            <a:pPr>
              <a:defRPr/>
            </a:pPr>
            <a:r>
              <a:rPr lang="ru-RU" sz="3200" b="1" dirty="0"/>
              <a:t>Европейские колонисты охотились на птицу из-за вкусного мяса, к тому же её </a:t>
            </a:r>
          </a:p>
          <a:p>
            <a:pPr>
              <a:defRPr/>
            </a:pPr>
            <a:r>
              <a:rPr lang="ru-RU" sz="3200" b="1" dirty="0"/>
              <a:t>гнёзда разоряли </a:t>
            </a:r>
            <a:r>
              <a:rPr lang="ru-RU" sz="3200" b="1" dirty="0" smtClean="0"/>
              <a:t> привезённые </a:t>
            </a:r>
            <a:r>
              <a:rPr lang="ru-RU" sz="3200" b="1" dirty="0"/>
              <a:t>с </a:t>
            </a:r>
            <a:r>
              <a:rPr lang="ru-RU" sz="3200" b="1" dirty="0" smtClean="0"/>
              <a:t> большой </a:t>
            </a:r>
            <a:r>
              <a:rPr lang="ru-RU" sz="3200" b="1" dirty="0"/>
              <a:t>земли </a:t>
            </a:r>
            <a:r>
              <a:rPr lang="ru-RU" sz="3200" b="1" dirty="0" smtClean="0"/>
              <a:t>кошки </a:t>
            </a:r>
            <a:r>
              <a:rPr lang="ru-RU" sz="3200" b="1" dirty="0"/>
              <a:t>и свиньи. </a:t>
            </a:r>
          </a:p>
          <a:p>
            <a:pPr>
              <a:defRPr/>
            </a:pPr>
            <a:r>
              <a:rPr lang="ru-RU" sz="3200" b="1" dirty="0"/>
              <a:t>Последняя птица </a:t>
            </a:r>
            <a:r>
              <a:rPr lang="ru-RU" sz="3200" b="1" dirty="0" smtClean="0"/>
              <a:t>была </a:t>
            </a:r>
            <a:r>
              <a:rPr lang="ru-RU" sz="3200" b="1" dirty="0"/>
              <a:t>уничтожена </a:t>
            </a:r>
            <a:r>
              <a:rPr lang="ru-RU" sz="3200" b="1" dirty="0" smtClean="0"/>
              <a:t> в </a:t>
            </a:r>
            <a:r>
              <a:rPr lang="ru-RU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1680 году</a:t>
            </a:r>
            <a:r>
              <a:rPr lang="ru-RU" sz="32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682009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/>
    </mc:Choice>
    <mc:Fallback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67505" y="217752"/>
            <a:ext cx="40765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 err="1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Каролинский</a:t>
            </a:r>
            <a:r>
              <a:rPr lang="ru-RU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попугай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05318" y="886018"/>
            <a:ext cx="550772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3200" b="1" dirty="0"/>
              <a:t>хотники постоянно охотились на Каролинского попугая и нещадно истребляли, за то, что они наносили вред </a:t>
            </a:r>
            <a:r>
              <a:rPr lang="ru-RU" sz="3200" b="1" dirty="0" smtClean="0"/>
              <a:t>плодовым </a:t>
            </a:r>
            <a:r>
              <a:rPr lang="ru-RU" sz="3200" b="1" dirty="0"/>
              <a:t>деревьям. </a:t>
            </a:r>
          </a:p>
          <a:p>
            <a:pPr>
              <a:defRPr/>
            </a:pPr>
            <a:r>
              <a:rPr lang="ru-RU" sz="3200" b="1" dirty="0"/>
              <a:t>В результате осталась </a:t>
            </a:r>
            <a:r>
              <a:rPr lang="ru-RU" sz="3200" b="1" dirty="0" smtClean="0"/>
              <a:t>только </a:t>
            </a:r>
            <a:r>
              <a:rPr lang="ru-RU" sz="3200" b="1" dirty="0"/>
              <a:t>одна пара в </a:t>
            </a:r>
          </a:p>
          <a:p>
            <a:pPr>
              <a:defRPr/>
            </a:pPr>
            <a:r>
              <a:rPr lang="ru-RU" sz="3200" b="1" dirty="0"/>
              <a:t>зоопарке </a:t>
            </a:r>
            <a:r>
              <a:rPr lang="ru-RU" sz="3200" b="1" dirty="0" err="1"/>
              <a:t>Цинцинати</a:t>
            </a:r>
            <a:r>
              <a:rPr lang="ru-RU" sz="3200" b="1" dirty="0"/>
              <a:t>, но </a:t>
            </a:r>
          </a:p>
          <a:p>
            <a:pPr>
              <a:defRPr/>
            </a:pPr>
            <a:r>
              <a:rPr lang="ru-RU" sz="3200" b="1" dirty="0"/>
              <a:t>в </a:t>
            </a:r>
            <a:r>
              <a:rPr lang="ru-RU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1917-1918 годах </a:t>
            </a:r>
            <a:r>
              <a:rPr lang="ru-RU" sz="3200" b="1" dirty="0" smtClean="0"/>
              <a:t>обе </a:t>
            </a:r>
            <a:r>
              <a:rPr lang="ru-RU" sz="3200" b="1" dirty="0"/>
              <a:t>особи умерли.</a:t>
            </a:r>
          </a:p>
        </p:txBody>
      </p:sp>
      <p:pic>
        <p:nvPicPr>
          <p:cNvPr id="11268" name="Picture 2" descr="C:\Users\Татьяна\Desktop\Безымянный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0765" y="2485623"/>
            <a:ext cx="4625447" cy="4204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16244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/>
    </mc:Choice>
    <mc:Fallback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15110" y="523220"/>
            <a:ext cx="31906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Баклан </a:t>
            </a:r>
            <a:r>
              <a:rPr lang="ru-RU" sz="3200" b="1" dirty="0" err="1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Стеллера</a:t>
            </a:r>
            <a:endParaRPr lang="ru-RU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73498" y="1046440"/>
            <a:ext cx="432095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3200" b="1" dirty="0"/>
              <a:t>апоминал пингвина. </a:t>
            </a:r>
            <a:r>
              <a:rPr lang="ru-RU" sz="3200" b="1" dirty="0" smtClean="0"/>
              <a:t>Моряки </a:t>
            </a:r>
            <a:r>
              <a:rPr lang="ru-RU" sz="3200" b="1" dirty="0"/>
              <a:t>охотились на </a:t>
            </a:r>
            <a:r>
              <a:rPr lang="ru-RU" sz="3200" b="1" dirty="0" smtClean="0"/>
              <a:t>них</a:t>
            </a:r>
            <a:r>
              <a:rPr lang="ru-RU" sz="3200" b="1" dirty="0"/>
              <a:t>, так как мясо их было вкусным, а добыча </a:t>
            </a:r>
            <a:r>
              <a:rPr lang="ru-RU" sz="3200" b="1" dirty="0" smtClean="0"/>
              <a:t>этой </a:t>
            </a:r>
            <a:r>
              <a:rPr lang="ru-RU" sz="3200" b="1" dirty="0"/>
              <a:t>птицы не </a:t>
            </a:r>
            <a:r>
              <a:rPr lang="ru-RU" sz="3200" b="1" dirty="0" smtClean="0"/>
              <a:t>представляло </a:t>
            </a:r>
            <a:r>
              <a:rPr lang="ru-RU" sz="3200" b="1" dirty="0"/>
              <a:t>труда. </a:t>
            </a:r>
          </a:p>
          <a:p>
            <a:pPr>
              <a:defRPr/>
            </a:pPr>
            <a:r>
              <a:rPr lang="ru-RU" sz="3200" b="1" dirty="0"/>
              <a:t>В итоге </a:t>
            </a:r>
            <a:r>
              <a:rPr lang="ru-RU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1912 году </a:t>
            </a:r>
          </a:p>
          <a:p>
            <a:pPr>
              <a:defRPr/>
            </a:pPr>
            <a:r>
              <a:rPr lang="ru-RU" sz="3200" b="1" dirty="0"/>
              <a:t>поступили последние </a:t>
            </a:r>
            <a:r>
              <a:rPr lang="ru-RU" sz="3200" b="1" dirty="0" smtClean="0"/>
              <a:t>сведения </a:t>
            </a:r>
            <a:endParaRPr lang="ru-RU" sz="3200" b="1" dirty="0"/>
          </a:p>
          <a:p>
            <a:pPr>
              <a:defRPr/>
            </a:pPr>
            <a:r>
              <a:rPr lang="ru-RU" sz="3200" b="1" dirty="0"/>
              <a:t>о Баклане </a:t>
            </a:r>
            <a:r>
              <a:rPr lang="ru-RU" sz="3200" b="1" dirty="0" err="1"/>
              <a:t>Стеллера</a:t>
            </a:r>
            <a:r>
              <a:rPr lang="ru-RU" sz="3200" b="1" dirty="0"/>
              <a:t>.</a:t>
            </a:r>
          </a:p>
        </p:txBody>
      </p:sp>
      <p:pic>
        <p:nvPicPr>
          <p:cNvPr id="13316" name="Picture 2" descr="C:\Users\Татьяна\Desktop\Безымянн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6100" y="1915610"/>
            <a:ext cx="5549988" cy="4632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57462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/>
    </mc:Choice>
    <mc:Fallback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62529" y="103031"/>
            <a:ext cx="36957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Странствующий голубь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9094" y="3990983"/>
            <a:ext cx="117068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2400" b="1" dirty="0"/>
              <a:t>огда-то Странствующих голубей было очень много. Поэтому люди не ценили того, что имели. Их истребляли бездумно. </a:t>
            </a:r>
          </a:p>
          <a:p>
            <a:pPr>
              <a:defRPr/>
            </a:pPr>
            <a:r>
              <a:rPr lang="ru-RU" sz="2400" b="1" dirty="0"/>
              <a:t>Эти голуби были весьма доступны и являлись дешёвой пищей для бедняков. Всего за один век Странствующий голубь вымер для американцев внезапно. Они долго искали причины столь непонятного для них вымирания птицы и сочиняли всякие </a:t>
            </a:r>
            <a:r>
              <a:rPr lang="ru-RU" sz="2400" b="1" dirty="0" smtClean="0"/>
              <a:t>неправдоподобные  </a:t>
            </a:r>
            <a:r>
              <a:rPr lang="ru-RU" sz="2400" b="1" dirty="0"/>
              <a:t>истории, но ответ один – Странствующего   </a:t>
            </a:r>
            <a:r>
              <a:rPr lang="ru-RU" sz="2400" b="1" dirty="0" smtClean="0"/>
              <a:t>голубя </a:t>
            </a:r>
            <a:r>
              <a:rPr lang="ru-RU" sz="2400" b="1" dirty="0"/>
              <a:t>просто истребили. </a:t>
            </a:r>
            <a:r>
              <a:rPr lang="ru-RU" sz="2400" b="1" dirty="0" smtClean="0"/>
              <a:t>Последний </a:t>
            </a:r>
            <a:r>
              <a:rPr lang="ru-RU" sz="2400" b="1" dirty="0"/>
              <a:t>голубь погиб  </a:t>
            </a:r>
            <a:r>
              <a:rPr lang="ru-RU" sz="24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ru-RU" sz="24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сентября 1914 года </a:t>
            </a:r>
            <a:r>
              <a:rPr lang="ru-RU" sz="2400" b="1" dirty="0" smtClean="0"/>
              <a:t>в </a:t>
            </a:r>
            <a:r>
              <a:rPr lang="ru-RU" sz="2400" b="1" dirty="0" err="1"/>
              <a:t>Цинцинати</a:t>
            </a:r>
            <a:r>
              <a:rPr lang="ru-RU" sz="2400" b="1" dirty="0"/>
              <a:t>, штат Огайо.</a:t>
            </a:r>
          </a:p>
        </p:txBody>
      </p:sp>
      <p:pic>
        <p:nvPicPr>
          <p:cNvPr id="15364" name="Picture 2" descr="C:\Users\Татьяна\Desktop\Безымянн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10221" y="746974"/>
            <a:ext cx="6162490" cy="3213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16230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/>
    </mc:Choice>
    <mc:Fallback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</TotalTime>
  <Words>662</Words>
  <Application>Microsoft Office PowerPoint</Application>
  <PresentationFormat>Произвольный</PresentationFormat>
  <Paragraphs>67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Международный  день птиц</vt:lpstr>
      <vt:lpstr>Ребята, как вы думаете, откуда пошел этот праздник и для чего его проводят?</vt:lpstr>
      <vt:lpstr>Слайд 3</vt:lpstr>
      <vt:lpstr>Птица 2021 года Кобчик</vt:lpstr>
      <vt:lpstr>Как вы думаете в чем причина вымирания птиц?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Владимир Путин – в 2012-м году совершил полет вместе с западносибирскими стерхами</vt:lpstr>
      <vt:lpstr>Скажите пожалуйста кто такие орнитологи? </vt:lpstr>
      <vt:lpstr>Чем занимается орнитолог и что изучает?  </vt:lpstr>
      <vt:lpstr>Где учиться на орнитолога? </vt:lpstr>
      <vt:lpstr>Плюсы и минусы профессии орнитолог </vt:lpstr>
      <vt:lpstr>Спасибо за внимание!!!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</dc:creator>
  <cp:lastModifiedBy>Username</cp:lastModifiedBy>
  <cp:revision>36</cp:revision>
  <cp:lastPrinted>2019-04-17T19:41:13Z</cp:lastPrinted>
  <dcterms:created xsi:type="dcterms:W3CDTF">2019-02-12T08:01:59Z</dcterms:created>
  <dcterms:modified xsi:type="dcterms:W3CDTF">2021-03-31T14:19:58Z</dcterms:modified>
</cp:coreProperties>
</file>