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над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рисунка с подписью (другой 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 (другой 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2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, вверху и в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24.10.22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4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469231" y="1336036"/>
            <a:ext cx="4038600" cy="9334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«МИТАП как вариант реализации 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модели наставничества «Ученик-Ученик»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9231" y="3512711"/>
            <a:ext cx="4038600" cy="748553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Конкурсная работа 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м</a:t>
            </a:r>
            <a:r>
              <a:rPr lang="ru-RU" dirty="0" smtClean="0">
                <a:solidFill>
                  <a:schemeClr val="bg1"/>
                </a:solidFill>
              </a:rPr>
              <a:t>оделей наставничества педагогических работников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707021" y="5678356"/>
            <a:ext cx="4038600" cy="748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5579" y="52265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707021" y="4937794"/>
            <a:ext cx="4038600" cy="7485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800" dirty="0">
                <a:solidFill>
                  <a:srgbClr val="7F7F7F"/>
                </a:solidFill>
              </a:rPr>
              <a:t>Автор проекта</a:t>
            </a:r>
          </a:p>
          <a:p>
            <a:pPr algn="r"/>
            <a:r>
              <a:rPr lang="ru-RU" sz="1800" dirty="0" err="1">
                <a:solidFill>
                  <a:srgbClr val="7F7F7F"/>
                </a:solidFill>
              </a:rPr>
              <a:t>Сухушина</a:t>
            </a:r>
            <a:r>
              <a:rPr lang="ru-RU" sz="1800" dirty="0">
                <a:solidFill>
                  <a:srgbClr val="7F7F7F"/>
                </a:solidFill>
              </a:rPr>
              <a:t> Екатерина Николаевна</a:t>
            </a:r>
          </a:p>
          <a:p>
            <a:pPr algn="r"/>
            <a:r>
              <a:rPr lang="ru-RU" sz="1800" dirty="0">
                <a:solidFill>
                  <a:srgbClr val="7F7F7F"/>
                </a:solidFill>
              </a:rPr>
              <a:t>учитель истории и обществознания</a:t>
            </a:r>
          </a:p>
          <a:p>
            <a:pPr algn="r"/>
            <a:r>
              <a:rPr lang="ru-RU" sz="1800" dirty="0">
                <a:solidFill>
                  <a:srgbClr val="7F7F7F"/>
                </a:solidFill>
              </a:rPr>
              <a:t>МАОУ «СОШ №3 </a:t>
            </a:r>
            <a:r>
              <a:rPr lang="ru-RU" sz="1800" dirty="0" err="1">
                <a:solidFill>
                  <a:srgbClr val="7F7F7F"/>
                </a:solidFill>
              </a:rPr>
              <a:t>им.И.И.Рынкового</a:t>
            </a:r>
            <a:r>
              <a:rPr lang="ru-RU" sz="1800" dirty="0">
                <a:solidFill>
                  <a:srgbClr val="7F7F7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2652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286000" y="5761789"/>
            <a:ext cx="5638800" cy="23419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Связаться с автором: тел. +7 9044563110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46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Нормативно - правовое обеспечение модели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85630" y="2995981"/>
            <a:ext cx="7569157" cy="1155616"/>
          </a:xfrm>
        </p:spPr>
        <p:txBody>
          <a:bodyPr>
            <a:normAutofit/>
          </a:bodyPr>
          <a:lstStyle/>
          <a:p>
            <a:r>
              <a:rPr lang="ru-RU" dirty="0" smtClean="0"/>
              <a:t>Муниципальный уровень - </a:t>
            </a:r>
            <a:r>
              <a:rPr lang="is-IS" dirty="0"/>
              <a:t>Приказ №218-О от </a:t>
            </a:r>
            <a:r>
              <a:rPr lang="is-IS" dirty="0" smtClean="0"/>
              <a:t>10.04.2020</a:t>
            </a:r>
            <a:endParaRPr lang="ru-RU" dirty="0" smtClean="0"/>
          </a:p>
          <a:p>
            <a:pPr marL="0" indent="0">
              <a:buNone/>
            </a:pPr>
            <a:r>
              <a:rPr lang="en-US" dirty="0"/>
              <a:t>https://school3-megion.ru/index/</a:t>
            </a:r>
            <a:r>
              <a:rPr lang="en-US" dirty="0" err="1"/>
              <a:t>nastavnichestvo</a:t>
            </a:r>
            <a:r>
              <a:rPr lang="en-US" dirty="0"/>
              <a:t>/0-544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302719"/>
          </a:xfrm>
        </p:spPr>
        <p:txBody>
          <a:bodyPr/>
          <a:lstStyle/>
          <a:p>
            <a:r>
              <a:rPr lang="ru-RU" dirty="0" smtClean="0"/>
              <a:t>Школьный уровень </a:t>
            </a:r>
            <a:r>
              <a:rPr lang="mr-IN" dirty="0" smtClean="0"/>
              <a:t>–</a:t>
            </a:r>
            <a:r>
              <a:rPr lang="ru-RU" dirty="0" smtClean="0"/>
              <a:t> Нормативно-правовые акты МАОУ «СОШ №3 </a:t>
            </a:r>
            <a:r>
              <a:rPr lang="ru-RU" dirty="0" err="1" smtClean="0"/>
              <a:t>им.И.И</a:t>
            </a:r>
            <a:r>
              <a:rPr lang="ru-RU" dirty="0" smtClean="0"/>
              <a:t>. </a:t>
            </a:r>
            <a:r>
              <a:rPr lang="ru-RU" dirty="0" err="1" smtClean="0"/>
              <a:t>Рынкового</a:t>
            </a:r>
            <a:r>
              <a:rPr lang="ru-RU" dirty="0" smtClean="0"/>
              <a:t>» программы «Наставничество»</a:t>
            </a:r>
          </a:p>
          <a:p>
            <a:pPr marL="0" indent="0">
              <a:buNone/>
            </a:pPr>
            <a:r>
              <a:rPr lang="en-US" dirty="0"/>
              <a:t>https://school3-megion.ru/index/</a:t>
            </a:r>
            <a:r>
              <a:rPr lang="en-US" dirty="0" err="1"/>
              <a:t>nastavnichestvo</a:t>
            </a:r>
            <a:r>
              <a:rPr lang="en-US" dirty="0"/>
              <a:t>/0-544</a:t>
            </a:r>
            <a:endParaRPr lang="ru-RU" dirty="0"/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498517" y="1833799"/>
            <a:ext cx="7569157" cy="1155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Региональный уровень </a:t>
            </a:r>
            <a:r>
              <a:rPr lang="mr-IN" dirty="0" smtClean="0"/>
              <a:t>–</a:t>
            </a:r>
            <a:r>
              <a:rPr lang="ru-RU" dirty="0" smtClean="0"/>
              <a:t> Приказ  10-П-411 от 25.03.2022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https://school3-megion.ru/index/</a:t>
            </a:r>
            <a:r>
              <a:rPr lang="en-US" dirty="0" err="1" smtClean="0"/>
              <a:t>nastavnichestvo</a:t>
            </a:r>
            <a:r>
              <a:rPr lang="en-US" dirty="0" smtClean="0"/>
              <a:t>/0-544</a:t>
            </a:r>
            <a:endParaRPr lang="ru-RU" dirty="0"/>
          </a:p>
        </p:txBody>
      </p:sp>
      <p:sp>
        <p:nvSpPr>
          <p:cNvPr id="10" name="Содержимое 5"/>
          <p:cNvSpPr txBox="1">
            <a:spLocks/>
          </p:cNvSpPr>
          <p:nvPr/>
        </p:nvSpPr>
        <p:spPr>
          <a:xfrm>
            <a:off x="498517" y="5467684"/>
            <a:ext cx="7569157" cy="1176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Модель наставничества «МИТАП»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/>
              <a:t>https://school3-megion.ru/index/</a:t>
            </a:r>
            <a:r>
              <a:rPr lang="en-US" dirty="0" err="1" smtClean="0"/>
              <a:t>nastavnichestvo</a:t>
            </a:r>
            <a:r>
              <a:rPr lang="en-US" dirty="0" smtClean="0"/>
              <a:t>/0-544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533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8700"/>
            <a:ext cx="9144000" cy="479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757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3521"/>
            <a:ext cx="9144000" cy="448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262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87501" y="4611978"/>
            <a:ext cx="6181611" cy="116205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54D65"/>
                </a:solidFill>
              </a:rPr>
              <a:t>Для девятиклассника ЕГЭ — это что-то страшное и опасное, поэтому многие уходят в колледж из-за элементарного страха не сдать. Массовая тенденция отлынивать от экзаменов набирает обороты.  Узнать, что же на самом деле происходит в школе после девятого класса можно у ровесниках, но не на переменках получать обрывочные мнения, а на организованной встрече получить доступ к информации о возможностях и ситуациях с которыми столкнется будущий десятиклассник, об ошибках других и получить дельные советы как их не допускать</a:t>
            </a:r>
            <a:r>
              <a:rPr lang="ru-RU" dirty="0">
                <a:solidFill>
                  <a:srgbClr val="054D65"/>
                </a:solidFill>
              </a:rPr>
              <a:t> </a:t>
            </a:r>
          </a:p>
        </p:txBody>
      </p:sp>
      <p:pic>
        <p:nvPicPr>
          <p:cNvPr id="6" name="Рисунок 5" descr="2022-04-22 17.21.52 (1).HEIC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9" r="12179"/>
          <a:stretch>
            <a:fillRect/>
          </a:stretch>
        </p:blipFill>
        <p:spPr/>
      </p:pic>
      <p:pic>
        <p:nvPicPr>
          <p:cNvPr id="7" name="Рисунок 6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6131" r="61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2570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298787"/>
              </p:ext>
            </p:extLst>
          </p:nvPr>
        </p:nvGraphicFramePr>
        <p:xfrm>
          <a:off x="614947" y="545097"/>
          <a:ext cx="6998703" cy="571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Документ" r:id="rId3" imgW="6083300" imgH="4965700" progId="Word.Document.12">
                  <p:embed/>
                </p:oleObj>
              </mc:Choice>
              <mc:Fallback>
                <p:oleObj name="Документ" r:id="rId3" imgW="6083300" imgH="4965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4947" y="545097"/>
                        <a:ext cx="6998703" cy="571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8348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Положительный эффект для участников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551608"/>
              </p:ext>
            </p:extLst>
          </p:nvPr>
        </p:nvGraphicFramePr>
        <p:xfrm>
          <a:off x="618791" y="2408988"/>
          <a:ext cx="7977105" cy="3366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032"/>
                <a:gridCol w="1312465"/>
                <a:gridCol w="5779608"/>
              </a:tblGrid>
              <a:tr h="454215"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54D65"/>
                          </a:solidFill>
                          <a:effectLst/>
                          <a:latin typeface="Times New Roman"/>
                          <a:ea typeface="Times New Roman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54D65"/>
                          </a:solidFill>
                          <a:effectLst/>
                          <a:latin typeface="Times New Roman"/>
                          <a:ea typeface="Times New Roman"/>
                        </a:rPr>
                        <a:t>Участник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54D65"/>
                          </a:solidFill>
                          <a:effectLst/>
                          <a:latin typeface="Times New Roman"/>
                          <a:ea typeface="Times New Roman"/>
                        </a:rPr>
                        <a:t>Описание положительного эффекта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986"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Обучающийся 9класса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Способствует определению своего места в жизни, траектории движения к цели. Устранит «информационный вакуум» после окончания 9класса. Позволит спланировать свои действия по окончанию основного общего образования.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986"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Обучающиеся 11классов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Способствует развитию гибких навыков, метакомпетенций. Позволит пересмотреть свой подход к подготовке к ЕГЭ, оценить свои возможности в успешном окончании 11 класса, анализируя опыт выпускников прошлых лет.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9982"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Руководство УВР в ОО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Позволит спрогнозировать профильные уровни и количество обучающихся на следующий год, определить кадровый потенциал, устранить ошибки управления образовательной деятельностью, увидеть скрытые от «глаз» администрации проблемы в качестве образования. Установить доверительные отношения со старшеклассниками.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297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Возможные риски при реализации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075633"/>
              </p:ext>
            </p:extLst>
          </p:nvPr>
        </p:nvGraphicFramePr>
        <p:xfrm>
          <a:off x="618791" y="2408988"/>
          <a:ext cx="7977105" cy="3536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88"/>
                <a:gridCol w="2032000"/>
                <a:gridCol w="5454317"/>
              </a:tblGrid>
              <a:tr h="454215"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54D65"/>
                          </a:solidFill>
                          <a:effectLst/>
                          <a:latin typeface="Times New Roman"/>
                          <a:ea typeface="Times New Roman"/>
                        </a:rPr>
                        <a:t>№ 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54D65"/>
                          </a:solidFill>
                          <a:effectLst/>
                          <a:latin typeface="Times New Roman"/>
                          <a:ea typeface="Times New Roman"/>
                        </a:rPr>
                        <a:t>Риск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54D65"/>
                          </a:solidFill>
                          <a:effectLst/>
                          <a:latin typeface="Times New Roman"/>
                          <a:ea typeface="Times New Roman"/>
                        </a:rPr>
                        <a:t>Описание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986"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Отсутствие мотивации со стороны старшеклассников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Как правило, школьники ведут себя скованно в присутствии учителей и руководства школы. Данный риск возможно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устранить,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описав формат встречи заранее. Создание неформальной обстановки позволит убрать социальный барьер.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986"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Отсутствие интереса со стороны руководства ОО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Большой объем текущей деятельности и знакомые форматы работы завуча не позволяет в полной мере рассмотреть данную модель взаимодействия как источник информации для планирования работы.  Данный риск возможно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устранить,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описав формат встречи и критерии эффективности заранее.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9982"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Отсутствие технической возможности проведения встречи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Включение данного мероприятие в «дорожную карту» программы «Наставничество» в ОО позволит предусмотреть ее реализацию по плану.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8347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8474" y="1403684"/>
            <a:ext cx="7556313" cy="472247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Практика таких мероприятий дает положительный эффект, выраженный в повышении мотивации к учебе как у девятиклассников, так и у учащихся одиннадцатого класса. </a:t>
            </a:r>
          </a:p>
          <a:p>
            <a:r>
              <a:rPr lang="ru-RU" dirty="0"/>
              <a:t>Показателем эффективности можно считать результаты пробных ГИА до встречи (63% успеваемость , пробный ОГЭ обществознание) и после встречи (68% успеваемость, пробный ОГЭ обществознание). Участие в олимпиадах, входящих в федеральный перечень. (до встречи -15 одиннадцатиклассников; после встречи – 17 участников и 2 место заключительный этап всероссийской олимпиады «</a:t>
            </a:r>
            <a:r>
              <a:rPr lang="ru-RU" dirty="0" err="1"/>
              <a:t>Финатлон</a:t>
            </a:r>
            <a:r>
              <a:rPr lang="ru-RU" dirty="0"/>
              <a:t>») одной из причин </a:t>
            </a:r>
            <a:r>
              <a:rPr lang="ru-RU" dirty="0" smtClean="0"/>
              <a:t>участия и победы в олимпиаде </a:t>
            </a:r>
            <a:r>
              <a:rPr lang="ru-RU" dirty="0"/>
              <a:t>ученица назвала – пересмотр целей и профиля обучения в ВУЗе после встречи и советов бывших </a:t>
            </a:r>
            <a:r>
              <a:rPr lang="ru-RU" dirty="0" smtClean="0"/>
              <a:t>выпускников.</a:t>
            </a:r>
            <a:endParaRPr lang="ru-RU" dirty="0"/>
          </a:p>
          <a:p>
            <a:r>
              <a:rPr lang="ru-RU" dirty="0"/>
              <a:t>Также повышается уровень доверия школьников к руководству школы и преподавателям, что дает положительный эффект в виде количества обучающихся «возвращающихся» в образовательную организацию в 10-11 класс (до встречи намеревались обучаться в 10-11 классах – 30чел., после встречи – 45 чел.).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634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имущество">
  <a:themeElements>
    <a:clrScheme name="Порядок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Альбом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Преимущество.thmx</Template>
  <TotalTime>45</TotalTime>
  <Words>647</Words>
  <Application>Microsoft Macintosh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Преимущество</vt:lpstr>
      <vt:lpstr>Документ Microsoft Word</vt:lpstr>
      <vt:lpstr>«МИТАП как вариант реализации  модели наставничества «Ученик-Ученик» </vt:lpstr>
      <vt:lpstr>Нормативно - правовое обеспечение модели</vt:lpstr>
      <vt:lpstr>Презентация PowerPoint</vt:lpstr>
      <vt:lpstr>Презентация PowerPoint</vt:lpstr>
      <vt:lpstr>Для девятиклассника ЕГЭ — это что-то страшное и опасное, поэтому многие уходят в колледж из-за элементарного страха не сдать. Массовая тенденция отлынивать от экзаменов набирает обороты.  Узнать, что же на самом деле происходит в школе после девятого класса можно у ровесниках, но не на переменках получать обрывочные мнения, а на организованной встрече получить доступ к информации о возможностях и ситуациях с которыми столкнется будущий десятиклассник, об ошибках других и получить дельные советы как их не допускать </vt:lpstr>
      <vt:lpstr>Презентация PowerPoint</vt:lpstr>
      <vt:lpstr>Положительный эффект для участников проекта </vt:lpstr>
      <vt:lpstr>Возможные риски при реализации проекта</vt:lpstr>
      <vt:lpstr>Результат</vt:lpstr>
      <vt:lpstr>Благодарю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«МИТАП как вариант реализации  модели наставничества «Ученик-Ученик» </dc:title>
  <dc:creator>Пользователь Microsoft Office</dc:creator>
  <cp:lastModifiedBy>Пользователь Microsoft Office</cp:lastModifiedBy>
  <cp:revision>12</cp:revision>
  <dcterms:created xsi:type="dcterms:W3CDTF">2022-10-24T16:48:52Z</dcterms:created>
  <dcterms:modified xsi:type="dcterms:W3CDTF">2022-10-24T17:34:18Z</dcterms:modified>
</cp:coreProperties>
</file>