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990" r:id="rId2"/>
    <p:sldId id="988" r:id="rId3"/>
    <p:sldId id="1041" r:id="rId4"/>
    <p:sldId id="1042" r:id="rId5"/>
    <p:sldId id="996" r:id="rId6"/>
    <p:sldId id="1043" r:id="rId7"/>
    <p:sldId id="995" r:id="rId8"/>
    <p:sldId id="994" r:id="rId9"/>
    <p:sldId id="997" r:id="rId10"/>
    <p:sldId id="1044" r:id="rId11"/>
  </p:sldIdLst>
  <p:sldSz cx="11880850" cy="7164388"/>
  <p:notesSz cx="6797675" cy="9926638"/>
  <p:defaultTextStyle>
    <a:defPPr>
      <a:defRPr lang="ru-RU"/>
    </a:defPPr>
    <a:lvl1pPr marL="0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284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569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853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137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6422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7706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8990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0275" algn="l" defTabSz="104256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7">
          <p15:clr>
            <a:srgbClr val="A4A3A4"/>
          </p15:clr>
        </p15:guide>
        <p15:guide id="2" pos="37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ena" initials="E" lastIdx="4" clrIdx="0"/>
  <p:cmAuthor id="1" name="Asus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9E9B"/>
    <a:srgbClr val="99FFCC"/>
    <a:srgbClr val="FFDFF7"/>
    <a:srgbClr val="FF99CC"/>
    <a:srgbClr val="FFFFCC"/>
    <a:srgbClr val="FFFF99"/>
    <a:srgbClr val="FF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75" autoAdjust="0"/>
    <p:restoredTop sz="82616" autoAdjust="0"/>
  </p:normalViewPr>
  <p:slideViewPr>
    <p:cSldViewPr>
      <p:cViewPr varScale="1">
        <p:scale>
          <a:sx n="95" d="100"/>
          <a:sy n="95" d="100"/>
        </p:scale>
        <p:origin x="542" y="62"/>
      </p:cViewPr>
      <p:guideLst>
        <p:guide orient="horz" pos="2257"/>
        <p:guide pos="374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76"/>
    </p:cViewPr>
  </p:sorterViewPr>
  <p:notesViewPr>
    <p:cSldViewPr>
      <p:cViewPr>
        <p:scale>
          <a:sx n="90" d="100"/>
          <a:sy n="90" d="100"/>
        </p:scale>
        <p:origin x="-1784" y="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D96199-F39E-4CBD-B4F9-E20BC9FD01B5}" type="doc">
      <dgm:prSet loTypeId="urn:microsoft.com/office/officeart/2005/8/layout/hProcess3" loCatId="process" qsTypeId="urn:microsoft.com/office/officeart/2005/8/quickstyle/simple1" qsCatId="simple" csTypeId="urn:microsoft.com/office/officeart/2005/8/colors/accent2_2" csCatId="accent2" phldr="1"/>
      <dgm:spPr/>
    </dgm:pt>
    <dgm:pt modelId="{226CB263-6A1C-4ADB-AF5F-39C2DA61E10D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Знания, ценности</a:t>
          </a:r>
          <a:endParaRPr lang="ru-RU" b="1" dirty="0">
            <a:solidFill>
              <a:schemeClr val="bg1"/>
            </a:solidFill>
          </a:endParaRPr>
        </a:p>
      </dgm:t>
    </dgm:pt>
    <dgm:pt modelId="{8CA4D42A-9439-4B78-9AF5-4467647F8D10}" type="parTrans" cxnId="{2A95E922-7F6E-4C95-9BAA-9C59F62073F4}">
      <dgm:prSet/>
      <dgm:spPr/>
      <dgm:t>
        <a:bodyPr/>
        <a:lstStyle/>
        <a:p>
          <a:endParaRPr lang="ru-RU"/>
        </a:p>
      </dgm:t>
    </dgm:pt>
    <dgm:pt modelId="{C8CF9C15-CA65-4AED-BFC4-24F4BFBD43CE}" type="sibTrans" cxnId="{2A95E922-7F6E-4C95-9BAA-9C59F62073F4}">
      <dgm:prSet/>
      <dgm:spPr/>
      <dgm:t>
        <a:bodyPr/>
        <a:lstStyle/>
        <a:p>
          <a:endParaRPr lang="ru-RU"/>
        </a:p>
      </dgm:t>
    </dgm:pt>
    <dgm:pt modelId="{DE978E56-19A8-4B86-AE2A-6619648A05C0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умения </a:t>
          </a:r>
          <a:endParaRPr lang="ru-RU" b="1" dirty="0">
            <a:solidFill>
              <a:schemeClr val="bg1"/>
            </a:solidFill>
          </a:endParaRPr>
        </a:p>
      </dgm:t>
    </dgm:pt>
    <dgm:pt modelId="{3C60F3F7-2172-41FB-9C8E-22B183881F6A}" type="parTrans" cxnId="{EB310910-C7F6-4798-AE73-37C0893DF9F5}">
      <dgm:prSet/>
      <dgm:spPr/>
      <dgm:t>
        <a:bodyPr/>
        <a:lstStyle/>
        <a:p>
          <a:endParaRPr lang="ru-RU"/>
        </a:p>
      </dgm:t>
    </dgm:pt>
    <dgm:pt modelId="{935B2D3F-A65D-4F1C-AB28-A7BD55F2F6EC}" type="sibTrans" cxnId="{EB310910-C7F6-4798-AE73-37C0893DF9F5}">
      <dgm:prSet/>
      <dgm:spPr/>
      <dgm:t>
        <a:bodyPr/>
        <a:lstStyle/>
        <a:p>
          <a:endParaRPr lang="ru-RU"/>
        </a:p>
      </dgm:t>
    </dgm:pt>
    <dgm:pt modelId="{7724F6F3-C245-4090-AAFC-39C261110C37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компетенции</a:t>
          </a:r>
          <a:endParaRPr lang="ru-RU" b="1" dirty="0">
            <a:solidFill>
              <a:schemeClr val="bg1"/>
            </a:solidFill>
          </a:endParaRPr>
        </a:p>
      </dgm:t>
    </dgm:pt>
    <dgm:pt modelId="{965E2D01-04AF-449B-B956-E82467AA5A2C}" type="parTrans" cxnId="{2846CE62-C00C-4FC2-82FD-0B78BB832C2E}">
      <dgm:prSet/>
      <dgm:spPr/>
      <dgm:t>
        <a:bodyPr/>
        <a:lstStyle/>
        <a:p>
          <a:endParaRPr lang="ru-RU"/>
        </a:p>
      </dgm:t>
    </dgm:pt>
    <dgm:pt modelId="{B874F6EE-1CE3-4FED-969A-7C473DEACDDC}" type="sibTrans" cxnId="{2846CE62-C00C-4FC2-82FD-0B78BB832C2E}">
      <dgm:prSet/>
      <dgm:spPr/>
      <dgm:t>
        <a:bodyPr/>
        <a:lstStyle/>
        <a:p>
          <a:endParaRPr lang="ru-RU"/>
        </a:p>
      </dgm:t>
    </dgm:pt>
    <dgm:pt modelId="{1356D69A-9283-4C6B-8CA0-264EC064C87F}" type="pres">
      <dgm:prSet presAssocID="{73D96199-F39E-4CBD-B4F9-E20BC9FD01B5}" presName="Name0" presStyleCnt="0">
        <dgm:presLayoutVars>
          <dgm:dir/>
          <dgm:animLvl val="lvl"/>
          <dgm:resizeHandles val="exact"/>
        </dgm:presLayoutVars>
      </dgm:prSet>
      <dgm:spPr/>
    </dgm:pt>
    <dgm:pt modelId="{AF129372-DFCD-4A54-916D-DC16F0ECBEBC}" type="pres">
      <dgm:prSet presAssocID="{73D96199-F39E-4CBD-B4F9-E20BC9FD01B5}" presName="dummy" presStyleCnt="0"/>
      <dgm:spPr/>
    </dgm:pt>
    <dgm:pt modelId="{35A68325-1A2A-45E3-A310-D2484D2022AA}" type="pres">
      <dgm:prSet presAssocID="{73D96199-F39E-4CBD-B4F9-E20BC9FD01B5}" presName="linH" presStyleCnt="0"/>
      <dgm:spPr/>
    </dgm:pt>
    <dgm:pt modelId="{8F25AC2F-876A-42F9-8E22-93FD4350E93B}" type="pres">
      <dgm:prSet presAssocID="{73D96199-F39E-4CBD-B4F9-E20BC9FD01B5}" presName="padding1" presStyleCnt="0"/>
      <dgm:spPr/>
    </dgm:pt>
    <dgm:pt modelId="{0C92473B-BD18-4931-A896-86A6C15C4D78}" type="pres">
      <dgm:prSet presAssocID="{226CB263-6A1C-4ADB-AF5F-39C2DA61E10D}" presName="linV" presStyleCnt="0"/>
      <dgm:spPr/>
    </dgm:pt>
    <dgm:pt modelId="{A2E524F8-0452-4C9E-B7B0-CDB8A89EDD4F}" type="pres">
      <dgm:prSet presAssocID="{226CB263-6A1C-4ADB-AF5F-39C2DA61E10D}" presName="spVertical1" presStyleCnt="0"/>
      <dgm:spPr/>
    </dgm:pt>
    <dgm:pt modelId="{27B18827-F582-42D9-BE6F-30737D19C738}" type="pres">
      <dgm:prSet presAssocID="{226CB263-6A1C-4ADB-AF5F-39C2DA61E10D}" presName="parTx" presStyleLbl="revTx" presStyleIdx="0" presStyleCnt="3" custScaleY="1294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7478F-1281-4049-921A-46DB432A6F4B}" type="pres">
      <dgm:prSet presAssocID="{226CB263-6A1C-4ADB-AF5F-39C2DA61E10D}" presName="spVertical2" presStyleCnt="0"/>
      <dgm:spPr/>
    </dgm:pt>
    <dgm:pt modelId="{0029DA88-4870-48A8-AE26-16755AB0E8E1}" type="pres">
      <dgm:prSet presAssocID="{226CB263-6A1C-4ADB-AF5F-39C2DA61E10D}" presName="spVertical3" presStyleCnt="0"/>
      <dgm:spPr/>
    </dgm:pt>
    <dgm:pt modelId="{AEC42C44-3D1F-4D36-AF1D-78F629BE143A}" type="pres">
      <dgm:prSet presAssocID="{C8CF9C15-CA65-4AED-BFC4-24F4BFBD43CE}" presName="space" presStyleCnt="0"/>
      <dgm:spPr/>
    </dgm:pt>
    <dgm:pt modelId="{9DA7EBB5-36C4-4EFE-9E5E-B0EBB51A840A}" type="pres">
      <dgm:prSet presAssocID="{DE978E56-19A8-4B86-AE2A-6619648A05C0}" presName="linV" presStyleCnt="0"/>
      <dgm:spPr/>
    </dgm:pt>
    <dgm:pt modelId="{33134F7C-A7CB-48E4-9C2A-65A521CD1C2F}" type="pres">
      <dgm:prSet presAssocID="{DE978E56-19A8-4B86-AE2A-6619648A05C0}" presName="spVertical1" presStyleCnt="0"/>
      <dgm:spPr/>
    </dgm:pt>
    <dgm:pt modelId="{5B97953F-D8F2-4D59-8B45-9F614559A778}" type="pres">
      <dgm:prSet presAssocID="{DE978E56-19A8-4B86-AE2A-6619648A05C0}" presName="parTx" presStyleLbl="revTx" presStyleIdx="1" presStyleCnt="3" custScaleY="200715" custLinFactNeighborX="1029" custLinFactNeighborY="-769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5C4ED4-72F0-4A8C-A6F7-7809BC04543A}" type="pres">
      <dgm:prSet presAssocID="{DE978E56-19A8-4B86-AE2A-6619648A05C0}" presName="spVertical2" presStyleCnt="0"/>
      <dgm:spPr/>
    </dgm:pt>
    <dgm:pt modelId="{21594BD9-320F-4ED2-B94F-B8BF00586255}" type="pres">
      <dgm:prSet presAssocID="{DE978E56-19A8-4B86-AE2A-6619648A05C0}" presName="spVertical3" presStyleCnt="0"/>
      <dgm:spPr/>
    </dgm:pt>
    <dgm:pt modelId="{D87DC846-C98F-4843-98CD-902F4717A0B9}" type="pres">
      <dgm:prSet presAssocID="{935B2D3F-A65D-4F1C-AB28-A7BD55F2F6EC}" presName="space" presStyleCnt="0"/>
      <dgm:spPr/>
    </dgm:pt>
    <dgm:pt modelId="{E49101BA-30C4-4559-9D41-4143DF2BE335}" type="pres">
      <dgm:prSet presAssocID="{7724F6F3-C245-4090-AAFC-39C261110C37}" presName="linV" presStyleCnt="0"/>
      <dgm:spPr/>
    </dgm:pt>
    <dgm:pt modelId="{9D5D6D37-D430-4A61-B2E8-62CB93DCF01F}" type="pres">
      <dgm:prSet presAssocID="{7724F6F3-C245-4090-AAFC-39C261110C37}" presName="spVertical1" presStyleCnt="0"/>
      <dgm:spPr/>
    </dgm:pt>
    <dgm:pt modelId="{C62B0E29-6231-496E-8E7A-580B057775C9}" type="pres">
      <dgm:prSet presAssocID="{7724F6F3-C245-4090-AAFC-39C261110C37}" presName="parTx" presStyleLbl="revTx" presStyleIdx="2" presStyleCnt="3" custScaleY="1303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6036F-DB77-4B8D-A992-A0337D063980}" type="pres">
      <dgm:prSet presAssocID="{7724F6F3-C245-4090-AAFC-39C261110C37}" presName="spVertical2" presStyleCnt="0"/>
      <dgm:spPr/>
    </dgm:pt>
    <dgm:pt modelId="{979052A5-800E-4691-BD04-69B9266BAC2E}" type="pres">
      <dgm:prSet presAssocID="{7724F6F3-C245-4090-AAFC-39C261110C37}" presName="spVertical3" presStyleCnt="0"/>
      <dgm:spPr/>
    </dgm:pt>
    <dgm:pt modelId="{14319246-B913-42E8-B8F2-10E78EE17812}" type="pres">
      <dgm:prSet presAssocID="{73D96199-F39E-4CBD-B4F9-E20BC9FD01B5}" presName="padding2" presStyleCnt="0"/>
      <dgm:spPr/>
    </dgm:pt>
    <dgm:pt modelId="{20BEEBF4-CA5D-434C-925D-437B52628A69}" type="pres">
      <dgm:prSet presAssocID="{73D96199-F39E-4CBD-B4F9-E20BC9FD01B5}" presName="negArrow" presStyleCnt="0"/>
      <dgm:spPr/>
    </dgm:pt>
    <dgm:pt modelId="{66F122CB-84A7-4A19-8E6D-A86978F7112A}" type="pres">
      <dgm:prSet presAssocID="{73D96199-F39E-4CBD-B4F9-E20BC9FD01B5}" presName="backgroundArrow" presStyleLbl="node1" presStyleIdx="0" presStyleCnt="1" custLinFactNeighborY="8056"/>
      <dgm:spPr/>
    </dgm:pt>
  </dgm:ptLst>
  <dgm:cxnLst>
    <dgm:cxn modelId="{DF9A4EAA-6538-4859-9705-E303C4747095}" type="presOf" srcId="{73D96199-F39E-4CBD-B4F9-E20BC9FD01B5}" destId="{1356D69A-9283-4C6B-8CA0-264EC064C87F}" srcOrd="0" destOrd="0" presId="urn:microsoft.com/office/officeart/2005/8/layout/hProcess3"/>
    <dgm:cxn modelId="{2A95E922-7F6E-4C95-9BAA-9C59F62073F4}" srcId="{73D96199-F39E-4CBD-B4F9-E20BC9FD01B5}" destId="{226CB263-6A1C-4ADB-AF5F-39C2DA61E10D}" srcOrd="0" destOrd="0" parTransId="{8CA4D42A-9439-4B78-9AF5-4467647F8D10}" sibTransId="{C8CF9C15-CA65-4AED-BFC4-24F4BFBD43CE}"/>
    <dgm:cxn modelId="{EB310910-C7F6-4798-AE73-37C0893DF9F5}" srcId="{73D96199-F39E-4CBD-B4F9-E20BC9FD01B5}" destId="{DE978E56-19A8-4B86-AE2A-6619648A05C0}" srcOrd="1" destOrd="0" parTransId="{3C60F3F7-2172-41FB-9C8E-22B183881F6A}" sibTransId="{935B2D3F-A65D-4F1C-AB28-A7BD55F2F6EC}"/>
    <dgm:cxn modelId="{1FA44EBC-3B14-40CB-A95A-231154A76410}" type="presOf" srcId="{DE978E56-19A8-4B86-AE2A-6619648A05C0}" destId="{5B97953F-D8F2-4D59-8B45-9F614559A778}" srcOrd="0" destOrd="0" presId="urn:microsoft.com/office/officeart/2005/8/layout/hProcess3"/>
    <dgm:cxn modelId="{D838CDFE-81EC-4C8A-8A2F-41FDAC4A295E}" type="presOf" srcId="{7724F6F3-C245-4090-AAFC-39C261110C37}" destId="{C62B0E29-6231-496E-8E7A-580B057775C9}" srcOrd="0" destOrd="0" presId="urn:microsoft.com/office/officeart/2005/8/layout/hProcess3"/>
    <dgm:cxn modelId="{E9F60441-B9DD-4202-A403-91DA6A8E5161}" type="presOf" srcId="{226CB263-6A1C-4ADB-AF5F-39C2DA61E10D}" destId="{27B18827-F582-42D9-BE6F-30737D19C738}" srcOrd="0" destOrd="0" presId="urn:microsoft.com/office/officeart/2005/8/layout/hProcess3"/>
    <dgm:cxn modelId="{2846CE62-C00C-4FC2-82FD-0B78BB832C2E}" srcId="{73D96199-F39E-4CBD-B4F9-E20BC9FD01B5}" destId="{7724F6F3-C245-4090-AAFC-39C261110C37}" srcOrd="2" destOrd="0" parTransId="{965E2D01-04AF-449B-B956-E82467AA5A2C}" sibTransId="{B874F6EE-1CE3-4FED-969A-7C473DEACDDC}"/>
    <dgm:cxn modelId="{5027D11E-97BB-45E5-BB21-753F7D1F31C1}" type="presParOf" srcId="{1356D69A-9283-4C6B-8CA0-264EC064C87F}" destId="{AF129372-DFCD-4A54-916D-DC16F0ECBEBC}" srcOrd="0" destOrd="0" presId="urn:microsoft.com/office/officeart/2005/8/layout/hProcess3"/>
    <dgm:cxn modelId="{2641397B-78F4-41E0-B097-DABD291796A9}" type="presParOf" srcId="{1356D69A-9283-4C6B-8CA0-264EC064C87F}" destId="{35A68325-1A2A-45E3-A310-D2484D2022AA}" srcOrd="1" destOrd="0" presId="urn:microsoft.com/office/officeart/2005/8/layout/hProcess3"/>
    <dgm:cxn modelId="{B0743EC2-A129-4139-807F-83C9A981C0D8}" type="presParOf" srcId="{35A68325-1A2A-45E3-A310-D2484D2022AA}" destId="{8F25AC2F-876A-42F9-8E22-93FD4350E93B}" srcOrd="0" destOrd="0" presId="urn:microsoft.com/office/officeart/2005/8/layout/hProcess3"/>
    <dgm:cxn modelId="{13046561-1522-4218-A07C-CBF36819BD16}" type="presParOf" srcId="{35A68325-1A2A-45E3-A310-D2484D2022AA}" destId="{0C92473B-BD18-4931-A896-86A6C15C4D78}" srcOrd="1" destOrd="0" presId="urn:microsoft.com/office/officeart/2005/8/layout/hProcess3"/>
    <dgm:cxn modelId="{F53FFF47-43FE-4A2A-82F4-8E4DE052B44D}" type="presParOf" srcId="{0C92473B-BD18-4931-A896-86A6C15C4D78}" destId="{A2E524F8-0452-4C9E-B7B0-CDB8A89EDD4F}" srcOrd="0" destOrd="0" presId="urn:microsoft.com/office/officeart/2005/8/layout/hProcess3"/>
    <dgm:cxn modelId="{6197CA44-62AF-495A-B728-32D530A54D23}" type="presParOf" srcId="{0C92473B-BD18-4931-A896-86A6C15C4D78}" destId="{27B18827-F582-42D9-BE6F-30737D19C738}" srcOrd="1" destOrd="0" presId="urn:microsoft.com/office/officeart/2005/8/layout/hProcess3"/>
    <dgm:cxn modelId="{5D8B305C-A4F9-4852-9325-EE385FBFA432}" type="presParOf" srcId="{0C92473B-BD18-4931-A896-86A6C15C4D78}" destId="{B167478F-1281-4049-921A-46DB432A6F4B}" srcOrd="2" destOrd="0" presId="urn:microsoft.com/office/officeart/2005/8/layout/hProcess3"/>
    <dgm:cxn modelId="{855E6153-DDD0-4083-91D2-1B6345EC6C35}" type="presParOf" srcId="{0C92473B-BD18-4931-A896-86A6C15C4D78}" destId="{0029DA88-4870-48A8-AE26-16755AB0E8E1}" srcOrd="3" destOrd="0" presId="urn:microsoft.com/office/officeart/2005/8/layout/hProcess3"/>
    <dgm:cxn modelId="{ABFFC2E2-30E1-4D24-9A46-DB144BAD89E5}" type="presParOf" srcId="{35A68325-1A2A-45E3-A310-D2484D2022AA}" destId="{AEC42C44-3D1F-4D36-AF1D-78F629BE143A}" srcOrd="2" destOrd="0" presId="urn:microsoft.com/office/officeart/2005/8/layout/hProcess3"/>
    <dgm:cxn modelId="{E7DF129F-7BC9-4F27-8946-F06F1950C5E2}" type="presParOf" srcId="{35A68325-1A2A-45E3-A310-D2484D2022AA}" destId="{9DA7EBB5-36C4-4EFE-9E5E-B0EBB51A840A}" srcOrd="3" destOrd="0" presId="urn:microsoft.com/office/officeart/2005/8/layout/hProcess3"/>
    <dgm:cxn modelId="{5DDC10A2-CB01-4F92-8B95-346D9BB30EB5}" type="presParOf" srcId="{9DA7EBB5-36C4-4EFE-9E5E-B0EBB51A840A}" destId="{33134F7C-A7CB-48E4-9C2A-65A521CD1C2F}" srcOrd="0" destOrd="0" presId="urn:microsoft.com/office/officeart/2005/8/layout/hProcess3"/>
    <dgm:cxn modelId="{4CEE1986-8BA0-4160-B2AD-2A7B073A3397}" type="presParOf" srcId="{9DA7EBB5-36C4-4EFE-9E5E-B0EBB51A840A}" destId="{5B97953F-D8F2-4D59-8B45-9F614559A778}" srcOrd="1" destOrd="0" presId="urn:microsoft.com/office/officeart/2005/8/layout/hProcess3"/>
    <dgm:cxn modelId="{3422BE29-A768-4D3C-A17B-C9EAA6D07775}" type="presParOf" srcId="{9DA7EBB5-36C4-4EFE-9E5E-B0EBB51A840A}" destId="{FE5C4ED4-72F0-4A8C-A6F7-7809BC04543A}" srcOrd="2" destOrd="0" presId="urn:microsoft.com/office/officeart/2005/8/layout/hProcess3"/>
    <dgm:cxn modelId="{E19AC17C-3783-4404-8DF3-8A993C3E7539}" type="presParOf" srcId="{9DA7EBB5-36C4-4EFE-9E5E-B0EBB51A840A}" destId="{21594BD9-320F-4ED2-B94F-B8BF00586255}" srcOrd="3" destOrd="0" presId="urn:microsoft.com/office/officeart/2005/8/layout/hProcess3"/>
    <dgm:cxn modelId="{B8F7CF7D-730A-4791-89E3-07EFCFC98AE6}" type="presParOf" srcId="{35A68325-1A2A-45E3-A310-D2484D2022AA}" destId="{D87DC846-C98F-4843-98CD-902F4717A0B9}" srcOrd="4" destOrd="0" presId="urn:microsoft.com/office/officeart/2005/8/layout/hProcess3"/>
    <dgm:cxn modelId="{D6B1F3A7-B222-402A-A0A7-B62BC28F5AFA}" type="presParOf" srcId="{35A68325-1A2A-45E3-A310-D2484D2022AA}" destId="{E49101BA-30C4-4559-9D41-4143DF2BE335}" srcOrd="5" destOrd="0" presId="urn:microsoft.com/office/officeart/2005/8/layout/hProcess3"/>
    <dgm:cxn modelId="{8817900B-ABC3-46F8-81BA-8F03D651197A}" type="presParOf" srcId="{E49101BA-30C4-4559-9D41-4143DF2BE335}" destId="{9D5D6D37-D430-4A61-B2E8-62CB93DCF01F}" srcOrd="0" destOrd="0" presId="urn:microsoft.com/office/officeart/2005/8/layout/hProcess3"/>
    <dgm:cxn modelId="{DA8EB749-B4E9-4B49-A658-D5D43C9DE7B6}" type="presParOf" srcId="{E49101BA-30C4-4559-9D41-4143DF2BE335}" destId="{C62B0E29-6231-496E-8E7A-580B057775C9}" srcOrd="1" destOrd="0" presId="urn:microsoft.com/office/officeart/2005/8/layout/hProcess3"/>
    <dgm:cxn modelId="{42B213D8-D612-46CD-B0B1-0891464FB37A}" type="presParOf" srcId="{E49101BA-30C4-4559-9D41-4143DF2BE335}" destId="{76E6036F-DB77-4B8D-A992-A0337D063980}" srcOrd="2" destOrd="0" presId="urn:microsoft.com/office/officeart/2005/8/layout/hProcess3"/>
    <dgm:cxn modelId="{8367C43F-A05A-48EA-A103-785AC6C69CAE}" type="presParOf" srcId="{E49101BA-30C4-4559-9D41-4143DF2BE335}" destId="{979052A5-800E-4691-BD04-69B9266BAC2E}" srcOrd="3" destOrd="0" presId="urn:microsoft.com/office/officeart/2005/8/layout/hProcess3"/>
    <dgm:cxn modelId="{B5DD1286-54EE-42A5-9580-AE1773D412C0}" type="presParOf" srcId="{35A68325-1A2A-45E3-A310-D2484D2022AA}" destId="{14319246-B913-42E8-B8F2-10E78EE17812}" srcOrd="6" destOrd="0" presId="urn:microsoft.com/office/officeart/2005/8/layout/hProcess3"/>
    <dgm:cxn modelId="{E9427AF9-D1D0-4949-8FDB-260EC0DBBB77}" type="presParOf" srcId="{35A68325-1A2A-45E3-A310-D2484D2022AA}" destId="{20BEEBF4-CA5D-434C-925D-437B52628A69}" srcOrd="7" destOrd="0" presId="urn:microsoft.com/office/officeart/2005/8/layout/hProcess3"/>
    <dgm:cxn modelId="{60F600E7-2BAA-4D90-8883-B80DA8D56323}" type="presParOf" srcId="{35A68325-1A2A-45E3-A310-D2484D2022AA}" destId="{66F122CB-84A7-4A19-8E6D-A86978F7112A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E00EB0-C184-4B7D-8E68-9B276127077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D5D1780-A4AD-488E-9653-D877A4BC144F}">
      <dgm:prSet phldrT="[Текст]" custT="1"/>
      <dgm:spPr/>
      <dgm:t>
        <a:bodyPr/>
        <a:lstStyle/>
        <a:p>
          <a:r>
            <a:rPr lang="ru-RU" sz="2400" b="1" i="1" dirty="0"/>
            <a:t>деньги</a:t>
          </a:r>
          <a:endParaRPr lang="ru-RU" sz="2400" dirty="0"/>
        </a:p>
      </dgm:t>
    </dgm:pt>
    <dgm:pt modelId="{4DDD4138-4BC5-4D05-8352-88CF1E83FCC2}" type="parTrans" cxnId="{D72F24C0-08F2-4F8E-B784-03247EDE6FD9}">
      <dgm:prSet/>
      <dgm:spPr/>
      <dgm:t>
        <a:bodyPr/>
        <a:lstStyle/>
        <a:p>
          <a:endParaRPr lang="ru-RU"/>
        </a:p>
      </dgm:t>
    </dgm:pt>
    <dgm:pt modelId="{57D2BCE9-A13A-468E-BE89-B1635F5C8F3C}" type="sibTrans" cxnId="{D72F24C0-08F2-4F8E-B784-03247EDE6FD9}">
      <dgm:prSet/>
      <dgm:spPr/>
      <dgm:t>
        <a:bodyPr/>
        <a:lstStyle/>
        <a:p>
          <a:endParaRPr lang="ru-RU"/>
        </a:p>
      </dgm:t>
    </dgm:pt>
    <dgm:pt modelId="{5932987F-392F-484E-8AC2-EB43D01E3E85}">
      <dgm:prSet phldrT="[Текст]" custT="1"/>
      <dgm:spPr/>
      <dgm:t>
        <a:bodyPr/>
        <a:lstStyle/>
        <a:p>
          <a:r>
            <a:rPr lang="ru-RU" sz="2300" b="1" i="1" dirty="0" smtClean="0"/>
            <a:t>доход         </a:t>
          </a:r>
          <a:endParaRPr lang="ru-RU" sz="2300" b="1" i="1" dirty="0"/>
        </a:p>
        <a:p>
          <a:endParaRPr lang="ru-RU" sz="1800" b="1" i="1" dirty="0"/>
        </a:p>
        <a:p>
          <a:r>
            <a:rPr lang="ru-RU" sz="2300" b="1" i="1" dirty="0" smtClean="0"/>
            <a:t>              процент</a:t>
          </a:r>
        </a:p>
        <a:p>
          <a:endParaRPr lang="ru-RU" sz="2300" b="1" i="1" dirty="0" smtClean="0"/>
        </a:p>
        <a:p>
          <a:r>
            <a:rPr lang="ru-RU" sz="2300" b="1" i="1" dirty="0" smtClean="0"/>
            <a:t>                         накопления</a:t>
          </a:r>
        </a:p>
        <a:p>
          <a:endParaRPr lang="ru-RU" sz="2300" b="1" i="1" dirty="0" smtClean="0"/>
        </a:p>
        <a:p>
          <a:r>
            <a:rPr lang="ru-RU" sz="2300" b="1" i="1" dirty="0" smtClean="0"/>
            <a:t>                             инвестиции</a:t>
          </a:r>
        </a:p>
        <a:p>
          <a:r>
            <a:rPr lang="ru-RU" sz="2300" b="1" i="1" dirty="0" smtClean="0"/>
            <a:t>     </a:t>
          </a:r>
          <a:endParaRPr lang="ru-RU" sz="2300" dirty="0"/>
        </a:p>
      </dgm:t>
    </dgm:pt>
    <dgm:pt modelId="{B1374562-E7DE-4486-BB96-2F4D936D650D}" type="parTrans" cxnId="{CB27B37D-C2CB-4022-8F7A-111EC6C2B22A}">
      <dgm:prSet/>
      <dgm:spPr/>
      <dgm:t>
        <a:bodyPr/>
        <a:lstStyle/>
        <a:p>
          <a:endParaRPr lang="ru-RU"/>
        </a:p>
      </dgm:t>
    </dgm:pt>
    <dgm:pt modelId="{EF6131CB-D83D-424D-9F0D-5E211A7B9BEC}" type="sibTrans" cxnId="{CB27B37D-C2CB-4022-8F7A-111EC6C2B22A}">
      <dgm:prSet/>
      <dgm:spPr/>
      <dgm:t>
        <a:bodyPr/>
        <a:lstStyle/>
        <a:p>
          <a:endParaRPr lang="ru-RU"/>
        </a:p>
      </dgm:t>
    </dgm:pt>
    <dgm:pt modelId="{D426E993-8B31-4EB9-AA95-1A3C49905449}">
      <dgm:prSet phldrT="[Текст]" custT="1"/>
      <dgm:spPr/>
      <dgm:t>
        <a:bodyPr/>
        <a:lstStyle/>
        <a:p>
          <a:endParaRPr lang="ru-RU" sz="3200" b="1" i="1" dirty="0" smtClean="0"/>
        </a:p>
        <a:p>
          <a:r>
            <a:rPr lang="ru-RU" sz="2300" b="1" i="1" dirty="0" smtClean="0"/>
            <a:t>страховка</a:t>
          </a:r>
          <a:endParaRPr lang="ru-RU" sz="2300" dirty="0"/>
        </a:p>
      </dgm:t>
    </dgm:pt>
    <dgm:pt modelId="{E7A8237B-F040-467E-9BD5-A2E32B559A08}" type="parTrans" cxnId="{A5279A99-F630-426B-B680-2AA3FF98EFA3}">
      <dgm:prSet/>
      <dgm:spPr/>
      <dgm:t>
        <a:bodyPr/>
        <a:lstStyle/>
        <a:p>
          <a:endParaRPr lang="ru-RU"/>
        </a:p>
      </dgm:t>
    </dgm:pt>
    <dgm:pt modelId="{4948CFF0-9DFF-4364-A8FA-3DF93E9F4300}" type="sibTrans" cxnId="{A5279A99-F630-426B-B680-2AA3FF98EFA3}">
      <dgm:prSet/>
      <dgm:spPr/>
      <dgm:t>
        <a:bodyPr/>
        <a:lstStyle/>
        <a:p>
          <a:endParaRPr lang="ru-RU"/>
        </a:p>
      </dgm:t>
    </dgm:pt>
    <dgm:pt modelId="{B57B80A3-ECF6-4EEC-95FA-346AEAA6DB56}">
      <dgm:prSet phldrT="[Текст]" custT="1"/>
      <dgm:spPr/>
      <dgm:t>
        <a:bodyPr/>
        <a:lstStyle/>
        <a:p>
          <a:r>
            <a:rPr lang="ru-RU" sz="2300" b="1" i="1" dirty="0"/>
            <a:t>риск    </a:t>
          </a:r>
          <a:endParaRPr lang="ru-RU" sz="2300" dirty="0"/>
        </a:p>
      </dgm:t>
    </dgm:pt>
    <dgm:pt modelId="{D4475EB8-B2BF-4D03-A63B-38AA942B82DE}" type="parTrans" cxnId="{20921071-59E7-4DA4-A092-B168897BC912}">
      <dgm:prSet/>
      <dgm:spPr/>
      <dgm:t>
        <a:bodyPr/>
        <a:lstStyle/>
        <a:p>
          <a:endParaRPr lang="ru-RU"/>
        </a:p>
      </dgm:t>
    </dgm:pt>
    <dgm:pt modelId="{DA7269CF-C277-4361-8A08-9B54811F69A5}" type="sibTrans" cxnId="{20921071-59E7-4DA4-A092-B168897BC912}">
      <dgm:prSet/>
      <dgm:spPr/>
      <dgm:t>
        <a:bodyPr/>
        <a:lstStyle/>
        <a:p>
          <a:endParaRPr lang="ru-RU"/>
        </a:p>
      </dgm:t>
    </dgm:pt>
    <dgm:pt modelId="{5517A16E-4076-40A7-98A6-8C72582EFE58}">
      <dgm:prSet phldrT="[Текст]" custT="1"/>
      <dgm:spPr/>
      <dgm:t>
        <a:bodyPr/>
        <a:lstStyle/>
        <a:p>
          <a:r>
            <a:rPr lang="ru-RU" sz="2300" b="1" i="1" dirty="0"/>
            <a:t>пенсия</a:t>
          </a:r>
          <a:endParaRPr lang="ru-RU" sz="2300" dirty="0"/>
        </a:p>
      </dgm:t>
    </dgm:pt>
    <dgm:pt modelId="{6ED14586-23E2-48FA-B564-E573679D402F}" type="parTrans" cxnId="{38350B06-F3C9-4765-8D55-6322761DBE45}">
      <dgm:prSet/>
      <dgm:spPr/>
      <dgm:t>
        <a:bodyPr/>
        <a:lstStyle/>
        <a:p>
          <a:endParaRPr lang="ru-RU"/>
        </a:p>
      </dgm:t>
    </dgm:pt>
    <dgm:pt modelId="{4C4E4542-DB95-4472-8622-2F06447FDD20}" type="sibTrans" cxnId="{38350B06-F3C9-4765-8D55-6322761DBE45}">
      <dgm:prSet/>
      <dgm:spPr/>
      <dgm:t>
        <a:bodyPr/>
        <a:lstStyle/>
        <a:p>
          <a:endParaRPr lang="ru-RU"/>
        </a:p>
      </dgm:t>
    </dgm:pt>
    <dgm:pt modelId="{2BEDEB4B-125F-4107-9B4C-100B419682D3}">
      <dgm:prSet phldrT="[Текст]" custT="1"/>
      <dgm:spPr/>
      <dgm:t>
        <a:bodyPr/>
        <a:lstStyle/>
        <a:p>
          <a:r>
            <a:rPr lang="ru-RU" sz="2400" b="1" i="1" dirty="0" smtClean="0"/>
            <a:t>       </a:t>
          </a:r>
          <a:r>
            <a:rPr lang="ru-RU" sz="2300" b="1" i="1" dirty="0" smtClean="0"/>
            <a:t>банковский счет</a:t>
          </a:r>
        </a:p>
        <a:p>
          <a:r>
            <a:rPr lang="ru-RU" sz="2300" b="1" i="1" dirty="0" smtClean="0"/>
            <a:t>                       </a:t>
          </a:r>
        </a:p>
        <a:p>
          <a:r>
            <a:rPr lang="ru-RU" sz="2300" b="1" i="1" dirty="0" smtClean="0"/>
            <a:t> инфляция</a:t>
          </a:r>
          <a:endParaRPr lang="ru-RU" sz="2300" b="1" i="1" dirty="0"/>
        </a:p>
      </dgm:t>
    </dgm:pt>
    <dgm:pt modelId="{E467F474-356A-4EC2-9CFA-541BAFFF8E78}" type="parTrans" cxnId="{8A383EE2-251F-4CC8-A2EF-6F16E7FFA5C8}">
      <dgm:prSet/>
      <dgm:spPr/>
      <dgm:t>
        <a:bodyPr/>
        <a:lstStyle/>
        <a:p>
          <a:endParaRPr lang="ru-RU"/>
        </a:p>
      </dgm:t>
    </dgm:pt>
    <dgm:pt modelId="{9C312130-A5DE-43AE-80CF-B9169BE06325}" type="sibTrans" cxnId="{8A383EE2-251F-4CC8-A2EF-6F16E7FFA5C8}">
      <dgm:prSet/>
      <dgm:spPr/>
      <dgm:t>
        <a:bodyPr/>
        <a:lstStyle/>
        <a:p>
          <a:endParaRPr lang="ru-RU"/>
        </a:p>
      </dgm:t>
    </dgm:pt>
    <dgm:pt modelId="{421F3A80-440C-47F1-807E-8C0110C81581}">
      <dgm:prSet phldrT="[Текст]" custT="1"/>
      <dgm:spPr/>
      <dgm:t>
        <a:bodyPr/>
        <a:lstStyle/>
        <a:p>
          <a:r>
            <a:rPr lang="ru-RU" sz="2300" b="1" i="1" dirty="0" smtClean="0"/>
            <a:t>                        товары</a:t>
          </a:r>
        </a:p>
        <a:p>
          <a:endParaRPr lang="ru-RU" sz="1800" b="1" i="1" dirty="0" smtClean="0"/>
        </a:p>
        <a:p>
          <a:r>
            <a:rPr lang="ru-RU" sz="2300" b="1" i="1" dirty="0" smtClean="0"/>
            <a:t>        услуги</a:t>
          </a:r>
          <a:endParaRPr lang="ru-RU" sz="2300" b="1" i="1" dirty="0"/>
        </a:p>
        <a:p>
          <a:endParaRPr lang="ru-RU" sz="2300" b="1" i="1" dirty="0"/>
        </a:p>
        <a:p>
          <a:r>
            <a:rPr lang="ru-RU" sz="2300" b="1" i="1" dirty="0"/>
            <a:t>права </a:t>
          </a:r>
          <a:r>
            <a:rPr lang="ru-RU" sz="2300" b="1" i="1" dirty="0" smtClean="0"/>
            <a:t>покупателей      </a:t>
          </a:r>
          <a:endParaRPr lang="ru-RU" sz="2300" dirty="0"/>
        </a:p>
      </dgm:t>
    </dgm:pt>
    <dgm:pt modelId="{9BA40C06-A728-4B9D-9A65-04D6D02043C7}" type="parTrans" cxnId="{70E6A746-3FA8-4702-A859-1C066B686776}">
      <dgm:prSet/>
      <dgm:spPr/>
      <dgm:t>
        <a:bodyPr/>
        <a:lstStyle/>
        <a:p>
          <a:endParaRPr lang="ru-RU"/>
        </a:p>
      </dgm:t>
    </dgm:pt>
    <dgm:pt modelId="{84AEEACC-F39A-4C10-BF7A-4B1E5B775E6B}" type="sibTrans" cxnId="{70E6A746-3FA8-4702-A859-1C066B686776}">
      <dgm:prSet/>
      <dgm:spPr/>
      <dgm:t>
        <a:bodyPr/>
        <a:lstStyle/>
        <a:p>
          <a:endParaRPr lang="ru-RU"/>
        </a:p>
      </dgm:t>
    </dgm:pt>
    <dgm:pt modelId="{F69386FE-E0B3-4E11-BE12-EF317945BFEB}">
      <dgm:prSet phldrT="[Текст]"/>
      <dgm:spPr/>
      <dgm:t>
        <a:bodyPr/>
        <a:lstStyle/>
        <a:p>
          <a:endParaRPr lang="ru-RU" dirty="0"/>
        </a:p>
      </dgm:t>
    </dgm:pt>
    <dgm:pt modelId="{9E2F1559-AC0F-4F0E-8EFA-203BF21DA7DB}" type="parTrans" cxnId="{DCC91AB5-1069-4D4D-9C7F-FCEB869B26B6}">
      <dgm:prSet/>
      <dgm:spPr/>
      <dgm:t>
        <a:bodyPr/>
        <a:lstStyle/>
        <a:p>
          <a:endParaRPr lang="ru-RU"/>
        </a:p>
      </dgm:t>
    </dgm:pt>
    <dgm:pt modelId="{F9564CB4-2E34-48DA-8CBC-94073D2B8462}" type="sibTrans" cxnId="{DCC91AB5-1069-4D4D-9C7F-FCEB869B26B6}">
      <dgm:prSet/>
      <dgm:spPr/>
      <dgm:t>
        <a:bodyPr/>
        <a:lstStyle/>
        <a:p>
          <a:endParaRPr lang="ru-RU"/>
        </a:p>
      </dgm:t>
    </dgm:pt>
    <dgm:pt modelId="{C5FAEA3B-29E3-4E84-AD0E-918BF9374C83}">
      <dgm:prSet phldrT="[Текст]"/>
      <dgm:spPr/>
      <dgm:t>
        <a:bodyPr/>
        <a:lstStyle/>
        <a:p>
          <a:endParaRPr lang="ru-RU" dirty="0"/>
        </a:p>
      </dgm:t>
    </dgm:pt>
    <dgm:pt modelId="{F3864A88-CDCB-4E4B-81D6-AE50C2DF9551}" type="parTrans" cxnId="{9CE2E3B9-C8B1-4067-9863-0C635F7338FE}">
      <dgm:prSet/>
      <dgm:spPr/>
      <dgm:t>
        <a:bodyPr/>
        <a:lstStyle/>
        <a:p>
          <a:endParaRPr lang="ru-RU"/>
        </a:p>
      </dgm:t>
    </dgm:pt>
    <dgm:pt modelId="{D8987F3B-2D61-44A5-A04E-351D4FCD8A4A}" type="sibTrans" cxnId="{9CE2E3B9-C8B1-4067-9863-0C635F7338FE}">
      <dgm:prSet/>
      <dgm:spPr/>
      <dgm:t>
        <a:bodyPr/>
        <a:lstStyle/>
        <a:p>
          <a:endParaRPr lang="ru-RU"/>
        </a:p>
      </dgm:t>
    </dgm:pt>
    <dgm:pt modelId="{677B857E-41B8-4EBB-A735-6EFE0742D391}">
      <dgm:prSet phldrT="[Текст]"/>
      <dgm:spPr/>
      <dgm:t>
        <a:bodyPr/>
        <a:lstStyle/>
        <a:p>
          <a:endParaRPr lang="ru-RU" dirty="0"/>
        </a:p>
      </dgm:t>
    </dgm:pt>
    <dgm:pt modelId="{35709DB5-571F-43DC-8ED9-66B9C7864DD5}" type="parTrans" cxnId="{99E289BF-EE73-4C10-A4F1-BC26A5A06764}">
      <dgm:prSet/>
      <dgm:spPr/>
      <dgm:t>
        <a:bodyPr/>
        <a:lstStyle/>
        <a:p>
          <a:endParaRPr lang="ru-RU"/>
        </a:p>
      </dgm:t>
    </dgm:pt>
    <dgm:pt modelId="{AAF9DFD2-4F18-4AE5-9E37-1741F6D68B4C}" type="sibTrans" cxnId="{99E289BF-EE73-4C10-A4F1-BC26A5A06764}">
      <dgm:prSet/>
      <dgm:spPr/>
      <dgm:t>
        <a:bodyPr/>
        <a:lstStyle/>
        <a:p>
          <a:endParaRPr lang="ru-RU"/>
        </a:p>
      </dgm:t>
    </dgm:pt>
    <dgm:pt modelId="{0B2A4440-D912-4698-B307-418FAC549E98}">
      <dgm:prSet phldrT="[Текст]"/>
      <dgm:spPr/>
      <dgm:t>
        <a:bodyPr/>
        <a:lstStyle/>
        <a:p>
          <a:endParaRPr lang="ru-RU" dirty="0"/>
        </a:p>
      </dgm:t>
    </dgm:pt>
    <dgm:pt modelId="{D18A2BD7-CA60-496F-852D-924045E080F9}" type="parTrans" cxnId="{85877256-1511-402D-A7AD-250883B5EA85}">
      <dgm:prSet/>
      <dgm:spPr/>
      <dgm:t>
        <a:bodyPr/>
        <a:lstStyle/>
        <a:p>
          <a:endParaRPr lang="ru-RU"/>
        </a:p>
      </dgm:t>
    </dgm:pt>
    <dgm:pt modelId="{C988D87D-43BA-4B38-A730-A3FC59ABBCF3}" type="sibTrans" cxnId="{85877256-1511-402D-A7AD-250883B5EA85}">
      <dgm:prSet/>
      <dgm:spPr/>
      <dgm:t>
        <a:bodyPr/>
        <a:lstStyle/>
        <a:p>
          <a:endParaRPr lang="ru-RU"/>
        </a:p>
      </dgm:t>
    </dgm:pt>
    <dgm:pt modelId="{8C88D007-6C68-4AA7-A025-EB6C505388A3}" type="pres">
      <dgm:prSet presAssocID="{E6E00EB0-C184-4B7D-8E68-9B276127077B}" presName="compositeShape" presStyleCnt="0">
        <dgm:presLayoutVars>
          <dgm:chMax val="7"/>
          <dgm:dir/>
          <dgm:resizeHandles val="exact"/>
        </dgm:presLayoutVars>
      </dgm:prSet>
      <dgm:spPr/>
    </dgm:pt>
    <dgm:pt modelId="{4D8894BC-9563-44ED-978B-E48E27C3028F}" type="pres">
      <dgm:prSet presAssocID="{CD5D1780-A4AD-488E-9653-D877A4BC144F}" presName="circ1" presStyleLbl="vennNode1" presStyleIdx="0" presStyleCnt="7" custScaleX="162583" custScaleY="113847" custLinFactNeighborX="30412" custLinFactNeighborY="-3482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5948C62-EB5D-4665-953A-09A5D35FA2D8}" type="pres">
      <dgm:prSet presAssocID="{CD5D1780-A4AD-488E-9653-D877A4BC144F}" presName="circ1Tx" presStyleLbl="revTx" presStyleIdx="0" presStyleCnt="0" custScaleY="36228" custLinFactNeighborX="-20731" custLinFactNeighborY="-658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685E4-2653-4CE6-A870-EA9CD6FBCAFB}" type="pres">
      <dgm:prSet presAssocID="{5932987F-392F-484E-8AC2-EB43D01E3E85}" presName="circ2" presStyleLbl="vennNode1" presStyleIdx="1" presStyleCnt="7" custScaleX="103916" custScaleY="74373" custLinFactNeighborX="38660" custLinFactNeighborY="-31024"/>
      <dgm:spPr/>
      <dgm:t>
        <a:bodyPr/>
        <a:lstStyle/>
        <a:p>
          <a:endParaRPr lang="ru-RU"/>
        </a:p>
      </dgm:t>
    </dgm:pt>
    <dgm:pt modelId="{8C297B72-4BEC-4531-8B1D-05C596C1E526}" type="pres">
      <dgm:prSet presAssocID="{5932987F-392F-484E-8AC2-EB43D01E3E85}" presName="circ2Tx" presStyleLbl="revTx" presStyleIdx="0" presStyleCnt="0" custScaleX="177108" custScaleY="226495" custLinFactNeighborX="-10983" custLinFactNeighborY="342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0705A6-71EF-4E4D-AB0A-04B104018C1B}" type="pres">
      <dgm:prSet presAssocID="{D426E993-8B31-4EB9-AA95-1A3C49905449}" presName="circ3" presStyleLbl="vennNode1" presStyleIdx="2" presStyleCnt="7" custScaleX="89499" custScaleY="86663" custLinFactNeighborX="36790" custLinFactNeighborY="-31518"/>
      <dgm:spPr/>
      <dgm:t>
        <a:bodyPr/>
        <a:lstStyle/>
        <a:p>
          <a:endParaRPr lang="ru-RU"/>
        </a:p>
      </dgm:t>
    </dgm:pt>
    <dgm:pt modelId="{567D6FBE-6D36-42BB-9051-B718414527C5}" type="pres">
      <dgm:prSet presAssocID="{D426E993-8B31-4EB9-AA95-1A3C49905449}" presName="circ3Tx" presStyleLbl="revTx" presStyleIdx="0" presStyleCnt="0" custScaleX="154647" custLinFactNeighborX="9483" custLinFactNeighborY="714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1323D-52C3-4C5E-A6B7-86BD8B3BF111}" type="pres">
      <dgm:prSet presAssocID="{B57B80A3-ECF6-4EEC-95FA-346AEAA6DB56}" presName="circ4" presStyleLbl="vennNode1" presStyleIdx="3" presStyleCnt="7" custScaleX="86793" custScaleY="79059" custLinFactNeighborX="22271" custLinFactNeighborY="-3567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FA3227B-5F1B-4CEA-B262-4729B5407996}" type="pres">
      <dgm:prSet presAssocID="{B57B80A3-ECF6-4EEC-95FA-346AEAA6DB56}" presName="circ4Tx" presStyleLbl="revTx" presStyleIdx="0" presStyleCnt="0" custScaleY="40412" custLinFactNeighborX="-26768" custLinFactNeighborY="495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18B0C2-8EE3-43FC-8F88-2981BDB33DB4}" type="pres">
      <dgm:prSet presAssocID="{5517A16E-4076-40A7-98A6-8C72582EFE58}" presName="circ5" presStyleLbl="vennNode1" presStyleIdx="4" presStyleCnt="7" custScaleX="97125" custScaleY="79059" custLinFactNeighborX="26479" custLinFactNeighborY="-3567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7D7F3F2-6D6A-4704-90AA-4C8314E5ACF1}" type="pres">
      <dgm:prSet presAssocID="{5517A16E-4076-40A7-98A6-8C72582EFE58}" presName="circ5Tx" presStyleLbl="revTx" presStyleIdx="0" presStyleCnt="0" custScaleY="33791" custLinFactNeighborX="86408" custLinFactNeighborY="52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9D62C-346C-4FAC-86D1-5198B4773EF6}" type="pres">
      <dgm:prSet presAssocID="{2BEDEB4B-125F-4107-9B4C-100B419682D3}" presName="circ6" presStyleLbl="vennNode1" presStyleIdx="5" presStyleCnt="7" custLinFactNeighborX="31480" custLinFactNeighborY="-20667"/>
      <dgm:spPr/>
      <dgm:t>
        <a:bodyPr/>
        <a:lstStyle/>
        <a:p>
          <a:endParaRPr lang="ru-RU"/>
        </a:p>
      </dgm:t>
    </dgm:pt>
    <dgm:pt modelId="{12EE9165-DB2F-4582-BF5D-150F566EF7DE}" type="pres">
      <dgm:prSet presAssocID="{2BEDEB4B-125F-4107-9B4C-100B419682D3}" presName="circ6Tx" presStyleLbl="revTx" presStyleIdx="0" presStyleCnt="0" custScaleX="152287" custScaleY="202419" custLinFactNeighborX="7429" custLinFactNeighborY="85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DC67C-C0CC-4CCA-BB2A-CE7456DC27F1}" type="pres">
      <dgm:prSet presAssocID="{421F3A80-440C-47F1-807E-8C0110C81581}" presName="circ7" presStyleLbl="vennNode1" presStyleIdx="6" presStyleCnt="7" custScaleX="118519" custScaleY="111423" custLinFactNeighborX="16802" custLinFactNeighborY="-2922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82536BC-7883-4DD6-AE92-A822D358D2DF}" type="pres">
      <dgm:prSet presAssocID="{421F3A80-440C-47F1-807E-8C0110C81581}" presName="circ7Tx" presStyleLbl="revTx" presStyleIdx="0" presStyleCnt="0" custScaleX="149577" custScaleY="2112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2F24C0-08F2-4F8E-B784-03247EDE6FD9}" srcId="{E6E00EB0-C184-4B7D-8E68-9B276127077B}" destId="{CD5D1780-A4AD-488E-9653-D877A4BC144F}" srcOrd="0" destOrd="0" parTransId="{4DDD4138-4BC5-4D05-8352-88CF1E83FCC2}" sibTransId="{57D2BCE9-A13A-468E-BE89-B1635F5C8F3C}"/>
    <dgm:cxn modelId="{D4E3113B-83DC-4191-8E95-127112AFDA43}" type="presOf" srcId="{2BEDEB4B-125F-4107-9B4C-100B419682D3}" destId="{12EE9165-DB2F-4582-BF5D-150F566EF7DE}" srcOrd="0" destOrd="0" presId="urn:microsoft.com/office/officeart/2005/8/layout/venn1"/>
    <dgm:cxn modelId="{DCC91AB5-1069-4D4D-9C7F-FCEB869B26B6}" srcId="{E6E00EB0-C184-4B7D-8E68-9B276127077B}" destId="{F69386FE-E0B3-4E11-BE12-EF317945BFEB}" srcOrd="10" destOrd="0" parTransId="{9E2F1559-AC0F-4F0E-8EFA-203BF21DA7DB}" sibTransId="{F9564CB4-2E34-48DA-8CBC-94073D2B8462}"/>
    <dgm:cxn modelId="{4F01B712-83AA-4A11-A499-2778327CC91C}" type="presOf" srcId="{CD5D1780-A4AD-488E-9653-D877A4BC144F}" destId="{25948C62-EB5D-4665-953A-09A5D35FA2D8}" srcOrd="0" destOrd="0" presId="urn:microsoft.com/office/officeart/2005/8/layout/venn1"/>
    <dgm:cxn modelId="{8A383EE2-251F-4CC8-A2EF-6F16E7FFA5C8}" srcId="{E6E00EB0-C184-4B7D-8E68-9B276127077B}" destId="{2BEDEB4B-125F-4107-9B4C-100B419682D3}" srcOrd="5" destOrd="0" parTransId="{E467F474-356A-4EC2-9CFA-541BAFFF8E78}" sibTransId="{9C312130-A5DE-43AE-80CF-B9169BE06325}"/>
    <dgm:cxn modelId="{85877256-1511-402D-A7AD-250883B5EA85}" srcId="{E6E00EB0-C184-4B7D-8E68-9B276127077B}" destId="{0B2A4440-D912-4698-B307-418FAC549E98}" srcOrd="9" destOrd="0" parTransId="{D18A2BD7-CA60-496F-852D-924045E080F9}" sibTransId="{C988D87D-43BA-4B38-A730-A3FC59ABBCF3}"/>
    <dgm:cxn modelId="{99E289BF-EE73-4C10-A4F1-BC26A5A06764}" srcId="{E6E00EB0-C184-4B7D-8E68-9B276127077B}" destId="{677B857E-41B8-4EBB-A735-6EFE0742D391}" srcOrd="8" destOrd="0" parTransId="{35709DB5-571F-43DC-8ED9-66B9C7864DD5}" sibTransId="{AAF9DFD2-4F18-4AE5-9E37-1741F6D68B4C}"/>
    <dgm:cxn modelId="{CB27B37D-C2CB-4022-8F7A-111EC6C2B22A}" srcId="{E6E00EB0-C184-4B7D-8E68-9B276127077B}" destId="{5932987F-392F-484E-8AC2-EB43D01E3E85}" srcOrd="1" destOrd="0" parTransId="{B1374562-E7DE-4486-BB96-2F4D936D650D}" sibTransId="{EF6131CB-D83D-424D-9F0D-5E211A7B9BEC}"/>
    <dgm:cxn modelId="{20921071-59E7-4DA4-A092-B168897BC912}" srcId="{E6E00EB0-C184-4B7D-8E68-9B276127077B}" destId="{B57B80A3-ECF6-4EEC-95FA-346AEAA6DB56}" srcOrd="3" destOrd="0" parTransId="{D4475EB8-B2BF-4D03-A63B-38AA942B82DE}" sibTransId="{DA7269CF-C277-4361-8A08-9B54811F69A5}"/>
    <dgm:cxn modelId="{96680627-0769-4272-90D5-00C95761E2CD}" type="presOf" srcId="{D426E993-8B31-4EB9-AA95-1A3C49905449}" destId="{567D6FBE-6D36-42BB-9051-B718414527C5}" srcOrd="0" destOrd="0" presId="urn:microsoft.com/office/officeart/2005/8/layout/venn1"/>
    <dgm:cxn modelId="{87E9028E-3A4A-495A-B35D-ECEA86B41039}" type="presOf" srcId="{E6E00EB0-C184-4B7D-8E68-9B276127077B}" destId="{8C88D007-6C68-4AA7-A025-EB6C505388A3}" srcOrd="0" destOrd="0" presId="urn:microsoft.com/office/officeart/2005/8/layout/venn1"/>
    <dgm:cxn modelId="{55DFD6AD-144E-4983-BF3A-07A81D850FA8}" type="presOf" srcId="{5517A16E-4076-40A7-98A6-8C72582EFE58}" destId="{87D7F3F2-6D6A-4704-90AA-4C8314E5ACF1}" srcOrd="0" destOrd="0" presId="urn:microsoft.com/office/officeart/2005/8/layout/venn1"/>
    <dgm:cxn modelId="{9CE2E3B9-C8B1-4067-9863-0C635F7338FE}" srcId="{E6E00EB0-C184-4B7D-8E68-9B276127077B}" destId="{C5FAEA3B-29E3-4E84-AD0E-918BF9374C83}" srcOrd="7" destOrd="0" parTransId="{F3864A88-CDCB-4E4B-81D6-AE50C2DF9551}" sibTransId="{D8987F3B-2D61-44A5-A04E-351D4FCD8A4A}"/>
    <dgm:cxn modelId="{A5279A99-F630-426B-B680-2AA3FF98EFA3}" srcId="{E6E00EB0-C184-4B7D-8E68-9B276127077B}" destId="{D426E993-8B31-4EB9-AA95-1A3C49905449}" srcOrd="2" destOrd="0" parTransId="{E7A8237B-F040-467E-9BD5-A2E32B559A08}" sibTransId="{4948CFF0-9DFF-4364-A8FA-3DF93E9F4300}"/>
    <dgm:cxn modelId="{1FBDF991-CB2A-4DDE-9D74-2A83BFC0AE60}" type="presOf" srcId="{B57B80A3-ECF6-4EEC-95FA-346AEAA6DB56}" destId="{FFA3227B-5F1B-4CEA-B262-4729B5407996}" srcOrd="0" destOrd="0" presId="urn:microsoft.com/office/officeart/2005/8/layout/venn1"/>
    <dgm:cxn modelId="{EE977E3E-EE6A-47A9-A6F2-A323F787CCAE}" type="presOf" srcId="{5932987F-392F-484E-8AC2-EB43D01E3E85}" destId="{8C297B72-4BEC-4531-8B1D-05C596C1E526}" srcOrd="0" destOrd="0" presId="urn:microsoft.com/office/officeart/2005/8/layout/venn1"/>
    <dgm:cxn modelId="{70E6A746-3FA8-4702-A859-1C066B686776}" srcId="{E6E00EB0-C184-4B7D-8E68-9B276127077B}" destId="{421F3A80-440C-47F1-807E-8C0110C81581}" srcOrd="6" destOrd="0" parTransId="{9BA40C06-A728-4B9D-9A65-04D6D02043C7}" sibTransId="{84AEEACC-F39A-4C10-BF7A-4B1E5B775E6B}"/>
    <dgm:cxn modelId="{CD43F87E-6C42-43CA-A771-1A695A111D48}" type="presOf" srcId="{421F3A80-440C-47F1-807E-8C0110C81581}" destId="{582536BC-7883-4DD6-AE92-A822D358D2DF}" srcOrd="0" destOrd="0" presId="urn:microsoft.com/office/officeart/2005/8/layout/venn1"/>
    <dgm:cxn modelId="{38350B06-F3C9-4765-8D55-6322761DBE45}" srcId="{E6E00EB0-C184-4B7D-8E68-9B276127077B}" destId="{5517A16E-4076-40A7-98A6-8C72582EFE58}" srcOrd="4" destOrd="0" parTransId="{6ED14586-23E2-48FA-B564-E573679D402F}" sibTransId="{4C4E4542-DB95-4472-8622-2F06447FDD20}"/>
    <dgm:cxn modelId="{FD41450D-825A-44FF-BD54-1C8483AC674E}" type="presParOf" srcId="{8C88D007-6C68-4AA7-A025-EB6C505388A3}" destId="{4D8894BC-9563-44ED-978B-E48E27C3028F}" srcOrd="0" destOrd="0" presId="urn:microsoft.com/office/officeart/2005/8/layout/venn1"/>
    <dgm:cxn modelId="{A0D4889A-18DE-4737-8F10-A2A606127BDA}" type="presParOf" srcId="{8C88D007-6C68-4AA7-A025-EB6C505388A3}" destId="{25948C62-EB5D-4665-953A-09A5D35FA2D8}" srcOrd="1" destOrd="0" presId="urn:microsoft.com/office/officeart/2005/8/layout/venn1"/>
    <dgm:cxn modelId="{86FA4137-D881-44A5-9162-2BED0A942D4D}" type="presParOf" srcId="{8C88D007-6C68-4AA7-A025-EB6C505388A3}" destId="{882685E4-2653-4CE6-A870-EA9CD6FBCAFB}" srcOrd="2" destOrd="0" presId="urn:microsoft.com/office/officeart/2005/8/layout/venn1"/>
    <dgm:cxn modelId="{7D550A00-B930-4438-928F-CA19BF4366E3}" type="presParOf" srcId="{8C88D007-6C68-4AA7-A025-EB6C505388A3}" destId="{8C297B72-4BEC-4531-8B1D-05C596C1E526}" srcOrd="3" destOrd="0" presId="urn:microsoft.com/office/officeart/2005/8/layout/venn1"/>
    <dgm:cxn modelId="{A176F17E-7191-4335-84BE-961391552AF6}" type="presParOf" srcId="{8C88D007-6C68-4AA7-A025-EB6C505388A3}" destId="{1D0705A6-71EF-4E4D-AB0A-04B104018C1B}" srcOrd="4" destOrd="0" presId="urn:microsoft.com/office/officeart/2005/8/layout/venn1"/>
    <dgm:cxn modelId="{0609FEE5-3ED9-43FF-B834-483DAC73B952}" type="presParOf" srcId="{8C88D007-6C68-4AA7-A025-EB6C505388A3}" destId="{567D6FBE-6D36-42BB-9051-B718414527C5}" srcOrd="5" destOrd="0" presId="urn:microsoft.com/office/officeart/2005/8/layout/venn1"/>
    <dgm:cxn modelId="{E55EAE37-A79E-4B05-8E20-4C6EB375EC63}" type="presParOf" srcId="{8C88D007-6C68-4AA7-A025-EB6C505388A3}" destId="{1071323D-52C3-4C5E-A6B7-86BD8B3BF111}" srcOrd="6" destOrd="0" presId="urn:microsoft.com/office/officeart/2005/8/layout/venn1"/>
    <dgm:cxn modelId="{D67C09A7-0BDF-44C5-85C4-6054F6C558DB}" type="presParOf" srcId="{8C88D007-6C68-4AA7-A025-EB6C505388A3}" destId="{FFA3227B-5F1B-4CEA-B262-4729B5407996}" srcOrd="7" destOrd="0" presId="urn:microsoft.com/office/officeart/2005/8/layout/venn1"/>
    <dgm:cxn modelId="{30854BF2-352C-4CF1-8725-B3B17F02BAD9}" type="presParOf" srcId="{8C88D007-6C68-4AA7-A025-EB6C505388A3}" destId="{1718B0C2-8EE3-43FC-8F88-2981BDB33DB4}" srcOrd="8" destOrd="0" presId="urn:microsoft.com/office/officeart/2005/8/layout/venn1"/>
    <dgm:cxn modelId="{2C5CDB5C-3A14-4C6A-BBB3-C22F6A90D49A}" type="presParOf" srcId="{8C88D007-6C68-4AA7-A025-EB6C505388A3}" destId="{87D7F3F2-6D6A-4704-90AA-4C8314E5ACF1}" srcOrd="9" destOrd="0" presId="urn:microsoft.com/office/officeart/2005/8/layout/venn1"/>
    <dgm:cxn modelId="{44E4AF46-0156-4C62-B499-9205E1EE121C}" type="presParOf" srcId="{8C88D007-6C68-4AA7-A025-EB6C505388A3}" destId="{CFF9D62C-346C-4FAC-86D1-5198B4773EF6}" srcOrd="10" destOrd="0" presId="urn:microsoft.com/office/officeart/2005/8/layout/venn1"/>
    <dgm:cxn modelId="{44EA5CDF-CAA0-4077-A33D-E8D5D0EDA5AF}" type="presParOf" srcId="{8C88D007-6C68-4AA7-A025-EB6C505388A3}" destId="{12EE9165-DB2F-4582-BF5D-150F566EF7DE}" srcOrd="11" destOrd="0" presId="urn:microsoft.com/office/officeart/2005/8/layout/venn1"/>
    <dgm:cxn modelId="{1221D1F6-9B8B-4965-9303-1BC31B9FD2E0}" type="presParOf" srcId="{8C88D007-6C68-4AA7-A025-EB6C505388A3}" destId="{68CDC67C-C0CC-4CCA-BB2A-CE7456DC27F1}" srcOrd="12" destOrd="0" presId="urn:microsoft.com/office/officeart/2005/8/layout/venn1"/>
    <dgm:cxn modelId="{76F11327-B5F0-4740-A6C5-42FC78242E7C}" type="presParOf" srcId="{8C88D007-6C68-4AA7-A025-EB6C505388A3}" destId="{582536BC-7883-4DD6-AE92-A822D358D2DF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F122CB-84A7-4A19-8E6D-A86978F7112A}">
      <dsp:nvSpPr>
        <dsp:cNvPr id="0" name=""/>
        <dsp:cNvSpPr/>
      </dsp:nvSpPr>
      <dsp:spPr>
        <a:xfrm>
          <a:off x="0" y="126993"/>
          <a:ext cx="5094828" cy="1567280"/>
        </a:xfrm>
        <a:prstGeom prst="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2B0E29-6231-496E-8E7A-580B057775C9}">
      <dsp:nvSpPr>
        <dsp:cNvPr id="0" name=""/>
        <dsp:cNvSpPr/>
      </dsp:nvSpPr>
      <dsp:spPr>
        <a:xfrm>
          <a:off x="3357660" y="392553"/>
          <a:ext cx="1227684" cy="1021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компетенции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3357660" y="392553"/>
        <a:ext cx="1227684" cy="1021717"/>
      </dsp:txXfrm>
    </dsp:sp>
    <dsp:sp modelId="{5B97953F-D8F2-4D59-8B45-9F614559A778}">
      <dsp:nvSpPr>
        <dsp:cNvPr id="0" name=""/>
        <dsp:cNvSpPr/>
      </dsp:nvSpPr>
      <dsp:spPr>
        <a:xfrm>
          <a:off x="1897072" y="91067"/>
          <a:ext cx="1227684" cy="15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умения 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1897072" y="91067"/>
        <a:ext cx="1227684" cy="1572883"/>
      </dsp:txXfrm>
    </dsp:sp>
    <dsp:sp modelId="{27B18827-F582-42D9-BE6F-30737D19C738}">
      <dsp:nvSpPr>
        <dsp:cNvPr id="0" name=""/>
        <dsp:cNvSpPr/>
      </dsp:nvSpPr>
      <dsp:spPr>
        <a:xfrm>
          <a:off x="411218" y="392553"/>
          <a:ext cx="1227684" cy="10144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Знания, ценности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218" y="392553"/>
        <a:ext cx="1227684" cy="10144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894BC-9563-44ED-978B-E48E27C3028F}">
      <dsp:nvSpPr>
        <dsp:cNvPr id="0" name=""/>
        <dsp:cNvSpPr/>
      </dsp:nvSpPr>
      <dsp:spPr>
        <a:xfrm>
          <a:off x="2684671" y="654818"/>
          <a:ext cx="2777156" cy="19449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5948C62-EB5D-4665-953A-09A5D35FA2D8}">
      <dsp:nvSpPr>
        <dsp:cNvPr id="0" name=""/>
        <dsp:cNvSpPr/>
      </dsp:nvSpPr>
      <dsp:spPr>
        <a:xfrm>
          <a:off x="2169384" y="0"/>
          <a:ext cx="1957252" cy="37946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/>
            <a:t>деньги</a:t>
          </a:r>
          <a:endParaRPr lang="ru-RU" sz="2400" kern="1200" dirty="0"/>
        </a:p>
      </dsp:txBody>
      <dsp:txXfrm>
        <a:off x="2169384" y="0"/>
        <a:ext cx="1957252" cy="379462"/>
      </dsp:txXfrm>
    </dsp:sp>
    <dsp:sp modelId="{882685E4-2653-4CE6-A870-EA9CD6FBCAFB}">
      <dsp:nvSpPr>
        <dsp:cNvPr id="0" name=""/>
        <dsp:cNvSpPr/>
      </dsp:nvSpPr>
      <dsp:spPr>
        <a:xfrm>
          <a:off x="3827675" y="1297754"/>
          <a:ext cx="1775038" cy="12705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C297B72-4BEC-4531-8B1D-05C596C1E526}">
      <dsp:nvSpPr>
        <dsp:cNvPr id="0" name=""/>
        <dsp:cNvSpPr/>
      </dsp:nvSpPr>
      <dsp:spPr>
        <a:xfrm>
          <a:off x="4202891" y="695076"/>
          <a:ext cx="3277370" cy="26096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доход         </a:t>
          </a:r>
          <a:endParaRPr lang="ru-RU" sz="2300" b="1" i="1" kern="1200" dirty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i="1" kern="1200" dirty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              процент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b="1" i="1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                         накопления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b="1" i="1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                             инвестиции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     </a:t>
          </a:r>
          <a:endParaRPr lang="ru-RU" sz="2300" kern="1200" dirty="0"/>
        </a:p>
      </dsp:txBody>
      <dsp:txXfrm>
        <a:off x="4202891" y="695076"/>
        <a:ext cx="3277370" cy="2609611"/>
      </dsp:txXfrm>
    </dsp:sp>
    <dsp:sp modelId="{1D0705A6-71EF-4E4D-AB0A-04B104018C1B}">
      <dsp:nvSpPr>
        <dsp:cNvPr id="0" name=""/>
        <dsp:cNvSpPr/>
      </dsp:nvSpPr>
      <dsp:spPr>
        <a:xfrm>
          <a:off x="4041993" y="1726381"/>
          <a:ext cx="1528774" cy="148051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67D6FBE-6D36-42BB-9051-B718414527C5}">
      <dsp:nvSpPr>
        <dsp:cNvPr id="0" name=""/>
        <dsp:cNvSpPr/>
      </dsp:nvSpPr>
      <dsp:spPr>
        <a:xfrm>
          <a:off x="4801605" y="3375604"/>
          <a:ext cx="2806698" cy="123072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i="1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страховка</a:t>
          </a:r>
          <a:endParaRPr lang="ru-RU" sz="2300" kern="1200" dirty="0"/>
        </a:p>
      </dsp:txBody>
      <dsp:txXfrm>
        <a:off x="4801605" y="3375604"/>
        <a:ext cx="2806698" cy="1230729"/>
      </dsp:txXfrm>
    </dsp:sp>
    <dsp:sp modelId="{1071323D-52C3-4C5E-A6B7-86BD8B3BF111}">
      <dsp:nvSpPr>
        <dsp:cNvPr id="0" name=""/>
        <dsp:cNvSpPr/>
      </dsp:nvSpPr>
      <dsp:spPr>
        <a:xfrm>
          <a:off x="3470487" y="2155016"/>
          <a:ext cx="1482552" cy="135060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FA3227B-5F1B-4CEA-B262-4729B5407996}">
      <dsp:nvSpPr>
        <dsp:cNvPr id="0" name=""/>
        <dsp:cNvSpPr/>
      </dsp:nvSpPr>
      <dsp:spPr>
        <a:xfrm>
          <a:off x="3990683" y="4782111"/>
          <a:ext cx="1957252" cy="45503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/>
            <a:t>риск    </a:t>
          </a:r>
          <a:endParaRPr lang="ru-RU" sz="2300" kern="1200" dirty="0"/>
        </a:p>
      </dsp:txBody>
      <dsp:txXfrm>
        <a:off x="3990683" y="4782111"/>
        <a:ext cx="1957252" cy="455033"/>
      </dsp:txXfrm>
    </dsp:sp>
    <dsp:sp modelId="{1718B0C2-8EE3-43FC-8F88-2981BDB33DB4}">
      <dsp:nvSpPr>
        <dsp:cNvPr id="0" name=""/>
        <dsp:cNvSpPr/>
      </dsp:nvSpPr>
      <dsp:spPr>
        <a:xfrm>
          <a:off x="2898975" y="2155016"/>
          <a:ext cx="1659037" cy="135060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7D7F3F2-6D6A-4704-90AA-4C8314E5ACF1}">
      <dsp:nvSpPr>
        <dsp:cNvPr id="0" name=""/>
        <dsp:cNvSpPr/>
      </dsp:nvSpPr>
      <dsp:spPr>
        <a:xfrm>
          <a:off x="2326905" y="4577222"/>
          <a:ext cx="1957252" cy="38048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/>
            <a:t>пенсия</a:t>
          </a:r>
          <a:endParaRPr lang="ru-RU" sz="2300" kern="1200" dirty="0"/>
        </a:p>
      </dsp:txBody>
      <dsp:txXfrm>
        <a:off x="2326905" y="4577222"/>
        <a:ext cx="1957252" cy="380481"/>
      </dsp:txXfrm>
    </dsp:sp>
    <dsp:sp modelId="{CFF9D62C-346C-4FAC-86D1-5198B4773EF6}">
      <dsp:nvSpPr>
        <dsp:cNvPr id="0" name=""/>
        <dsp:cNvSpPr/>
      </dsp:nvSpPr>
      <dsp:spPr>
        <a:xfrm>
          <a:off x="2613234" y="1797833"/>
          <a:ext cx="1708147" cy="17083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2EE9165-DB2F-4582-BF5D-150F566EF7DE}">
      <dsp:nvSpPr>
        <dsp:cNvPr id="0" name=""/>
        <dsp:cNvSpPr/>
      </dsp:nvSpPr>
      <dsp:spPr>
        <a:xfrm>
          <a:off x="-344522" y="2745915"/>
          <a:ext cx="2763866" cy="249122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       </a:t>
          </a:r>
          <a:r>
            <a:rPr lang="ru-RU" sz="2300" b="1" i="1" kern="1200" dirty="0" smtClean="0"/>
            <a:t>банковский счет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                     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 инфляция</a:t>
          </a:r>
          <a:endParaRPr lang="ru-RU" sz="2300" b="1" i="1" kern="1200" dirty="0"/>
        </a:p>
      </dsp:txBody>
      <dsp:txXfrm>
        <a:off x="-344522" y="2745915"/>
        <a:ext cx="2763866" cy="2491229"/>
      </dsp:txXfrm>
    </dsp:sp>
    <dsp:sp modelId="{68CDC67C-C0CC-4CCA-BB2A-CE7456DC27F1}">
      <dsp:nvSpPr>
        <dsp:cNvPr id="0" name=""/>
        <dsp:cNvSpPr/>
      </dsp:nvSpPr>
      <dsp:spPr>
        <a:xfrm>
          <a:off x="2327475" y="1012015"/>
          <a:ext cx="2024478" cy="190350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82536BC-7883-4DD6-AE92-A822D358D2DF}">
      <dsp:nvSpPr>
        <dsp:cNvPr id="0" name=""/>
        <dsp:cNvSpPr/>
      </dsp:nvSpPr>
      <dsp:spPr>
        <a:xfrm>
          <a:off x="-321235" y="388685"/>
          <a:ext cx="2767911" cy="243405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                        товары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i="1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        услуги</a:t>
          </a:r>
          <a:endParaRPr lang="ru-RU" sz="2300" b="1" i="1" kern="1200" dirty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b="1" i="1" kern="1200" dirty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/>
            <a:t>права </a:t>
          </a:r>
          <a:r>
            <a:rPr lang="ru-RU" sz="2300" b="1" i="1" kern="1200" dirty="0" smtClean="0"/>
            <a:t>покупателей      </a:t>
          </a:r>
          <a:endParaRPr lang="ru-RU" sz="2300" kern="1200" dirty="0"/>
        </a:p>
      </dsp:txBody>
      <dsp:txXfrm>
        <a:off x="-321235" y="388685"/>
        <a:ext cx="2767911" cy="2434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546F4-3602-4837-BFFD-3E3B4BA3A09D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2738" y="744538"/>
            <a:ext cx="61722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 err="1" smtClean="0"/>
              <a:t>Енка</a:t>
            </a:r>
            <a:r>
              <a:rPr lang="ru-RU" dirty="0" smtClean="0"/>
              <a:t> </a:t>
            </a:r>
            <a:r>
              <a:rPr lang="ru-RU" dirty="0" err="1" smtClean="0"/>
              <a:t>стра</a:t>
            </a:r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E0C06-5FE1-4F23-A7EB-1A222EB9CE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271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7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3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0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7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34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9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73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слайде приведены  определение финансовой грамотности, принятое в исследовании </a:t>
            </a:r>
            <a:r>
              <a:rPr lang="en-US" dirty="0" smtClean="0"/>
              <a:t>PISA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слова из ФГОС – требований к предметным результатам по обществознанию. Содержание этого предмета в большей степени, чем другие, касается и содержания, и контекстов финансовой грамотности.</a:t>
            </a:r>
          </a:p>
          <a:p>
            <a:r>
              <a:rPr lang="ru-RU" dirty="0" smtClean="0"/>
              <a:t>В соответствии с этим требованием даются три ожидаемых образовательных результата, которые могут обеспечить разрабатываемые материалы мониторинга.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Рассматриваются типичные повседневные ситуации финансовых отношений, многие из которых актуальны для семей обучающихся, их родных и знакомых.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6" y="2225605"/>
            <a:ext cx="10098723" cy="1535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30" y="4059820"/>
            <a:ext cx="8316595" cy="18308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5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8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0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8" y="286908"/>
            <a:ext cx="2673191" cy="611294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4" y="286908"/>
            <a:ext cx="7821560" cy="61129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86910"/>
            <a:ext cx="10692765" cy="775005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8" y="4603785"/>
            <a:ext cx="10098723" cy="142292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8" y="3036576"/>
            <a:ext cx="10098723" cy="156721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28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5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563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1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64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7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89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02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7" y="1671693"/>
            <a:ext cx="5247375" cy="4728165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5" y="1671693"/>
            <a:ext cx="5247375" cy="4728165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5" y="1603698"/>
            <a:ext cx="5249437" cy="66834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284" indent="0">
              <a:buNone/>
              <a:defRPr sz="2300" b="1"/>
            </a:lvl2pPr>
            <a:lvl3pPr marL="1042569" indent="0">
              <a:buNone/>
              <a:defRPr sz="2100" b="1"/>
            </a:lvl3pPr>
            <a:lvl4pPr marL="1563853" indent="0">
              <a:buNone/>
              <a:defRPr sz="1900" b="1"/>
            </a:lvl4pPr>
            <a:lvl5pPr marL="2085137" indent="0">
              <a:buNone/>
              <a:defRPr sz="1900" b="1"/>
            </a:lvl5pPr>
            <a:lvl6pPr marL="2606422" indent="0">
              <a:buNone/>
              <a:defRPr sz="1900" b="1"/>
            </a:lvl6pPr>
            <a:lvl7pPr marL="3127706" indent="0">
              <a:buNone/>
              <a:defRPr sz="1900" b="1"/>
            </a:lvl7pPr>
            <a:lvl8pPr marL="3648990" indent="0">
              <a:buNone/>
              <a:defRPr sz="1900" b="1"/>
            </a:lvl8pPr>
            <a:lvl9pPr marL="4170275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5" y="2272043"/>
            <a:ext cx="5249437" cy="412781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9" y="1603698"/>
            <a:ext cx="5251501" cy="66834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284" indent="0">
              <a:buNone/>
              <a:defRPr sz="2300" b="1"/>
            </a:lvl2pPr>
            <a:lvl3pPr marL="1042569" indent="0">
              <a:buNone/>
              <a:defRPr sz="2100" b="1"/>
            </a:lvl3pPr>
            <a:lvl4pPr marL="1563853" indent="0">
              <a:buNone/>
              <a:defRPr sz="1900" b="1"/>
            </a:lvl4pPr>
            <a:lvl5pPr marL="2085137" indent="0">
              <a:buNone/>
              <a:defRPr sz="1900" b="1"/>
            </a:lvl5pPr>
            <a:lvl6pPr marL="2606422" indent="0">
              <a:buNone/>
              <a:defRPr sz="1900" b="1"/>
            </a:lvl6pPr>
            <a:lvl7pPr marL="3127706" indent="0">
              <a:buNone/>
              <a:defRPr sz="1900" b="1"/>
            </a:lvl7pPr>
            <a:lvl8pPr marL="3648990" indent="0">
              <a:buNone/>
              <a:defRPr sz="1900" b="1"/>
            </a:lvl8pPr>
            <a:lvl9pPr marL="4170275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9" y="2272043"/>
            <a:ext cx="5251501" cy="412781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6" y="285251"/>
            <a:ext cx="3908718" cy="121396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4" y="285251"/>
            <a:ext cx="6641725" cy="6114606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6" y="1499216"/>
            <a:ext cx="3908718" cy="4900641"/>
          </a:xfrm>
        </p:spPr>
        <p:txBody>
          <a:bodyPr/>
          <a:lstStyle>
            <a:lvl1pPr marL="0" indent="0">
              <a:buNone/>
              <a:defRPr sz="1600"/>
            </a:lvl1pPr>
            <a:lvl2pPr marL="521284" indent="0">
              <a:buNone/>
              <a:defRPr sz="1500"/>
            </a:lvl2pPr>
            <a:lvl3pPr marL="1042569" indent="0">
              <a:buNone/>
              <a:defRPr sz="1100"/>
            </a:lvl3pPr>
            <a:lvl4pPr marL="1563853" indent="0">
              <a:buNone/>
              <a:defRPr sz="1100"/>
            </a:lvl4pPr>
            <a:lvl5pPr marL="2085137" indent="0">
              <a:buNone/>
              <a:defRPr sz="1100"/>
            </a:lvl5pPr>
            <a:lvl6pPr marL="2606422" indent="0">
              <a:buNone/>
              <a:defRPr sz="1100"/>
            </a:lvl6pPr>
            <a:lvl7pPr marL="3127706" indent="0">
              <a:buNone/>
              <a:defRPr sz="1100"/>
            </a:lvl7pPr>
            <a:lvl8pPr marL="3648990" indent="0">
              <a:buNone/>
              <a:defRPr sz="1100"/>
            </a:lvl8pPr>
            <a:lvl9pPr marL="4170275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5015073"/>
            <a:ext cx="7128510" cy="59205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40151"/>
            <a:ext cx="7128510" cy="4298633"/>
          </a:xfrm>
        </p:spPr>
        <p:txBody>
          <a:bodyPr/>
          <a:lstStyle>
            <a:lvl1pPr marL="0" indent="0">
              <a:buNone/>
              <a:defRPr sz="3600"/>
            </a:lvl1pPr>
            <a:lvl2pPr marL="521284" indent="0">
              <a:buNone/>
              <a:defRPr sz="3200"/>
            </a:lvl2pPr>
            <a:lvl3pPr marL="1042569" indent="0">
              <a:buNone/>
              <a:defRPr sz="2700"/>
            </a:lvl3pPr>
            <a:lvl4pPr marL="1563853" indent="0">
              <a:buNone/>
              <a:defRPr sz="2300"/>
            </a:lvl4pPr>
            <a:lvl5pPr marL="2085137" indent="0">
              <a:buNone/>
              <a:defRPr sz="2300"/>
            </a:lvl5pPr>
            <a:lvl6pPr marL="2606422" indent="0">
              <a:buNone/>
              <a:defRPr sz="2300"/>
            </a:lvl6pPr>
            <a:lvl7pPr marL="3127706" indent="0">
              <a:buNone/>
              <a:defRPr sz="2300"/>
            </a:lvl7pPr>
            <a:lvl8pPr marL="3648990" indent="0">
              <a:buNone/>
              <a:defRPr sz="2300"/>
            </a:lvl8pPr>
            <a:lvl9pPr marL="4170275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607131"/>
            <a:ext cx="7128510" cy="840819"/>
          </a:xfrm>
        </p:spPr>
        <p:txBody>
          <a:bodyPr/>
          <a:lstStyle>
            <a:lvl1pPr marL="0" indent="0">
              <a:buNone/>
              <a:defRPr sz="1600"/>
            </a:lvl1pPr>
            <a:lvl2pPr marL="521284" indent="0">
              <a:buNone/>
              <a:defRPr sz="1500"/>
            </a:lvl2pPr>
            <a:lvl3pPr marL="1042569" indent="0">
              <a:buNone/>
              <a:defRPr sz="1100"/>
            </a:lvl3pPr>
            <a:lvl4pPr marL="1563853" indent="0">
              <a:buNone/>
              <a:defRPr sz="1100"/>
            </a:lvl4pPr>
            <a:lvl5pPr marL="2085137" indent="0">
              <a:buNone/>
              <a:defRPr sz="1100"/>
            </a:lvl5pPr>
            <a:lvl6pPr marL="2606422" indent="0">
              <a:buNone/>
              <a:defRPr sz="1100"/>
            </a:lvl6pPr>
            <a:lvl7pPr marL="3127706" indent="0">
              <a:buNone/>
              <a:defRPr sz="1100"/>
            </a:lvl7pPr>
            <a:lvl8pPr marL="3648990" indent="0">
              <a:buNone/>
              <a:defRPr sz="1100"/>
            </a:lvl8pPr>
            <a:lvl9pPr marL="4170275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86910"/>
            <a:ext cx="10692765" cy="1194065"/>
          </a:xfrm>
          <a:prstGeom prst="rect">
            <a:avLst/>
          </a:prstGeom>
        </p:spPr>
        <p:txBody>
          <a:bodyPr vert="horz" lIns="104257" tIns="52128" rIns="104257" bIns="5212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4" y="1671693"/>
            <a:ext cx="10692765" cy="4728165"/>
          </a:xfrm>
          <a:prstGeom prst="rect">
            <a:avLst/>
          </a:prstGeom>
        </p:spPr>
        <p:txBody>
          <a:bodyPr vert="horz" lIns="104257" tIns="52128" rIns="104257" bIns="5212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640325"/>
            <a:ext cx="2772198" cy="381438"/>
          </a:xfrm>
          <a:prstGeom prst="rect">
            <a:avLst/>
          </a:prstGeom>
        </p:spPr>
        <p:txBody>
          <a:bodyPr vert="horz" lIns="104257" tIns="52128" rIns="104257" bIns="52128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BE020-E3D2-4B40-A05B-7CD782450F67}" type="datetimeFigureOut">
              <a:rPr lang="ru-RU" smtClean="0"/>
              <a:pPr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2" y="6640325"/>
            <a:ext cx="3762269" cy="381438"/>
          </a:xfrm>
          <a:prstGeom prst="rect">
            <a:avLst/>
          </a:prstGeom>
        </p:spPr>
        <p:txBody>
          <a:bodyPr vert="horz" lIns="104257" tIns="52128" rIns="104257" bIns="52128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11" y="6640325"/>
            <a:ext cx="2772198" cy="381438"/>
          </a:xfrm>
          <a:prstGeom prst="rect">
            <a:avLst/>
          </a:prstGeom>
        </p:spPr>
        <p:txBody>
          <a:bodyPr vert="horz" lIns="104257" tIns="52128" rIns="104257" bIns="52128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AD091-9B88-4E15-8364-959187173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569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964" indent="-390964" algn="l" defTabSz="1042569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087" indent="-325803" algn="l" defTabSz="1042569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211" indent="-260643" algn="l" defTabSz="104256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494" indent="-260643" algn="l" defTabSz="104256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779" indent="-260643" algn="l" defTabSz="1042569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063" indent="-260643" algn="l" defTabSz="104256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8349" indent="-260643" algn="l" defTabSz="104256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9633" indent="-260643" algn="l" defTabSz="104256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917" indent="-260643" algn="l" defTabSz="104256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284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569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853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137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422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706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8990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0275" algn="l" defTabSz="104256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385" y="1867682"/>
            <a:ext cx="11501518" cy="18928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ea typeface="Calibri"/>
              </a:rPr>
              <a:t/>
            </a:r>
            <a:br>
              <a:rPr lang="ru-RU" sz="4000" b="1" dirty="0" smtClean="0">
                <a:ea typeface="Calibri"/>
              </a:rPr>
            </a:br>
            <a:r>
              <a:rPr lang="ru-RU" sz="4000" b="1" dirty="0" smtClean="0">
                <a:ea typeface="Calibri"/>
              </a:rPr>
              <a:t/>
            </a:r>
            <a:br>
              <a:rPr lang="ru-RU" sz="4000" b="1" dirty="0" smtClean="0">
                <a:ea typeface="Calibri"/>
              </a:rPr>
            </a:br>
            <a:r>
              <a:rPr lang="ru-RU" sz="4000" b="1" dirty="0" smtClean="0">
                <a:solidFill>
                  <a:srgbClr val="C00000"/>
                </a:solidFill>
                <a:ea typeface="Calibri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ea typeface="Calibri"/>
              </a:rPr>
              <a:t>Финансовая грамотность как компонент функциональной </a:t>
            </a:r>
            <a:r>
              <a:rPr lang="ru-RU" sz="4000" b="1" dirty="0" smtClean="0">
                <a:solidFill>
                  <a:srgbClr val="C00000"/>
                </a:solidFill>
                <a:ea typeface="Calibri"/>
              </a:rPr>
              <a:t>грамотности</a:t>
            </a:r>
            <a:r>
              <a:rPr lang="ru-RU" sz="4000" b="1" dirty="0" smtClean="0">
                <a:solidFill>
                  <a:srgbClr val="C00000"/>
                </a:solidFill>
                <a:ea typeface="Calibri"/>
              </a:rPr>
              <a:t>»</a:t>
            </a:r>
            <a:r>
              <a:rPr lang="ru-RU" sz="3600" dirty="0" smtClean="0">
                <a:solidFill>
                  <a:srgbClr val="DC7168"/>
                </a:solidFill>
              </a:rPr>
              <a:t/>
            </a:r>
            <a:br>
              <a:rPr lang="ru-RU" sz="3600" dirty="0" smtClean="0">
                <a:solidFill>
                  <a:srgbClr val="DC7168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01" y="485850"/>
            <a:ext cx="110172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Заключение</a:t>
            </a:r>
          </a:p>
          <a:p>
            <a:pPr algn="ctr"/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3200" b="1" dirty="0">
                <a:latin typeface="+mj-lt"/>
                <a:ea typeface="+mj-ea"/>
                <a:cs typeface="+mj-cs"/>
              </a:rPr>
              <a:t>Если </a:t>
            </a:r>
            <a:r>
              <a:rPr lang="ru-RU" sz="3200" b="1" dirty="0">
                <a:latin typeface="+mj-lt"/>
                <a:ea typeface="+mj-ea"/>
                <a:cs typeface="+mj-cs"/>
              </a:rPr>
              <a:t>мы хотим помочь учащимся развивать эти важнейшие компетенции, необходимо так </a:t>
            </a:r>
            <a:r>
              <a:rPr lang="ru-RU" sz="3200" b="1" dirty="0">
                <a:latin typeface="+mj-lt"/>
                <a:ea typeface="+mj-ea"/>
                <a:cs typeface="+mj-cs"/>
              </a:rPr>
              <a:t>организовать </a:t>
            </a:r>
            <a:r>
              <a:rPr lang="ru-RU" sz="3200" b="1" dirty="0">
                <a:latin typeface="+mj-lt"/>
                <a:ea typeface="+mj-ea"/>
                <a:cs typeface="+mj-cs"/>
              </a:rPr>
              <a:t>учебный процесс, чтобы они делали это постоянно. Любой школьный урок — это </a:t>
            </a:r>
            <a:r>
              <a:rPr lang="ru-RU" sz="3200" b="1" dirty="0">
                <a:latin typeface="+mj-lt"/>
                <a:ea typeface="+mj-ea"/>
                <a:cs typeface="+mj-cs"/>
              </a:rPr>
              <a:t>место</a:t>
            </a:r>
            <a:r>
              <a:rPr lang="ru-RU" sz="3200" b="1" dirty="0">
                <a:latin typeface="+mj-lt"/>
                <a:ea typeface="+mj-ea"/>
                <a:cs typeface="+mj-cs"/>
              </a:rPr>
              <a:t>, где ученики могут не только осваивать содержание предмета, но и развивать способности </a:t>
            </a:r>
            <a:r>
              <a:rPr lang="ru-RU" sz="3200" b="1" dirty="0">
                <a:latin typeface="+mj-lt"/>
                <a:ea typeface="+mj-ea"/>
                <a:cs typeface="+mj-cs"/>
              </a:rPr>
              <a:t>самостоятельно </a:t>
            </a:r>
            <a:r>
              <a:rPr lang="ru-RU" sz="3200" b="1" dirty="0">
                <a:latin typeface="+mj-lt"/>
                <a:ea typeface="+mj-ea"/>
                <a:cs typeface="+mj-cs"/>
              </a:rPr>
              <a:t>приобретать и создавать знания и, что не менее важно, учиться управлять собой и </a:t>
            </a:r>
            <a:r>
              <a:rPr lang="ru-RU" sz="3200" b="1" dirty="0">
                <a:latin typeface="+mj-lt"/>
                <a:ea typeface="+mj-ea"/>
                <a:cs typeface="+mj-cs"/>
              </a:rPr>
              <a:t>работать </a:t>
            </a:r>
            <a:r>
              <a:rPr lang="ru-RU" sz="3200" b="1" dirty="0">
                <a:latin typeface="+mj-lt"/>
                <a:ea typeface="+mj-ea"/>
                <a:cs typeface="+mj-cs"/>
              </a:rPr>
              <a:t>в команде.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4761" y="4486234"/>
            <a:ext cx="3644823" cy="273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713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2640" y="1010426"/>
            <a:ext cx="9787007" cy="7143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Функциональная  грамотность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2575" y="1653368"/>
            <a:ext cx="10947204" cy="5285936"/>
          </a:xfr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u="sng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Функционально грамотный человек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– это человек, который способен использовать постоянно приобретаемые в течение жизни знания, умения для решения максимально широкого диапазона жизненных задач в различных сферах человеческой деятельности</a:t>
            </a:r>
            <a:r>
              <a:rPr lang="ru-RU" sz="25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700" b="1" dirty="0">
              <a:solidFill>
                <a:srgbClr val="39B8BF"/>
              </a:solidFill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800" b="1" dirty="0">
              <a:solidFill>
                <a:srgbClr val="39B8BF"/>
              </a:solidFill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400" b="1" u="sng" dirty="0">
              <a:solidFill>
                <a:srgbClr val="39B8BF"/>
              </a:solidFill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400" b="1" u="sng" dirty="0">
              <a:solidFill>
                <a:srgbClr val="229E9B"/>
              </a:solidFill>
              <a:ea typeface="Verdana" charset="0"/>
              <a:cs typeface="Verdana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900" b="1" u="sng" dirty="0" smtClean="0">
              <a:solidFill>
                <a:schemeClr val="tx2">
                  <a:lumMod val="60000"/>
                  <a:lumOff val="40000"/>
                </a:schemeClr>
              </a:solidFill>
              <a:ea typeface="Verdana" charset="0"/>
              <a:cs typeface="Verdana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Основные составляющие функциональной грамотности (</a:t>
            </a:r>
            <a:r>
              <a:rPr lang="en-US" sz="1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PISA</a:t>
            </a:r>
            <a:r>
              <a:rPr lang="ru-RU" sz="19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):</a:t>
            </a:r>
            <a:endParaRPr lang="ru-RU" sz="1900" b="1" u="sng" dirty="0">
              <a:solidFill>
                <a:schemeClr val="tx2">
                  <a:lumMod val="60000"/>
                  <a:lumOff val="40000"/>
                </a:schemeClr>
              </a:solidFill>
              <a:ea typeface="Verdana" charset="0"/>
              <a:cs typeface="Verdana" charset="0"/>
            </a:endParaRPr>
          </a:p>
          <a:p>
            <a:pPr marL="284621" indent="-284621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Математическая грамотность</a:t>
            </a:r>
          </a:p>
          <a:p>
            <a:pPr marL="284621" indent="-284621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Читательская грамотность</a:t>
            </a:r>
          </a:p>
          <a:p>
            <a:pPr marL="284621" indent="-284621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Естественно-научная грамотность</a:t>
            </a:r>
          </a:p>
          <a:p>
            <a:pPr marL="284621" indent="-284621">
              <a:lnSpc>
                <a:spcPct val="100000"/>
              </a:lnSpc>
              <a:spcBef>
                <a:spcPts val="0"/>
              </a:spcBef>
            </a:pP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Финансовая грамотность</a:t>
            </a:r>
          </a:p>
          <a:p>
            <a:pPr marL="284621" indent="-284621">
              <a:lnSpc>
                <a:spcPct val="100000"/>
              </a:lnSpc>
              <a:spcBef>
                <a:spcPts val="0"/>
              </a:spcBef>
            </a:pPr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глобальные компетенции </a:t>
            </a:r>
          </a:p>
          <a:p>
            <a:pPr marL="284621" indent="-284621">
              <a:lnSpc>
                <a:spcPct val="100000"/>
              </a:lnSpc>
              <a:spcBef>
                <a:spcPts val="0"/>
              </a:spcBef>
            </a:pPr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Verdana" charset="0"/>
                <a:cs typeface="Verdana" charset="0"/>
              </a:rPr>
              <a:t>креативное мышление</a:t>
            </a:r>
            <a:endParaRPr lang="ru-RU" sz="900" b="1" dirty="0">
              <a:solidFill>
                <a:srgbClr val="39B8BF"/>
              </a:solidFill>
              <a:latin typeface="Verdana" charset="0"/>
              <a:ea typeface="Verdana" charset="0"/>
              <a:cs typeface="Verdana" charset="0"/>
            </a:endParaRP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208689666"/>
              </p:ext>
            </p:extLst>
          </p:nvPr>
        </p:nvGraphicFramePr>
        <p:xfrm>
          <a:off x="1159895" y="3010690"/>
          <a:ext cx="5094828" cy="2357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7440623" y="3153566"/>
            <a:ext cx="2942630" cy="154797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1076" tIns="45538" rIns="91076" bIns="45538" rtlCol="0" anchor="ctr"/>
          <a:lstStyle/>
          <a:p>
            <a:pPr algn="ctr" defTabSz="910786"/>
            <a:r>
              <a:rPr lang="ru-RU" sz="2900" b="1" dirty="0">
                <a:solidFill>
                  <a:prstClr val="white"/>
                </a:solidFill>
              </a:rPr>
              <a:t>Жизненные задачи</a:t>
            </a: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37" y="224608"/>
            <a:ext cx="2701600" cy="326566"/>
          </a:xfrm>
          <a:prstGeom prst="rect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8" name="Picture 2" descr="http://www.fa.ru/news/PublishingImages/minfi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286" y="224608"/>
            <a:ext cx="2071702" cy="500066"/>
          </a:xfrm>
          <a:prstGeom prst="rect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03" y="724674"/>
            <a:ext cx="1379621" cy="214314"/>
          </a:xfrm>
          <a:prstGeom prst="rect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10" name="Picture 2" descr="C:\Users\larisa\Desktop\Безымянный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83367" y="224608"/>
            <a:ext cx="1643074" cy="500066"/>
          </a:xfrm>
          <a:prstGeom prst="rect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12" name="Picture 3" descr="C:\Users\larisa\Desktop\Безымянный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441019" y="224608"/>
            <a:ext cx="1047750" cy="8953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13" name="Picture 2" descr="C:\Users\larisa\Desktop\Безымянный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726507" y="224608"/>
            <a:ext cx="1364778" cy="404074"/>
          </a:xfrm>
          <a:prstGeom prst="rect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904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4К - компетенции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Критическое мышление;</a:t>
            </a:r>
          </a:p>
          <a:p>
            <a:r>
              <a:rPr lang="ru-RU" dirty="0" smtClean="0"/>
              <a:t>Креативность;</a:t>
            </a:r>
          </a:p>
          <a:p>
            <a:r>
              <a:rPr lang="ru-RU" dirty="0" err="1" smtClean="0"/>
              <a:t>Коммуникативность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Кооперация;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08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Внедрение </a:t>
            </a:r>
            <a:r>
              <a:rPr lang="ru-RU" dirty="0"/>
              <a:t>в обучение элементов финансовой грамотности обусловлено документом: Стратегией</a:t>
            </a:r>
            <a:br>
              <a:rPr lang="ru-RU" dirty="0"/>
            </a:br>
            <a:r>
              <a:rPr lang="ru-RU" dirty="0"/>
              <a:t>повышения финансовой грамотности в Российской Федерации на 2017 - 2023 гг. утвержденной </a:t>
            </a:r>
            <a:br>
              <a:rPr lang="ru-RU" dirty="0"/>
            </a:br>
            <a:r>
              <a:rPr lang="ru-RU" dirty="0"/>
              <a:t>Распоряжением Правительства РФ от 25 сентября 2017 г. № 2039-р </a:t>
            </a:r>
            <a:br>
              <a:rPr lang="ru-RU" dirty="0"/>
            </a:br>
            <a:r>
              <a:rPr lang="ru-RU" i="1" dirty="0">
                <a:solidFill>
                  <a:srgbClr val="FF0000"/>
                </a:solidFill>
              </a:rPr>
              <a:t>«Человек, умеющий принимать эффективные решения в отношении личных финансов, способен </a:t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также успешно решать более сложные задачи развития России.»</a:t>
            </a:r>
          </a:p>
        </p:txBody>
      </p:sp>
    </p:spTree>
    <p:extLst>
      <p:ext uri="{BB962C8B-B14F-4D97-AF65-F5344CB8AC3E}">
        <p14:creationId xmlns:p14="http://schemas.microsoft.com/office/powerpoint/2010/main" val="195508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825" y="327584"/>
            <a:ext cx="10692765" cy="77500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Финансовая </a:t>
            </a:r>
            <a:r>
              <a:rPr lang="ru-RU" dirty="0" smtClean="0">
                <a:solidFill>
                  <a:srgbClr val="C00000"/>
                </a:solidFill>
              </a:rPr>
              <a:t>грамотность – одна из составляющих функциональной грамотности </a:t>
            </a:r>
            <a:r>
              <a:rPr lang="ru-RU" sz="3300" dirty="0" smtClean="0">
                <a:solidFill>
                  <a:srgbClr val="376092"/>
                </a:solidFill>
              </a:rPr>
              <a:t/>
            </a:r>
            <a:br>
              <a:rPr lang="ru-RU" sz="3300" dirty="0" smtClean="0">
                <a:solidFill>
                  <a:srgbClr val="376092"/>
                </a:solidFill>
              </a:rPr>
            </a:br>
            <a:endParaRPr lang="ru-RU" sz="3300" dirty="0">
              <a:solidFill>
                <a:srgbClr val="37609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785" y="4014242"/>
            <a:ext cx="6786611" cy="2582062"/>
          </a:xfrm>
          <a:prstGeom prst="rect">
            <a:avLst/>
          </a:prstGeom>
        </p:spPr>
        <p:txBody>
          <a:bodyPr lIns="91433" tIns="45717" rIns="91433" bIns="45717">
            <a:normAutofit fontScale="70000" lnSpcReduction="20000"/>
          </a:bodyPr>
          <a:lstStyle/>
          <a:p>
            <a:pPr>
              <a:buNone/>
            </a:pPr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Выработка целесообразных моделей поведения в разнообразных жизненных ситуациях, связанных с финансами</a:t>
            </a:r>
          </a:p>
          <a:p>
            <a:pPr>
              <a:buNone/>
            </a:pPr>
            <a:endParaRPr lang="ru-RU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Формирование представлений о возможных альтернативных решениях личных и семейных финансовых проблем</a:t>
            </a:r>
          </a:p>
          <a:p>
            <a:pPr>
              <a:buNone/>
            </a:pPr>
            <a:endParaRPr lang="ru-RU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Развитие умения предвидеть позитивные и негативные последствия выбранного решения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01 МФГ_ФН_5_001_03_04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577" y="3998885"/>
            <a:ext cx="4032448" cy="2597419"/>
          </a:xfrm>
          <a:prstGeom prst="rect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403920" y="1277938"/>
            <a:ext cx="11188789" cy="2354034"/>
          </a:xfrm>
          <a:prstGeom prst="foldedCorner">
            <a:avLst>
              <a:gd name="adj" fmla="val 12500"/>
            </a:avLst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vert="horz" wrap="square" lIns="191884" tIns="239856" rIns="191884" bIns="239856" numCol="1" anchor="t" anchorCtr="0" compatLnSpc="1">
            <a:prstTxWarp prst="textNoShape">
              <a:avLst/>
            </a:prstTxWarp>
          </a:bodyPr>
          <a:lstStyle/>
          <a:p>
            <a:pPr indent="482310" algn="just" defTabSz="1218469" fontAlgn="base">
              <a:spcBef>
                <a:spcPct val="0"/>
              </a:spcBef>
            </a:pPr>
            <a:r>
              <a:rPr lang="ru-RU" sz="2000" i="1" dirty="0" smtClean="0"/>
              <a:t>Финансовая </a:t>
            </a:r>
            <a:r>
              <a:rPr lang="ru-RU" sz="2000" i="1" dirty="0" smtClean="0"/>
              <a:t>грамотность включает знание и понимание финансовых терминов</a:t>
            </a:r>
            <a:r>
              <a:rPr lang="en-US" sz="2000" i="1" dirty="0" smtClean="0"/>
              <a:t>,</a:t>
            </a:r>
            <a:r>
              <a:rPr lang="ru-RU" sz="2000" i="1" dirty="0" smtClean="0"/>
              <a:t> понятий и финансовых рисков, а также навыки, мотивацию и уверенность, необходимые для принятии эффективных решений в разнообразных финансовых ситуациях, способствующих улучшению финансового благополучия личности и общества, а также возможности участия в экономической жизни.</a:t>
            </a:r>
          </a:p>
          <a:p>
            <a:pPr indent="482310" algn="just" defTabSz="1218469" fontAlgn="base">
              <a:spcBef>
                <a:spcPct val="0"/>
              </a:spcBef>
            </a:pPr>
            <a:r>
              <a:rPr lang="en-US" sz="2000" i="1" dirty="0" smtClean="0"/>
              <a:t>(</a:t>
            </a:r>
            <a:r>
              <a:rPr lang="ru-RU" sz="2000" i="1" dirty="0" smtClean="0"/>
              <a:t>Исследование </a:t>
            </a:r>
            <a:r>
              <a:rPr lang="en-US" sz="2000" i="1" dirty="0" smtClean="0"/>
              <a:t>PISA)</a:t>
            </a:r>
            <a:endParaRPr lang="ru-RU" sz="2000" dirty="0" smtClean="0"/>
          </a:p>
          <a:p>
            <a:pPr algn="just" defTabSz="1218469" fontAlgn="base">
              <a:spcBef>
                <a:spcPct val="0"/>
              </a:spcBef>
              <a:spcAft>
                <a:spcPts val="1333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solidFill>
                  <a:srgbClr val="FF0000"/>
                </a:solidFill>
              </a:rPr>
              <a:t>Качества </a:t>
            </a:r>
            <a:r>
              <a:rPr lang="ru-RU" sz="3600" dirty="0">
                <a:solidFill>
                  <a:srgbClr val="FF0000"/>
                </a:solidFill>
              </a:rPr>
              <a:t>присущи финансово грамотному </a:t>
            </a:r>
            <a:r>
              <a:rPr lang="ru-RU" sz="3600" dirty="0" smtClean="0">
                <a:solidFill>
                  <a:srgbClr val="FF0000"/>
                </a:solidFill>
              </a:rPr>
              <a:t>гражданину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следить </a:t>
            </a:r>
            <a:r>
              <a:rPr lang="ru-RU" sz="2700" dirty="0"/>
              <a:t>за состоянием личных финансов;</a:t>
            </a:r>
            <a:br>
              <a:rPr lang="ru-RU" sz="2700" dirty="0"/>
            </a:br>
            <a:r>
              <a:rPr lang="ru-RU" sz="2700" dirty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планировать </a:t>
            </a:r>
            <a:r>
              <a:rPr lang="ru-RU" sz="2700" dirty="0"/>
              <a:t>свои доходы и расходы;</a:t>
            </a:r>
            <a:br>
              <a:rPr lang="ru-RU" sz="2700" dirty="0"/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формировать </a:t>
            </a:r>
            <a:r>
              <a:rPr lang="ru-RU" sz="2700" dirty="0"/>
              <a:t>долгосрочные сбережения и финансовую "подушку безопасности" для </a:t>
            </a:r>
            <a:r>
              <a:rPr lang="ru-RU" sz="2700" dirty="0" smtClean="0"/>
              <a:t>непредвиденных </a:t>
            </a:r>
            <a:r>
              <a:rPr lang="ru-RU" sz="2700" dirty="0"/>
              <a:t>обстоятельств;</a:t>
            </a:r>
            <a:br>
              <a:rPr lang="ru-RU" sz="2700" dirty="0"/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иметь </a:t>
            </a:r>
            <a:r>
              <a:rPr lang="ru-RU" sz="2700" dirty="0"/>
              <a:t>представление о том, как искать и использовать необходимую финансовую </a:t>
            </a:r>
            <a:r>
              <a:rPr lang="ru-RU" sz="2700" dirty="0" smtClean="0"/>
              <a:t>информацию</a:t>
            </a:r>
            <a:r>
              <a:rPr lang="ru-RU" sz="2700" dirty="0"/>
              <a:t>;</a:t>
            </a:r>
            <a:br>
              <a:rPr lang="ru-RU" sz="2700" dirty="0"/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рационально </a:t>
            </a:r>
            <a:r>
              <a:rPr lang="ru-RU" sz="2700" dirty="0"/>
              <a:t>выбирать финансовые услуги;</a:t>
            </a:r>
            <a:br>
              <a:rPr lang="ru-RU" sz="2700" dirty="0"/>
            </a:br>
            <a:r>
              <a:rPr lang="ru-RU" sz="2700" dirty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жить </a:t>
            </a:r>
            <a:r>
              <a:rPr lang="ru-RU" sz="2700" dirty="0"/>
              <a:t>по средствам, избегая несоразмерных доходам долгов и неплатежей по ним;</a:t>
            </a:r>
            <a:br>
              <a:rPr lang="ru-RU" sz="2700" dirty="0"/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знать </a:t>
            </a:r>
            <a:r>
              <a:rPr lang="ru-RU" sz="2700" dirty="0"/>
              <a:t>и уметь отстаивать свои законные права как потребителя финансовых услуг;</a:t>
            </a:r>
            <a:br>
              <a:rPr lang="ru-RU" sz="2700" dirty="0"/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быть </a:t>
            </a:r>
            <a:r>
              <a:rPr lang="ru-RU" sz="2700" dirty="0"/>
              <a:t>способным распознавать признаки финансового мошенничества;</a:t>
            </a:r>
            <a:br>
              <a:rPr lang="ru-RU" sz="2700" dirty="0"/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знать </a:t>
            </a:r>
            <a:r>
              <a:rPr lang="ru-RU" sz="2700" dirty="0"/>
              <a:t>о рисках на рынке финансовых услуг;</a:t>
            </a:r>
            <a:br>
              <a:rPr lang="ru-RU" sz="2700" dirty="0"/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знать </a:t>
            </a:r>
            <a:r>
              <a:rPr lang="ru-RU" sz="2700" dirty="0"/>
              <a:t>и выполнять свои обязанности налогоплательщика</a:t>
            </a:r>
            <a:r>
              <a:rPr lang="ru-RU" sz="2700" dirty="0" smtClean="0"/>
              <a:t>;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>
                <a:solidFill>
                  <a:srgbClr val="FF0000"/>
                </a:solidFill>
              </a:rPr>
              <a:t>*</a:t>
            </a:r>
            <a:r>
              <a:rPr lang="ru-RU" sz="2700" dirty="0" smtClean="0"/>
              <a:t>вести </a:t>
            </a:r>
            <a:r>
              <a:rPr lang="ru-RU" sz="2700" dirty="0"/>
              <a:t>финансовую подготовку к жизни на пенсии.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833" y="4826961"/>
            <a:ext cx="2330624" cy="230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702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95809" y="0"/>
            <a:ext cx="10692765" cy="100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8741" tIns="54367" rIns="108741" bIns="54367" anchor="ctr"/>
          <a:lstStyle/>
          <a:p>
            <a:pPr algn="ctr">
              <a:tabLst>
                <a:tab pos="0" algn="l"/>
                <a:tab pos="1087382" algn="l"/>
                <a:tab pos="2174761" algn="l"/>
                <a:tab pos="3262145" algn="l"/>
                <a:tab pos="4349524" algn="l"/>
                <a:tab pos="5436906" algn="l"/>
                <a:tab pos="6524288" algn="l"/>
                <a:tab pos="7611665" algn="l"/>
                <a:tab pos="8699049" algn="l"/>
                <a:tab pos="9786428" algn="l"/>
                <a:tab pos="10873809" algn="l"/>
                <a:tab pos="11961190" algn="l"/>
              </a:tabLst>
            </a:pPr>
            <a:endParaRPr lang="ru-RU" sz="2700" b="1" cap="all" dirty="0" smtClean="0">
              <a:solidFill>
                <a:srgbClr val="002060"/>
              </a:solidFill>
              <a:latin typeface="Verdana" pitchFamily="34" charset="0"/>
              <a:ea typeface="Verdana" charset="0"/>
              <a:cs typeface="Verdana" charset="0"/>
            </a:endParaRPr>
          </a:p>
          <a:p>
            <a:pPr algn="ctr">
              <a:tabLst>
                <a:tab pos="0" algn="l"/>
                <a:tab pos="1087382" algn="l"/>
                <a:tab pos="2174761" algn="l"/>
                <a:tab pos="3262145" algn="l"/>
                <a:tab pos="4349524" algn="l"/>
                <a:tab pos="5436906" algn="l"/>
                <a:tab pos="6524288" algn="l"/>
                <a:tab pos="7611665" algn="l"/>
                <a:tab pos="8699049" algn="l"/>
                <a:tab pos="9786428" algn="l"/>
                <a:tab pos="10873809" algn="l"/>
                <a:tab pos="11961190" algn="l"/>
              </a:tabLst>
            </a:pPr>
            <a:endParaRPr lang="ru-RU" sz="2700" b="1" cap="all" dirty="0" smtClean="0">
              <a:solidFill>
                <a:srgbClr val="002060"/>
              </a:solidFill>
              <a:latin typeface="Verdana" pitchFamily="34" charset="0"/>
              <a:ea typeface="Verdana" charset="0"/>
              <a:cs typeface="Verdana" charset="0"/>
            </a:endParaRPr>
          </a:p>
          <a:p>
            <a:pPr algn="ctr">
              <a:tabLst>
                <a:tab pos="0" algn="l"/>
                <a:tab pos="1087382" algn="l"/>
                <a:tab pos="2174761" algn="l"/>
                <a:tab pos="3262145" algn="l"/>
                <a:tab pos="4349524" algn="l"/>
                <a:tab pos="5436906" algn="l"/>
                <a:tab pos="6524288" algn="l"/>
                <a:tab pos="7611665" algn="l"/>
                <a:tab pos="8699049" algn="l"/>
                <a:tab pos="9786428" algn="l"/>
                <a:tab pos="10873809" algn="l"/>
                <a:tab pos="11961190" algn="l"/>
              </a:tabLst>
            </a:pPr>
            <a:r>
              <a:rPr lang="ru-RU" sz="3000" b="1" dirty="0" smtClean="0">
                <a:solidFill>
                  <a:srgbClr val="C00000"/>
                </a:solidFill>
              </a:rPr>
              <a:t>Финансовая грамотность</a:t>
            </a:r>
          </a:p>
          <a:p>
            <a:pPr algn="ctr">
              <a:tabLst>
                <a:tab pos="0" algn="l"/>
                <a:tab pos="1087382" algn="l"/>
                <a:tab pos="2174761" algn="l"/>
                <a:tab pos="3262145" algn="l"/>
                <a:tab pos="4349524" algn="l"/>
                <a:tab pos="5436906" algn="l"/>
                <a:tab pos="6524288" algn="l"/>
                <a:tab pos="7611665" algn="l"/>
                <a:tab pos="8699049" algn="l"/>
                <a:tab pos="9786428" algn="l"/>
                <a:tab pos="10873809" algn="l"/>
                <a:tab pos="11961190" algn="l"/>
              </a:tabLst>
            </a:pPr>
            <a:r>
              <a:rPr lang="ru-RU" sz="2800" dirty="0" smtClean="0">
                <a:solidFill>
                  <a:srgbClr val="C00000"/>
                </a:solidFill>
              </a:rPr>
              <a:t> </a:t>
            </a:r>
          </a:p>
          <a:p>
            <a:pPr algn="ctr">
              <a:tabLst>
                <a:tab pos="0" algn="l"/>
                <a:tab pos="1087382" algn="l"/>
                <a:tab pos="2174761" algn="l"/>
                <a:tab pos="3262145" algn="l"/>
                <a:tab pos="4349524" algn="l"/>
                <a:tab pos="5436906" algn="l"/>
                <a:tab pos="6524288" algn="l"/>
                <a:tab pos="7611665" algn="l"/>
                <a:tab pos="8699049" algn="l"/>
                <a:tab pos="9786428" algn="l"/>
                <a:tab pos="10873809" algn="l"/>
                <a:tab pos="11961190" algn="l"/>
              </a:tabLst>
            </a:pPr>
            <a:r>
              <a:rPr lang="ru-RU" sz="2800" b="1" cap="all" dirty="0" smtClean="0">
                <a:solidFill>
                  <a:srgbClr val="C00000"/>
                </a:solidFill>
                <a:latin typeface="Verdana" pitchFamily="34" charset="0"/>
                <a:ea typeface="Verdana" charset="0"/>
                <a:cs typeface="Verdana" charset="0"/>
              </a:rPr>
              <a:t>   </a:t>
            </a:r>
            <a:r>
              <a:rPr lang="ru-RU" sz="2700" b="1" cap="all" dirty="0" smtClean="0">
                <a:solidFill>
                  <a:srgbClr val="C00000"/>
                </a:solidFill>
                <a:latin typeface="Verdana" pitchFamily="34" charset="0"/>
                <a:ea typeface="Verdana" charset="0"/>
                <a:cs typeface="Verdana" charset="0"/>
              </a:rPr>
              <a:t>особенности заданий </a:t>
            </a:r>
            <a:endParaRPr lang="ru-RU" sz="27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51793" y="2081996"/>
            <a:ext cx="11179807" cy="22688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8741" tIns="54367" rIns="108741" bIns="54367"/>
          <a:lstStyle/>
          <a:p>
            <a:pPr marL="403989" indent="-403989">
              <a:spcBef>
                <a:spcPts val="952"/>
              </a:spcBef>
              <a:buFont typeface="Arial" pitchFamily="34" charset="0"/>
              <a:buChar char="•"/>
              <a:tabLst>
                <a:tab pos="403989" algn="l"/>
                <a:tab pos="1491374" algn="l"/>
                <a:tab pos="2578754" algn="l"/>
                <a:tab pos="3666136" algn="l"/>
                <a:tab pos="4753514" algn="l"/>
                <a:tab pos="5840898" algn="l"/>
                <a:tab pos="6928277" algn="l"/>
                <a:tab pos="8015658" algn="l"/>
                <a:tab pos="9103039" algn="l"/>
                <a:tab pos="10190422" algn="l"/>
                <a:tab pos="11277798" algn="l"/>
                <a:tab pos="12365182" algn="l"/>
              </a:tabLst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Все задания предъявляются на основе определённой жизненной ситуации, понятной учащимся и похожей на возникающие в повседневной жизни.</a:t>
            </a:r>
          </a:p>
          <a:p>
            <a:pPr marL="403989" indent="-403989">
              <a:spcBef>
                <a:spcPts val="952"/>
              </a:spcBef>
              <a:buFont typeface="Arial" pitchFamily="34" charset="0"/>
              <a:buChar char="•"/>
              <a:tabLst>
                <a:tab pos="403989" algn="l"/>
                <a:tab pos="1491374" algn="l"/>
                <a:tab pos="2578754" algn="l"/>
                <a:tab pos="3666136" algn="l"/>
                <a:tab pos="4753514" algn="l"/>
                <a:tab pos="5840898" algn="l"/>
                <a:tab pos="6928277" algn="l"/>
                <a:tab pos="8015658" algn="l"/>
                <a:tab pos="9103039" algn="l"/>
                <a:tab pos="10190422" algn="l"/>
                <a:tab pos="11277798" algn="l"/>
                <a:tab pos="12365182" algn="l"/>
              </a:tabLst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каждой ситуации действуют конкретные люди, среди которых ровесники учащихся, выполняющих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члены их семей, одноклассники, друзья и соседи.</a:t>
            </a:r>
          </a:p>
          <a:p>
            <a:pPr marL="403989" indent="-403989">
              <a:spcBef>
                <a:spcPts val="952"/>
              </a:spcBef>
              <a:buFont typeface="Arial" pitchFamily="34" charset="0"/>
              <a:buChar char="•"/>
              <a:tabLst>
                <a:tab pos="403989" algn="l"/>
                <a:tab pos="1491374" algn="l"/>
                <a:tab pos="2578754" algn="l"/>
                <a:tab pos="3666136" algn="l"/>
                <a:tab pos="4753514" algn="l"/>
                <a:tab pos="5840898" algn="l"/>
                <a:tab pos="6928277" algn="l"/>
                <a:tab pos="8015658" algn="l"/>
                <a:tab pos="9103039" algn="l"/>
                <a:tab pos="10190422" algn="l"/>
                <a:tab pos="11277798" algn="l"/>
                <a:tab pos="12365182" algn="l"/>
              </a:tabLst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Обстоятельства, в которые попадают герои описываемых ситуаций, отличаются повседневностью, и варианты предлагаемых героям действий близки и понятны школьникам. </a:t>
            </a:r>
          </a:p>
          <a:p>
            <a:pPr marL="403989" indent="-403989">
              <a:spcBef>
                <a:spcPts val="952"/>
              </a:spcBef>
              <a:buFont typeface="Arial" pitchFamily="34" charset="0"/>
              <a:buChar char="•"/>
              <a:tabLst>
                <a:tab pos="403989" algn="l"/>
                <a:tab pos="1491374" algn="l"/>
                <a:tab pos="2578754" algn="l"/>
                <a:tab pos="3666136" algn="l"/>
                <a:tab pos="4753514" algn="l"/>
                <a:tab pos="5840898" algn="l"/>
                <a:tab pos="6928277" algn="l"/>
                <a:tab pos="8015658" algn="l"/>
                <a:tab pos="9103039" algn="l"/>
                <a:tab pos="10190422" algn="l"/>
                <a:tab pos="11277798" algn="l"/>
                <a:tab pos="12365182" algn="l"/>
              </a:tabLst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Ситуация и задачи изложены простым, понятным языком, как правило, немногословно.</a:t>
            </a:r>
          </a:p>
          <a:p>
            <a:pPr marL="403989" indent="-403989">
              <a:spcBef>
                <a:spcPts val="952"/>
              </a:spcBef>
              <a:buFont typeface="Arial" pitchFamily="34" charset="0"/>
              <a:buChar char="•"/>
              <a:tabLst>
                <a:tab pos="403989" algn="l"/>
                <a:tab pos="1491374" algn="l"/>
                <a:tab pos="2578754" algn="l"/>
                <a:tab pos="3666136" algn="l"/>
                <a:tab pos="4753514" algn="l"/>
                <a:tab pos="5840898" algn="l"/>
                <a:tab pos="6928277" algn="l"/>
                <a:tab pos="8015658" algn="l"/>
                <a:tab pos="9103039" algn="l"/>
                <a:tab pos="10190422" algn="l"/>
                <a:tab pos="11277798" algn="l"/>
                <a:tab pos="12365182" algn="l"/>
              </a:tabLst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 каждой ситуации предлагается серия заданий-задач, требующих определённых интеллектуальных действий разной степени сложности.</a:t>
            </a:r>
          </a:p>
          <a:p>
            <a:pPr marL="403989" indent="-403989">
              <a:spcBef>
                <a:spcPts val="714"/>
              </a:spcBef>
              <a:buFont typeface="Arial" pitchFamily="34" charset="0"/>
              <a:buChar char="•"/>
              <a:tabLst>
                <a:tab pos="403989" algn="l"/>
                <a:tab pos="1491374" algn="l"/>
                <a:tab pos="2578754" algn="l"/>
                <a:tab pos="3666136" algn="l"/>
                <a:tab pos="4753514" algn="l"/>
                <a:tab pos="5840898" algn="l"/>
                <a:tab pos="6928277" algn="l"/>
                <a:tab pos="8015658" algn="l"/>
                <a:tab pos="9103039" algn="l"/>
                <a:tab pos="10190422" algn="l"/>
                <a:tab pos="11277798" algn="l"/>
                <a:tab pos="12365182" algn="l"/>
              </a:tabLst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Ситуации акцентируют вопрос «Как поступить?» и предполагают  определение наиболее целесообразной модели поведения с учётом возможных альтернатив.</a:t>
            </a:r>
          </a:p>
          <a:p>
            <a:pPr marL="403989" indent="-403989">
              <a:spcBef>
                <a:spcPts val="714"/>
              </a:spcBef>
              <a:tabLst>
                <a:tab pos="403989" algn="l"/>
                <a:tab pos="1491374" algn="l"/>
                <a:tab pos="2578754" algn="l"/>
                <a:tab pos="3666136" algn="l"/>
                <a:tab pos="4753514" algn="l"/>
                <a:tab pos="5840898" algn="l"/>
                <a:tab pos="6928277" algn="l"/>
                <a:tab pos="8015658" algn="l"/>
                <a:tab pos="9103039" algn="l"/>
                <a:tab pos="10190422" algn="l"/>
                <a:tab pos="11277798" algn="l"/>
                <a:tab pos="12365182" algn="l"/>
              </a:tabLst>
            </a:pP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03989" indent="-403989">
              <a:spcBef>
                <a:spcPts val="714"/>
              </a:spcBef>
              <a:tabLst>
                <a:tab pos="403989" algn="l"/>
                <a:tab pos="1491374" algn="l"/>
                <a:tab pos="2578754" algn="l"/>
                <a:tab pos="3666136" algn="l"/>
                <a:tab pos="4753514" algn="l"/>
                <a:tab pos="5840898" algn="l"/>
                <a:tab pos="6928277" algn="l"/>
                <a:tab pos="8015658" algn="l"/>
                <a:tab pos="9103039" algn="l"/>
                <a:tab pos="10190422" algn="l"/>
                <a:tab pos="11277798" algn="l"/>
                <a:tab pos="12365182" algn="l"/>
              </a:tabLst>
            </a:pPr>
            <a:endParaRPr lang="ru-RU" sz="27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Рисунок 7" descr="Ангелин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60116" y="197068"/>
            <a:ext cx="1800200" cy="1403665"/>
          </a:xfrm>
          <a:prstGeom prst="rect">
            <a:avLst/>
          </a:prstGeom>
        </p:spPr>
      </p:pic>
      <p:pic>
        <p:nvPicPr>
          <p:cNvPr id="11" name="Рисунок 10" descr="Антон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975044" y="6177134"/>
            <a:ext cx="905806" cy="987254"/>
          </a:xfrm>
          <a:prstGeom prst="rect">
            <a:avLst/>
          </a:prstGeom>
        </p:spPr>
      </p:pic>
      <p:pic>
        <p:nvPicPr>
          <p:cNvPr id="13" name="Рисунок 12" descr="Кост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10889" y="648418"/>
            <a:ext cx="1156103" cy="1468562"/>
          </a:xfrm>
          <a:prstGeom prst="rect">
            <a:avLst/>
          </a:prstGeom>
        </p:spPr>
      </p:pic>
      <p:pic>
        <p:nvPicPr>
          <p:cNvPr id="14" name="Рисунок 13" descr="Лиза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97068"/>
            <a:ext cx="1944216" cy="1515958"/>
          </a:xfrm>
          <a:prstGeom prst="rect">
            <a:avLst/>
          </a:prstGeom>
        </p:spPr>
      </p:pic>
      <p:pic>
        <p:nvPicPr>
          <p:cNvPr id="15" name="Рисунок 14" descr="Максим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431324" y="798869"/>
            <a:ext cx="1167031" cy="133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9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385" y="510360"/>
            <a:ext cx="11358641" cy="917481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Базовая схема занятий по финансовой грамотности</a:t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699" y="1296178"/>
            <a:ext cx="11332581" cy="5721320"/>
          </a:xfrm>
        </p:spPr>
        <p:txBody>
          <a:bodyPr/>
          <a:lstStyle/>
          <a:p>
            <a:pPr marL="0" lvl="0" indent="0" defTabSz="914400" fontAlgn="base">
              <a:spcAft>
                <a:spcPct val="0"/>
              </a:spcAft>
              <a:buClr>
                <a:srgbClr val="FFCC00"/>
              </a:buClr>
              <a:buSzPct val="70000"/>
              <a:buNone/>
              <a:defRPr/>
            </a:pPr>
            <a:r>
              <a:rPr lang="ru-RU" altLang="ru-RU" sz="3000" b="1" u="sng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ШАГ 1:</a:t>
            </a:r>
            <a:r>
              <a:rPr lang="ru-RU" altLang="ru-RU" sz="3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Предъявление практической </a:t>
            </a:r>
            <a:r>
              <a:rPr lang="ru-RU" altLang="ru-RU" sz="30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финансовой задачи</a:t>
            </a:r>
            <a:r>
              <a:rPr lang="ru-RU" altLang="ru-RU" sz="3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</a:t>
            </a:r>
          </a:p>
          <a:p>
            <a:pPr marL="0" lvl="0" indent="0" defTabSz="914400" fontAlgn="base">
              <a:spcAft>
                <a:spcPct val="0"/>
              </a:spcAft>
              <a:buClr>
                <a:srgbClr val="FFCC00"/>
              </a:buClr>
              <a:buSzPct val="70000"/>
              <a:buNone/>
              <a:defRPr/>
            </a:pPr>
            <a:r>
              <a:rPr lang="ru-RU" altLang="ru-RU" sz="3000" b="1" u="sng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ШАГ 2:</a:t>
            </a:r>
            <a:r>
              <a:rPr lang="ru-RU" altLang="ru-RU" sz="3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ru-RU" altLang="ru-RU" sz="30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Анализ практической финансовой задачи и выявление проблемы, заложенной в практической задаче.</a:t>
            </a:r>
            <a:endParaRPr lang="ru-RU" altLang="ru-RU" sz="3000" b="1" kern="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  <a:p>
            <a:pPr marL="0" lvl="0" indent="0" defTabSz="914400" fontAlgn="base">
              <a:spcAft>
                <a:spcPct val="0"/>
              </a:spcAft>
              <a:buClr>
                <a:srgbClr val="FFCC00"/>
              </a:buClr>
              <a:buSzPct val="70000"/>
              <a:buNone/>
              <a:defRPr/>
            </a:pPr>
            <a:r>
              <a:rPr lang="ru-RU" altLang="ru-RU" sz="3000" b="1" u="sng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ШАГ 3:</a:t>
            </a:r>
            <a:r>
              <a:rPr lang="ru-RU" altLang="ru-RU" sz="3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Постановка учебной задачи.</a:t>
            </a:r>
          </a:p>
          <a:p>
            <a:pPr marL="0" lvl="0" indent="0" defTabSz="914400" fontAlgn="base">
              <a:spcAft>
                <a:spcPct val="0"/>
              </a:spcAft>
              <a:buClr>
                <a:srgbClr val="FFCC00"/>
              </a:buClr>
              <a:buSzPct val="70000"/>
              <a:buNone/>
              <a:defRPr/>
            </a:pPr>
            <a:r>
              <a:rPr lang="ru-RU" altLang="ru-RU" sz="3000" b="1" u="sng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ШАГ 4:</a:t>
            </a:r>
            <a:r>
              <a:rPr lang="ru-RU" altLang="ru-RU" sz="3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Освоение учебного </a:t>
            </a:r>
            <a:r>
              <a:rPr lang="ru-RU" altLang="ru-RU" sz="30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материала финансовой грамотности.</a:t>
            </a:r>
            <a:endParaRPr lang="ru-RU" altLang="ru-RU" sz="3000" kern="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  <a:p>
            <a:pPr marL="0" lvl="0" indent="0" defTabSz="914400" fontAlgn="base">
              <a:spcAft>
                <a:spcPct val="0"/>
              </a:spcAft>
              <a:buClr>
                <a:srgbClr val="FFCC00"/>
              </a:buClr>
              <a:buSzPct val="70000"/>
              <a:buNone/>
              <a:defRPr/>
            </a:pPr>
            <a:r>
              <a:rPr lang="ru-RU" altLang="ru-RU" sz="3000" b="1" u="sng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ШАГ 5:</a:t>
            </a:r>
            <a:r>
              <a:rPr lang="ru-RU" altLang="ru-RU" sz="3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Решение практической </a:t>
            </a:r>
            <a:r>
              <a:rPr lang="ru-RU" altLang="ru-RU" sz="30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финансовой задачи</a:t>
            </a:r>
            <a:r>
              <a:rPr lang="ru-RU" altLang="ru-RU" sz="3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</a:t>
            </a:r>
          </a:p>
          <a:p>
            <a:pPr marL="0" lvl="0" indent="0" defTabSz="914400" fontAlgn="base">
              <a:spcAft>
                <a:spcPct val="0"/>
              </a:spcAft>
              <a:buClr>
                <a:srgbClr val="FFCC00"/>
              </a:buClr>
              <a:buSzPct val="70000"/>
              <a:buNone/>
              <a:defRPr/>
            </a:pPr>
            <a:r>
              <a:rPr lang="ru-RU" altLang="ru-RU" sz="3000" b="1" u="sng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ШАГ 6:</a:t>
            </a:r>
            <a:r>
              <a:rPr lang="ru-RU" altLang="ru-RU" sz="30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ru-RU" altLang="ru-RU" sz="30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Рефлексия, перенесение способа решения практической задачи на подобные задачи и по возможности другой класс задач</a:t>
            </a:r>
            <a:r>
              <a:rPr lang="ru-RU" altLang="ru-RU" sz="3000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/>
              </a:rPr>
              <a:t>.</a:t>
            </a:r>
            <a:endParaRPr lang="ru-RU" altLang="ru-RU" sz="3000" b="1" kern="0" dirty="0">
              <a:solidFill>
                <a:schemeClr val="tx2">
                  <a:lumMod val="60000"/>
                  <a:lumOff val="40000"/>
                </a:schemeClr>
              </a:solidFill>
              <a:latin typeface="Garamond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87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26802" y="1927243"/>
          <a:ext cx="7204150" cy="5237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79785" y="510360"/>
            <a:ext cx="11701065" cy="11996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08814" tIns="54407" rIns="108814" bIns="54407" anchor="ctr"/>
          <a:lstStyle/>
          <a:p>
            <a:pPr algn="ctr">
              <a:tabLst>
                <a:tab pos="0" algn="l"/>
                <a:tab pos="1088142" algn="l"/>
                <a:tab pos="2176285" algn="l"/>
                <a:tab pos="3264428" algn="l"/>
                <a:tab pos="4352571" algn="l"/>
                <a:tab pos="5440712" algn="l"/>
                <a:tab pos="6528855" algn="l"/>
                <a:tab pos="7616998" algn="l"/>
                <a:tab pos="8705141" algn="l"/>
                <a:tab pos="9793283" algn="l"/>
                <a:tab pos="10881426" algn="l"/>
                <a:tab pos="11969569" algn="l"/>
              </a:tabLst>
            </a:pPr>
            <a:r>
              <a:rPr lang="ru-RU" sz="3600" b="1" dirty="0" smtClean="0">
                <a:solidFill>
                  <a:srgbClr val="C00000"/>
                </a:solidFill>
              </a:rPr>
              <a:t>Финансовая грамотность</a:t>
            </a:r>
            <a:r>
              <a:rPr lang="ru-RU" sz="3600" dirty="0" smtClean="0">
                <a:solidFill>
                  <a:srgbClr val="C00000"/>
                </a:solidFill>
              </a:rPr>
              <a:t>  </a:t>
            </a:r>
          </a:p>
          <a:p>
            <a:pPr algn="ctr">
              <a:tabLst>
                <a:tab pos="0" algn="l"/>
                <a:tab pos="1088142" algn="l"/>
                <a:tab pos="2176285" algn="l"/>
                <a:tab pos="3264428" algn="l"/>
                <a:tab pos="4352571" algn="l"/>
                <a:tab pos="5440712" algn="l"/>
                <a:tab pos="6528855" algn="l"/>
                <a:tab pos="7616998" algn="l"/>
                <a:tab pos="8705141" algn="l"/>
                <a:tab pos="9793283" algn="l"/>
                <a:tab pos="10881426" algn="l"/>
                <a:tab pos="11969569" algn="l"/>
              </a:tabLst>
            </a:pPr>
            <a:r>
              <a:rPr lang="ru-RU" sz="3200" b="1" dirty="0" smtClean="0">
                <a:solidFill>
                  <a:srgbClr val="0070C0"/>
                </a:solidFill>
                <a:ea typeface="Droid Sans Fallback" charset="0"/>
                <a:cs typeface="Droid Sans Fallback" charset="0"/>
              </a:rPr>
              <a:t>Акцент на конкретные повседневные ситуации решения личных и семейных финансовых вопросов</a:t>
            </a:r>
          </a:p>
          <a:p>
            <a:pPr algn="ctr">
              <a:tabLst>
                <a:tab pos="0" algn="l"/>
                <a:tab pos="1088142" algn="l"/>
                <a:tab pos="2176285" algn="l"/>
                <a:tab pos="3264428" algn="l"/>
                <a:tab pos="4352571" algn="l"/>
                <a:tab pos="5440712" algn="l"/>
                <a:tab pos="6528855" algn="l"/>
                <a:tab pos="7616998" algn="l"/>
                <a:tab pos="8705141" algn="l"/>
                <a:tab pos="9793283" algn="l"/>
                <a:tab pos="10881426" algn="l"/>
                <a:tab pos="11969569" algn="l"/>
              </a:tabLst>
            </a:pPr>
            <a:r>
              <a:rPr lang="ru-RU" sz="3200" b="1" dirty="0" smtClean="0">
                <a:solidFill>
                  <a:srgbClr val="002060"/>
                </a:solidFill>
                <a:ea typeface="Droid Sans Fallback" charset="0"/>
                <a:cs typeface="Droid Sans Fallback" charset="0"/>
              </a:rPr>
              <a:t> </a:t>
            </a:r>
            <a:endParaRPr lang="ru-RU" sz="3200" b="1" dirty="0">
              <a:solidFill>
                <a:srgbClr val="002060"/>
              </a:solidFill>
              <a:ea typeface="Droid Sans Fallback" charset="0"/>
              <a:cs typeface="Droid Sans Fallback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155003" y="1796244"/>
          <a:ext cx="3286148" cy="500066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286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006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388698" y="1867682"/>
            <a:ext cx="2808313" cy="27946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08814" tIns="54407" rIns="108814" bIns="54407"/>
          <a:lstStyle/>
          <a:p>
            <a:pPr marL="341935">
              <a:spcBef>
                <a:spcPts val="952"/>
              </a:spcBef>
              <a:tabLst>
                <a:tab pos="1086254" algn="l"/>
                <a:tab pos="2174396" algn="l"/>
                <a:tab pos="3262540" algn="l"/>
                <a:tab pos="4350682" algn="l"/>
                <a:tab pos="5438825" algn="l"/>
                <a:tab pos="6526967" algn="l"/>
                <a:tab pos="7615110" algn="l"/>
                <a:tab pos="8703252" algn="l"/>
                <a:tab pos="9791394" algn="l"/>
                <a:tab pos="10879537" algn="l"/>
                <a:tab pos="11967680" algn="l"/>
              </a:tabLst>
            </a:pPr>
            <a:r>
              <a:rPr lang="ru-RU" sz="2200" b="1" dirty="0" smtClean="0">
                <a:solidFill>
                  <a:srgbClr val="002060"/>
                </a:solidFill>
                <a:ea typeface="Droid Sans Fallback" charset="0"/>
                <a:cs typeface="Droid Sans Fallback" charset="0"/>
              </a:rPr>
              <a:t>В фокусе внимания </a:t>
            </a:r>
            <a:r>
              <a:rPr lang="ru-RU" sz="2200" b="1" dirty="0" smtClean="0">
                <a:solidFill>
                  <a:srgbClr val="FF0000"/>
                </a:solidFill>
                <a:ea typeface="Droid Sans Fallback" charset="0"/>
                <a:cs typeface="Droid Sans Fallback" charset="0"/>
              </a:rPr>
              <a:t>модели поведения личности в сфере финансов</a:t>
            </a:r>
            <a:endParaRPr lang="ru-RU" sz="2200" b="1" dirty="0" smtClean="0">
              <a:solidFill>
                <a:srgbClr val="002060"/>
              </a:solidFill>
              <a:ea typeface="Droid Sans Fallback" charset="0"/>
              <a:cs typeface="Droid Sans Fallback" charset="0"/>
            </a:endParaRPr>
          </a:p>
          <a:p>
            <a:pPr marL="341935" indent="-340045">
              <a:spcBef>
                <a:spcPts val="952"/>
              </a:spcBef>
              <a:buFont typeface="Wingdings" pitchFamily="2" charset="2"/>
              <a:buChar char=""/>
              <a:tabLst>
                <a:tab pos="1086254" algn="l"/>
                <a:tab pos="2174396" algn="l"/>
                <a:tab pos="3262540" algn="l"/>
                <a:tab pos="4350682" algn="l"/>
                <a:tab pos="5438825" algn="l"/>
                <a:tab pos="6526967" algn="l"/>
                <a:tab pos="7615110" algn="l"/>
                <a:tab pos="8703252" algn="l"/>
                <a:tab pos="9791394" algn="l"/>
                <a:tab pos="10879537" algn="l"/>
                <a:tab pos="11967680" algn="l"/>
              </a:tabLst>
            </a:pPr>
            <a:r>
              <a:rPr lang="ru-RU" sz="2200" dirty="0" smtClean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покупка </a:t>
            </a:r>
            <a:r>
              <a:rPr lang="ru-RU" sz="2200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товаров и услуг</a:t>
            </a:r>
          </a:p>
          <a:p>
            <a:pPr marL="341935" indent="-340045">
              <a:spcBef>
                <a:spcPts val="952"/>
              </a:spcBef>
              <a:buFont typeface="Wingdings" pitchFamily="2" charset="2"/>
              <a:buChar char=""/>
              <a:tabLst>
                <a:tab pos="1086254" algn="l"/>
                <a:tab pos="2174396" algn="l"/>
                <a:tab pos="3262540" algn="l"/>
                <a:tab pos="4350682" algn="l"/>
                <a:tab pos="5438825" algn="l"/>
                <a:tab pos="6526967" algn="l"/>
                <a:tab pos="7615110" algn="l"/>
                <a:tab pos="8703252" algn="l"/>
                <a:tab pos="9791394" algn="l"/>
                <a:tab pos="10879537" algn="l"/>
                <a:tab pos="11967680" algn="l"/>
              </a:tabLst>
            </a:pPr>
            <a:r>
              <a:rPr lang="ru-RU" sz="2200" dirty="0" smtClean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управление </a:t>
            </a:r>
            <a:r>
              <a:rPr lang="ru-RU" sz="2200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семейным бюджетом</a:t>
            </a:r>
          </a:p>
          <a:p>
            <a:pPr marL="341935" indent="-340045">
              <a:spcBef>
                <a:spcPts val="952"/>
              </a:spcBef>
              <a:buFont typeface="Wingdings" pitchFamily="2" charset="2"/>
              <a:buChar char=""/>
              <a:tabLst>
                <a:tab pos="1086254" algn="l"/>
                <a:tab pos="2174396" algn="l"/>
                <a:tab pos="3262540" algn="l"/>
                <a:tab pos="4350682" algn="l"/>
                <a:tab pos="5438825" algn="l"/>
                <a:tab pos="6526967" algn="l"/>
                <a:tab pos="7615110" algn="l"/>
                <a:tab pos="8703252" algn="l"/>
                <a:tab pos="9791394" algn="l"/>
                <a:tab pos="10879537" algn="l"/>
                <a:tab pos="11967680" algn="l"/>
              </a:tabLst>
            </a:pPr>
            <a:r>
              <a:rPr lang="ru-RU" sz="2200" dirty="0" smtClean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планирование </a:t>
            </a:r>
            <a:r>
              <a:rPr lang="ru-RU" sz="2200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финансовых дел </a:t>
            </a:r>
            <a:r>
              <a:rPr lang="ru-RU" sz="2200" dirty="0" smtClean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     и </a:t>
            </a:r>
            <a:r>
              <a:rPr lang="ru-RU" sz="2200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др.</a:t>
            </a:r>
          </a:p>
          <a:p>
            <a:pPr marL="341935" indent="-340045">
              <a:spcBef>
                <a:spcPts val="952"/>
              </a:spcBef>
              <a:tabLst>
                <a:tab pos="1086254" algn="l"/>
                <a:tab pos="2174396" algn="l"/>
                <a:tab pos="3262540" algn="l"/>
                <a:tab pos="4350682" algn="l"/>
                <a:tab pos="5438825" algn="l"/>
                <a:tab pos="6526967" algn="l"/>
                <a:tab pos="7615110" algn="l"/>
                <a:tab pos="8703252" algn="l"/>
                <a:tab pos="9791394" algn="l"/>
                <a:tab pos="10879537" algn="l"/>
                <a:tab pos="11967680" algn="l"/>
              </a:tabLst>
            </a:pPr>
            <a:endParaRPr lang="ru-RU" sz="3800" b="1" i="1" dirty="0">
              <a:solidFill>
                <a:srgbClr val="000000"/>
              </a:solidFill>
              <a:ea typeface="Droid Sans Fallback" charset="0"/>
              <a:cs typeface="Droid Sans Fallback" charset="0"/>
            </a:endParaRPr>
          </a:p>
          <a:p>
            <a:pPr marL="341935" indent="-340045">
              <a:spcBef>
                <a:spcPts val="952"/>
              </a:spcBef>
              <a:tabLst>
                <a:tab pos="1086254" algn="l"/>
                <a:tab pos="2174396" algn="l"/>
                <a:tab pos="3262540" algn="l"/>
                <a:tab pos="4350682" algn="l"/>
                <a:tab pos="5438825" algn="l"/>
                <a:tab pos="6526967" algn="l"/>
                <a:tab pos="7615110" algn="l"/>
                <a:tab pos="8703252" algn="l"/>
                <a:tab pos="9791394" algn="l"/>
                <a:tab pos="10879537" algn="l"/>
                <a:tab pos="11967680" algn="l"/>
              </a:tabLst>
            </a:pPr>
            <a:endParaRPr lang="ru-RU" sz="3800" b="1" i="1" dirty="0">
              <a:solidFill>
                <a:srgbClr val="000000"/>
              </a:solidFill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14776</TotalTime>
  <Words>560</Words>
  <Application>Microsoft Office PowerPoint</Application>
  <PresentationFormat>Произвольный</PresentationFormat>
  <Paragraphs>100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Droid Sans Fallback</vt:lpstr>
      <vt:lpstr>Garamond</vt:lpstr>
      <vt:lpstr>Verdana</vt:lpstr>
      <vt:lpstr>Wingdings</vt:lpstr>
      <vt:lpstr>Тема Office</vt:lpstr>
      <vt:lpstr>  «Финансовая грамотность как компонент функциональной грамотности» </vt:lpstr>
      <vt:lpstr>Функциональная  грамотность</vt:lpstr>
      <vt:lpstr>4К - компетенции</vt:lpstr>
      <vt:lpstr>           Внедрение в обучение элементов финансовой грамотности обусловлено документом: Стратегией повышения финансовой грамотности в Российской Федерации на 2017 - 2023 гг. утвержденной  Распоряжением Правительства РФ от 25 сентября 2017 г. № 2039-р  «Человек, умеющий принимать эффективные решения в отношении личных финансов, способен  также успешно решать более сложные задачи развития России.»</vt:lpstr>
      <vt:lpstr>Финансовая грамотность – одна из составляющих функциональной грамотности  </vt:lpstr>
      <vt:lpstr>          Качества присущи финансово грамотному гражданину *следить за состоянием личных финансов; *планировать свои доходы и расходы; *формировать долгосрочные сбережения и финансовую "подушку безопасности" для непредвиденных обстоятельств; *иметь представление о том, как искать и использовать необходимую финансовую информацию; *рационально выбирать финансовые услуги; *жить по средствам, избегая несоразмерных доходам долгов и неплатежей по ним; *знать и уметь отстаивать свои законные права как потребителя финансовых услуг; *быть способным распознавать признаки финансового мошенничества; *знать о рисках на рынке финансовых услуг; *знать и выполнять свои обязанности налогоплательщика; *вести финансовую подготовку к жизни на пенсии.</vt:lpstr>
      <vt:lpstr>Презентация PowerPoint</vt:lpstr>
      <vt:lpstr>Базовая схема занятий по финансовой грамотности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Фатеева Лариса Дмитриевна</dc:creator>
  <cp:lastModifiedBy>Школа</cp:lastModifiedBy>
  <cp:revision>625</cp:revision>
  <dcterms:created xsi:type="dcterms:W3CDTF">2016-12-10T16:25:45Z</dcterms:created>
  <dcterms:modified xsi:type="dcterms:W3CDTF">2022-01-12T09:49:07Z</dcterms:modified>
</cp:coreProperties>
</file>