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3" r:id="rId3"/>
    <p:sldId id="257" r:id="rId4"/>
    <p:sldId id="258" r:id="rId5"/>
    <p:sldId id="259" r:id="rId6"/>
    <p:sldId id="282" r:id="rId7"/>
    <p:sldId id="260" r:id="rId8"/>
    <p:sldId id="280" r:id="rId9"/>
    <p:sldId id="278" r:id="rId10"/>
    <p:sldId id="283" r:id="rId11"/>
    <p:sldId id="284" r:id="rId12"/>
    <p:sldId id="287" r:id="rId13"/>
    <p:sldId id="285" r:id="rId14"/>
    <p:sldId id="279" r:id="rId15"/>
    <p:sldId id="286" r:id="rId16"/>
    <p:sldId id="261" r:id="rId17"/>
    <p:sldId id="262" r:id="rId18"/>
    <p:sldId id="288" r:id="rId19"/>
    <p:sldId id="272" r:id="rId20"/>
    <p:sldId id="274" r:id="rId21"/>
    <p:sldId id="265" r:id="rId22"/>
    <p:sldId id="290" r:id="rId23"/>
    <p:sldId id="289" r:id="rId24"/>
    <p:sldId id="268" r:id="rId25"/>
    <p:sldId id="271" r:id="rId26"/>
    <p:sldId id="291" r:id="rId27"/>
    <p:sldId id="292"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0AE98246-EA2D-40AF-898E-BB575708D94A}" type="datetimeFigureOut">
              <a:rPr lang="ru-RU" smtClean="0"/>
              <a:pPr/>
              <a:t>14.09.2021</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7937A07F-FB34-4B9A-8388-2B623EDD95B0}"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transition>
    <p:dissolv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AE98246-EA2D-40AF-898E-BB575708D94A}" type="datetimeFigureOut">
              <a:rPr lang="ru-RU" smtClean="0"/>
              <a:pPr/>
              <a:t>14.09.2021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937A07F-FB34-4B9A-8388-2B623EDD95B0}" type="slidenum">
              <a:rPr lang="ru-RU" smtClean="0"/>
              <a:pPr/>
              <a:t>‹#›</a:t>
            </a:fld>
            <a:endParaRPr lang="ru-RU"/>
          </a:p>
        </p:txBody>
      </p:sp>
    </p:spTree>
  </p:cSld>
  <p:clrMapOvr>
    <a:masterClrMapping/>
  </p:clrMapOvr>
  <p:transition>
    <p:dissolv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AE98246-EA2D-40AF-898E-BB575708D94A}" type="datetimeFigureOut">
              <a:rPr lang="ru-RU" smtClean="0"/>
              <a:pPr/>
              <a:t>14.09.2021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937A07F-FB34-4B9A-8388-2B623EDD95B0}" type="slidenum">
              <a:rPr lang="ru-RU" smtClean="0"/>
              <a:pPr/>
              <a:t>‹#›</a:t>
            </a:fld>
            <a:endParaRPr lang="ru-RU"/>
          </a:p>
        </p:txBody>
      </p:sp>
    </p:spTree>
  </p:cSld>
  <p:clrMapOvr>
    <a:masterClrMapping/>
  </p:clrMapOvr>
  <p:transition>
    <p:dissolv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0AE98246-EA2D-40AF-898E-BB575708D94A}" type="datetimeFigureOut">
              <a:rPr lang="ru-RU" smtClean="0"/>
              <a:pPr/>
              <a:t>14.09.2021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937A07F-FB34-4B9A-8388-2B623EDD95B0}"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dissolv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0AE98246-EA2D-40AF-898E-BB575708D94A}" type="datetimeFigureOut">
              <a:rPr lang="ru-RU" smtClean="0"/>
              <a:pPr/>
              <a:t>14.09.2021</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7937A07F-FB34-4B9A-8388-2B623EDD95B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dissolv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0AE98246-EA2D-40AF-898E-BB575708D94A}" type="datetimeFigureOut">
              <a:rPr lang="ru-RU" smtClean="0"/>
              <a:pPr/>
              <a:t>14.09.2021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937A07F-FB34-4B9A-8388-2B623EDD95B0}"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dissolv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0AE98246-EA2D-40AF-898E-BB575708D94A}" type="datetimeFigureOut">
              <a:rPr lang="ru-RU" smtClean="0"/>
              <a:pPr/>
              <a:t>14.09.2021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937A07F-FB34-4B9A-8388-2B623EDD95B0}"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dissolv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0AE98246-EA2D-40AF-898E-BB575708D94A}" type="datetimeFigureOut">
              <a:rPr lang="ru-RU" smtClean="0"/>
              <a:pPr/>
              <a:t>14.09.2021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937A07F-FB34-4B9A-8388-2B623EDD95B0}" type="slidenum">
              <a:rPr lang="ru-RU" smtClean="0"/>
              <a:pPr/>
              <a:t>‹#›</a:t>
            </a:fld>
            <a:endParaRPr lang="ru-RU"/>
          </a:p>
        </p:txBody>
      </p:sp>
    </p:spTree>
  </p:cSld>
  <p:clrMapOvr>
    <a:masterClrMapping/>
  </p:clrMapOvr>
  <p:transition>
    <p:dissolv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AE98246-EA2D-40AF-898E-BB575708D94A}" type="datetimeFigureOut">
              <a:rPr lang="ru-RU" smtClean="0"/>
              <a:pPr/>
              <a:t>14.09.2021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937A07F-FB34-4B9A-8388-2B623EDD95B0}" type="slidenum">
              <a:rPr lang="ru-RU" smtClean="0"/>
              <a:pPr/>
              <a:t>‹#›</a:t>
            </a:fld>
            <a:endParaRPr lang="ru-RU"/>
          </a:p>
        </p:txBody>
      </p:sp>
    </p:spTree>
  </p:cSld>
  <p:clrMapOvr>
    <a:masterClrMapping/>
  </p:clrMapOvr>
  <p:transition>
    <p:dissolv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0AE98246-EA2D-40AF-898E-BB575708D94A}" type="datetimeFigureOut">
              <a:rPr lang="ru-RU" smtClean="0"/>
              <a:pPr/>
              <a:t>14.09.2021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937A07F-FB34-4B9A-8388-2B623EDD95B0}"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dissolv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0AE98246-EA2D-40AF-898E-BB575708D94A}" type="datetimeFigureOut">
              <a:rPr lang="ru-RU" smtClean="0"/>
              <a:pPr/>
              <a:t>14.09.2021</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7937A07F-FB34-4B9A-8388-2B623EDD95B0}"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transition>
    <p:dissolv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0AE98246-EA2D-40AF-898E-BB575708D94A}" type="datetimeFigureOut">
              <a:rPr lang="ru-RU" smtClean="0"/>
              <a:pPr/>
              <a:t>14.09.2021</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937A07F-FB34-4B9A-8388-2B623EDD95B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ssolve/>
  </p:transition>
  <p:timing>
    <p:tnLst>
      <p:par>
        <p:cTn id="1" dur="indefinite" restart="never" nodeType="tmRoot"/>
      </p:par>
    </p:tnLst>
  </p:timing>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kuzpress.ru/culture/11-05-2019/67512.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295400" y="3200400"/>
            <a:ext cx="6400800" cy="2100808"/>
          </a:xfrm>
        </p:spPr>
        <p:txBody>
          <a:bodyPr>
            <a:normAutofit/>
          </a:bodyPr>
          <a:lstStyle/>
          <a:p>
            <a:r>
              <a:rPr lang="ru-RU" sz="2400" dirty="0">
                <a:solidFill>
                  <a:schemeClr val="tx1"/>
                </a:solidFill>
              </a:rPr>
              <a:t>Указ о присвоении почётного звания Российской Федерации </a:t>
            </a:r>
            <a:endParaRPr lang="ru-RU" sz="2400" dirty="0" smtClean="0">
              <a:solidFill>
                <a:schemeClr val="tx1"/>
              </a:solidFill>
            </a:endParaRPr>
          </a:p>
          <a:p>
            <a:r>
              <a:rPr lang="ru-RU" sz="2400" dirty="0" smtClean="0">
                <a:solidFill>
                  <a:schemeClr val="tx1"/>
                </a:solidFill>
              </a:rPr>
              <a:t>«</a:t>
            </a:r>
            <a:r>
              <a:rPr lang="ru-RU" sz="2400" dirty="0">
                <a:solidFill>
                  <a:schemeClr val="tx1"/>
                </a:solidFill>
              </a:rPr>
              <a:t>Город трудовой доблести</a:t>
            </a:r>
            <a:r>
              <a:rPr lang="ru-RU" sz="2400" dirty="0" smtClean="0">
                <a:solidFill>
                  <a:schemeClr val="tx1"/>
                </a:solidFill>
              </a:rPr>
              <a:t>»</a:t>
            </a:r>
          </a:p>
          <a:p>
            <a:r>
              <a:rPr lang="ru-RU" sz="2400" dirty="0" smtClean="0">
                <a:solidFill>
                  <a:schemeClr val="tx1"/>
                </a:solidFill>
              </a:rPr>
              <a:t>02.07.2020 г.</a:t>
            </a:r>
          </a:p>
          <a:p>
            <a:endParaRPr lang="ru-RU" sz="2400" dirty="0" smtClean="0">
              <a:solidFill>
                <a:schemeClr val="tx1"/>
              </a:solidFill>
            </a:endParaRPr>
          </a:p>
          <a:p>
            <a:endParaRPr lang="ru-RU" sz="2400" dirty="0">
              <a:solidFill>
                <a:schemeClr val="tx1"/>
              </a:solidFill>
            </a:endParaRPr>
          </a:p>
          <a:p>
            <a:endParaRPr lang="ru-RU" dirty="0"/>
          </a:p>
        </p:txBody>
      </p:sp>
      <p:sp>
        <p:nvSpPr>
          <p:cNvPr id="2" name="Заголовок 1"/>
          <p:cNvSpPr>
            <a:spLocks noGrp="1"/>
          </p:cNvSpPr>
          <p:nvPr>
            <p:ph type="ctrTitle"/>
          </p:nvPr>
        </p:nvSpPr>
        <p:spPr>
          <a:xfrm>
            <a:off x="685800" y="2492896"/>
            <a:ext cx="7772400" cy="1107554"/>
          </a:xfrm>
        </p:spPr>
        <p:txBody>
          <a:bodyPr>
            <a:noAutofit/>
          </a:bodyPr>
          <a:lstStyle/>
          <a:p>
            <a:r>
              <a:rPr lang="ru-RU" sz="3200" b="1" dirty="0"/>
              <a:t>Новокузнецк - Город трудовой доблести</a:t>
            </a:r>
            <a:br>
              <a:rPr lang="ru-RU" sz="3200" b="1" dirty="0"/>
            </a:br>
            <a:endParaRPr lang="ru-RU" sz="3200" b="1" dirty="0"/>
          </a:p>
        </p:txBody>
      </p:sp>
      <p:pic>
        <p:nvPicPr>
          <p:cNvPr id="15362" name="Picture 2" descr="Владимир Путин присвоил Новокузнецку звание &quot;Город трудовой доблести&quot;"/>
          <p:cNvPicPr>
            <a:picLocks noChangeAspect="1" noChangeArrowheads="1"/>
          </p:cNvPicPr>
          <p:nvPr/>
        </p:nvPicPr>
        <p:blipFill>
          <a:blip r:embed="rId2" cstate="print"/>
          <a:srcRect/>
          <a:stretch>
            <a:fillRect/>
          </a:stretch>
        </p:blipFill>
        <p:spPr bwMode="auto">
          <a:xfrm>
            <a:off x="611560" y="764704"/>
            <a:ext cx="2476500" cy="1647825"/>
          </a:xfrm>
          <a:prstGeom prst="rect">
            <a:avLst/>
          </a:prstGeom>
          <a:noFill/>
        </p:spPr>
      </p:pic>
      <p:pic>
        <p:nvPicPr>
          <p:cNvPr id="15364" name="Picture 4" descr="http://exc-centr.ru/templates/rsmetro/images/gerb-nk.jpg"/>
          <p:cNvPicPr>
            <a:picLocks noChangeAspect="1" noChangeArrowheads="1"/>
          </p:cNvPicPr>
          <p:nvPr/>
        </p:nvPicPr>
        <p:blipFill>
          <a:blip r:embed="rId3" cstate="print"/>
          <a:srcRect/>
          <a:stretch>
            <a:fillRect/>
          </a:stretch>
        </p:blipFill>
        <p:spPr bwMode="auto">
          <a:xfrm>
            <a:off x="7812360" y="5301208"/>
            <a:ext cx="952500" cy="1095376"/>
          </a:xfrm>
          <a:prstGeom prst="rect">
            <a:avLst/>
          </a:prstGeom>
          <a:noFill/>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www.xn--6-wtbcql1a.xn--p1ai/gallery/1a681e7fbb20de9a.jpg"/>
          <p:cNvPicPr>
            <a:picLocks noChangeAspect="1" noChangeArrowheads="1"/>
          </p:cNvPicPr>
          <p:nvPr/>
        </p:nvPicPr>
        <p:blipFill>
          <a:blip r:embed="rId2" cstate="print"/>
          <a:srcRect/>
          <a:stretch>
            <a:fillRect/>
          </a:stretch>
        </p:blipFill>
        <p:spPr bwMode="auto">
          <a:xfrm>
            <a:off x="1331640" y="692696"/>
            <a:ext cx="6477000" cy="3429001"/>
          </a:xfrm>
          <a:prstGeom prst="rect">
            <a:avLst/>
          </a:prstGeom>
          <a:noFill/>
        </p:spPr>
      </p:pic>
      <p:sp>
        <p:nvSpPr>
          <p:cNvPr id="4" name="Прямоугольник 3"/>
          <p:cNvSpPr/>
          <p:nvPr/>
        </p:nvSpPr>
        <p:spPr>
          <a:xfrm>
            <a:off x="827584" y="4293096"/>
            <a:ext cx="7416824" cy="1323439"/>
          </a:xfrm>
          <a:prstGeom prst="rect">
            <a:avLst/>
          </a:prstGeom>
        </p:spPr>
        <p:txBody>
          <a:bodyPr wrap="square">
            <a:spAutoFit/>
          </a:bodyPr>
          <a:lstStyle/>
          <a:p>
            <a:r>
              <a:rPr lang="ru-RU" sz="2000" b="1" dirty="0" smtClean="0"/>
              <a:t>Промышленные предприятия Новокузнецка в годы войны стали настоящей стеной для фронта, поставляя снаряды и броневую сталь для танков и самолётов. </a:t>
            </a:r>
          </a:p>
          <a:p>
            <a:r>
              <a:rPr lang="ru-RU" sz="2000" b="1" dirty="0" smtClean="0"/>
              <a:t>Здесь в тылу шла своя война. </a:t>
            </a:r>
            <a:endParaRPr lang="ru-RU" sz="2000" b="1" dirty="0"/>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s://toz.su/upload/iblock/55d/42918.jpg"/>
          <p:cNvPicPr>
            <a:picLocks noChangeAspect="1" noChangeArrowheads="1"/>
          </p:cNvPicPr>
          <p:nvPr/>
        </p:nvPicPr>
        <p:blipFill>
          <a:blip r:embed="rId2" cstate="print"/>
          <a:srcRect b="17201"/>
          <a:stretch>
            <a:fillRect/>
          </a:stretch>
        </p:blipFill>
        <p:spPr bwMode="auto">
          <a:xfrm>
            <a:off x="467544" y="476672"/>
            <a:ext cx="4762500" cy="3312369"/>
          </a:xfrm>
          <a:prstGeom prst="rect">
            <a:avLst/>
          </a:prstGeom>
          <a:noFill/>
        </p:spPr>
      </p:pic>
      <p:pic>
        <p:nvPicPr>
          <p:cNvPr id="39940" name="Picture 4" descr="https://gakhk.khabkrai.ru/upload/resize_cache/iblock/76b/400_200_1/76b77e9b8358c823d3c0db6da57fbc5c.jpg"/>
          <p:cNvPicPr>
            <a:picLocks noChangeAspect="1" noChangeArrowheads="1"/>
          </p:cNvPicPr>
          <p:nvPr/>
        </p:nvPicPr>
        <p:blipFill>
          <a:blip r:embed="rId3" cstate="print"/>
          <a:srcRect/>
          <a:stretch>
            <a:fillRect/>
          </a:stretch>
        </p:blipFill>
        <p:spPr bwMode="auto">
          <a:xfrm>
            <a:off x="5652120" y="1556792"/>
            <a:ext cx="3086100" cy="1905000"/>
          </a:xfrm>
          <a:prstGeom prst="rect">
            <a:avLst/>
          </a:prstGeom>
          <a:noFill/>
        </p:spPr>
      </p:pic>
      <p:sp>
        <p:nvSpPr>
          <p:cNvPr id="4" name="Прямоугольник 3"/>
          <p:cNvSpPr/>
          <p:nvPr/>
        </p:nvSpPr>
        <p:spPr>
          <a:xfrm>
            <a:off x="755576" y="4221086"/>
            <a:ext cx="7560840" cy="1015663"/>
          </a:xfrm>
          <a:prstGeom prst="rect">
            <a:avLst/>
          </a:prstGeom>
        </p:spPr>
        <p:txBody>
          <a:bodyPr wrap="square">
            <a:spAutoFit/>
          </a:bodyPr>
          <a:lstStyle/>
          <a:p>
            <a:r>
              <a:rPr lang="ru-RU" sz="2000" b="1" dirty="0" smtClean="0"/>
              <a:t>Люди сутками напролёт стояли за станками, перевыполняя план и собирая средства для фронта.</a:t>
            </a:r>
          </a:p>
          <a:p>
            <a:r>
              <a:rPr lang="ru-RU" sz="2000" b="1" dirty="0" smtClean="0"/>
              <a:t> Работали все — мужчины, женщины, дети и старики.</a:t>
            </a:r>
            <a:endParaRPr lang="ru-RU" sz="2000" b="1" dirty="0"/>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Город трудовой доблести</a:t>
            </a:r>
            <a:endParaRPr lang="ru-RU" dirty="0"/>
          </a:p>
        </p:txBody>
      </p:sp>
      <p:sp>
        <p:nvSpPr>
          <p:cNvPr id="3" name="Содержимое 2"/>
          <p:cNvSpPr>
            <a:spLocks noGrp="1"/>
          </p:cNvSpPr>
          <p:nvPr>
            <p:ph sz="quarter" idx="1"/>
          </p:nvPr>
        </p:nvSpPr>
        <p:spPr/>
        <p:txBody>
          <a:bodyPr>
            <a:normAutofit lnSpcReduction="10000"/>
          </a:bodyPr>
          <a:lstStyle/>
          <a:p>
            <a:r>
              <a:rPr lang="ru-RU" dirty="0" smtClean="0"/>
              <a:t>«Дни и ночи у мартеновских печей не смыкала наша родина очей» — это про </a:t>
            </a:r>
            <a:r>
              <a:rPr lang="ru-RU" dirty="0" err="1" smtClean="0"/>
              <a:t>новокузнечан</a:t>
            </a:r>
            <a:r>
              <a:rPr lang="ru-RU" dirty="0" smtClean="0"/>
              <a:t>. В годы войны в Новокузнецке (тогда он назывался </a:t>
            </a:r>
            <a:r>
              <a:rPr lang="ru-RU" dirty="0" err="1" smtClean="0"/>
              <a:t>Сталинск</a:t>
            </a:r>
            <a:r>
              <a:rPr lang="ru-RU" dirty="0" smtClean="0"/>
              <a:t>) плавили особую легированную сталь для брони. Трудовой подвиг местных жителей приравнен к боевому. Кузнецкий металлургический комбинат — единственное предприятие черной металлургии, которое, находясь в тылу, получило боевую награду — орден Кутузова I степени. Сегодня Новокузнецк — «Город трудовой доблести».</a:t>
            </a:r>
          </a:p>
          <a:p>
            <a:endParaRPr lang="ru-RU" dirty="0"/>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75856" y="1124744"/>
            <a:ext cx="4896544" cy="2246769"/>
          </a:xfrm>
          <a:prstGeom prst="rect">
            <a:avLst/>
          </a:prstGeom>
        </p:spPr>
        <p:txBody>
          <a:bodyPr wrap="square">
            <a:spAutoFit/>
          </a:bodyPr>
          <a:lstStyle/>
          <a:p>
            <a:r>
              <a:rPr lang="ru-RU" sz="2000" b="1" dirty="0" smtClean="0"/>
              <a:t>К 1943 году запустили еще один завод — алюминиевый. </a:t>
            </a:r>
          </a:p>
          <a:p>
            <a:r>
              <a:rPr lang="ru-RU" sz="2000" b="1" dirty="0" smtClean="0"/>
              <a:t>За время войны он выдал 28 тысяч тонн легкого металла. </a:t>
            </a:r>
          </a:p>
          <a:p>
            <a:r>
              <a:rPr lang="ru-RU" sz="2000" b="1" dirty="0" smtClean="0"/>
              <a:t>Это 45 тысяч самолетов — штурмовики, истребители и бомбардировщики</a:t>
            </a:r>
            <a:endParaRPr lang="ru-RU" sz="2000" b="1" dirty="0"/>
          </a:p>
        </p:txBody>
      </p:sp>
      <p:pic>
        <p:nvPicPr>
          <p:cNvPr id="40962" name="Picture 2" descr="https://kuzpress.ru/i/info/260x260/18/18805.jpg"/>
          <p:cNvPicPr>
            <a:picLocks noChangeAspect="1" noChangeArrowheads="1"/>
          </p:cNvPicPr>
          <p:nvPr/>
        </p:nvPicPr>
        <p:blipFill>
          <a:blip r:embed="rId2" cstate="print"/>
          <a:srcRect/>
          <a:stretch>
            <a:fillRect/>
          </a:stretch>
        </p:blipFill>
        <p:spPr bwMode="auto">
          <a:xfrm>
            <a:off x="539552" y="908720"/>
            <a:ext cx="2476500" cy="1866901"/>
          </a:xfrm>
          <a:prstGeom prst="rect">
            <a:avLst/>
          </a:prstGeom>
          <a:noFill/>
        </p:spPr>
      </p:pic>
      <p:pic>
        <p:nvPicPr>
          <p:cNvPr id="40964" name="Picture 4" descr="https://electricalnet.ru/uploads/news_item/preview_image/1863/news_2.jpg"/>
          <p:cNvPicPr>
            <a:picLocks noChangeAspect="1" noChangeArrowheads="1"/>
          </p:cNvPicPr>
          <p:nvPr/>
        </p:nvPicPr>
        <p:blipFill>
          <a:blip r:embed="rId3" cstate="print"/>
          <a:srcRect/>
          <a:stretch>
            <a:fillRect/>
          </a:stretch>
        </p:blipFill>
        <p:spPr bwMode="auto">
          <a:xfrm>
            <a:off x="971600" y="3501008"/>
            <a:ext cx="4587240" cy="2951480"/>
          </a:xfrm>
          <a:prstGeom prst="rect">
            <a:avLst/>
          </a:prstGeom>
          <a:noFill/>
        </p:spPr>
      </p:pic>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Город трудовой доблести</a:t>
            </a:r>
            <a:endParaRPr lang="ru-RU" dirty="0"/>
          </a:p>
        </p:txBody>
      </p:sp>
      <p:sp>
        <p:nvSpPr>
          <p:cNvPr id="3" name="Содержимое 2"/>
          <p:cNvSpPr>
            <a:spLocks noGrp="1"/>
          </p:cNvSpPr>
          <p:nvPr>
            <p:ph sz="quarter" idx="1"/>
          </p:nvPr>
        </p:nvSpPr>
        <p:spPr/>
        <p:txBody>
          <a:bodyPr>
            <a:normAutofit/>
          </a:bodyPr>
          <a:lstStyle/>
          <a:p>
            <a:r>
              <a:rPr lang="ru-RU" sz="2000" b="1" dirty="0" smtClean="0"/>
              <a:t>В Новокузнецке были размещены и работали десятки эвакуированных заводов, госпиталей, добывался уголь на шахтах, восполнялись потери оккупированного Донбасса.</a:t>
            </a:r>
            <a:endParaRPr lang="ru-RU" sz="2000" b="1" dirty="0"/>
          </a:p>
        </p:txBody>
      </p:sp>
      <p:pic>
        <p:nvPicPr>
          <p:cNvPr id="4" name="Picture 2" descr="https://img-fotki.yandex.ru/get/9835/9261269.11/0_1541b0_ab34637a_orig"/>
          <p:cNvPicPr>
            <a:picLocks noChangeAspect="1" noChangeArrowheads="1"/>
          </p:cNvPicPr>
          <p:nvPr/>
        </p:nvPicPr>
        <p:blipFill>
          <a:blip r:embed="rId2" cstate="print"/>
          <a:srcRect/>
          <a:stretch>
            <a:fillRect/>
          </a:stretch>
        </p:blipFill>
        <p:spPr bwMode="auto">
          <a:xfrm>
            <a:off x="539552" y="2996952"/>
            <a:ext cx="3801618" cy="2801493"/>
          </a:xfrm>
          <a:prstGeom prst="rect">
            <a:avLst/>
          </a:prstGeom>
          <a:noFill/>
        </p:spPr>
      </p:pic>
      <p:sp>
        <p:nvSpPr>
          <p:cNvPr id="5" name="Прямоугольник 4"/>
          <p:cNvSpPr/>
          <p:nvPr/>
        </p:nvSpPr>
        <p:spPr>
          <a:xfrm>
            <a:off x="4932040" y="3284984"/>
            <a:ext cx="3744416" cy="1754326"/>
          </a:xfrm>
          <a:prstGeom prst="rect">
            <a:avLst/>
          </a:prstGeom>
        </p:spPr>
        <p:txBody>
          <a:bodyPr wrap="square">
            <a:spAutoFit/>
          </a:bodyPr>
          <a:lstStyle/>
          <a:p>
            <a:r>
              <a:rPr lang="ru-RU" dirty="0" smtClean="0"/>
              <a:t>Эвакогоспиталь 1241 – в школах № 11, №25, пединституте и его общежитии, больничном городке (сейчас площадь Победы), ресторане «Москва» и общежитии металлургического техникума.</a:t>
            </a:r>
            <a:endParaRPr lang="ru-RU" dirty="0"/>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https://libnvkz.ru/chitatelyam/o-novokuznetske/1941-1945/18453.img"/>
          <p:cNvPicPr>
            <a:picLocks noChangeAspect="1" noChangeArrowheads="1"/>
          </p:cNvPicPr>
          <p:nvPr/>
        </p:nvPicPr>
        <p:blipFill>
          <a:blip r:embed="rId2" cstate="print"/>
          <a:srcRect/>
          <a:stretch>
            <a:fillRect/>
          </a:stretch>
        </p:blipFill>
        <p:spPr bwMode="auto">
          <a:xfrm>
            <a:off x="1475656" y="476672"/>
            <a:ext cx="6096000" cy="3514726"/>
          </a:xfrm>
          <a:prstGeom prst="rect">
            <a:avLst/>
          </a:prstGeom>
          <a:noFill/>
        </p:spPr>
      </p:pic>
      <p:sp>
        <p:nvSpPr>
          <p:cNvPr id="3" name="Прямоугольник 2"/>
          <p:cNvSpPr/>
          <p:nvPr/>
        </p:nvSpPr>
        <p:spPr>
          <a:xfrm>
            <a:off x="611560" y="4221088"/>
            <a:ext cx="7704856" cy="1754326"/>
          </a:xfrm>
          <a:prstGeom prst="rect">
            <a:avLst/>
          </a:prstGeom>
        </p:spPr>
        <p:txBody>
          <a:bodyPr wrap="square">
            <a:spAutoFit/>
          </a:bodyPr>
          <a:lstStyle/>
          <a:p>
            <a:pPr fontAlgn="base"/>
            <a:r>
              <a:rPr lang="ru-RU" dirty="0" smtClean="0"/>
              <a:t>С первых дней войны в </a:t>
            </a:r>
            <a:r>
              <a:rPr lang="ru-RU" dirty="0" err="1" smtClean="0"/>
              <a:t>Сталинск</a:t>
            </a:r>
            <a:r>
              <a:rPr lang="ru-RU" dirty="0" smtClean="0"/>
              <a:t> стали приходить санитарные поезда и начали размещаться эвакогоспитали. В  бывших школьных классах, номерах гостиниц, институтских аудиториях размещались койки.</a:t>
            </a:r>
          </a:p>
          <a:p>
            <a:pPr fontAlgn="base"/>
            <a:r>
              <a:rPr lang="ru-RU" dirty="0" smtClean="0"/>
              <a:t>По количеству коек в госпиталях наш город был первым в Кемеровской области. Работали госпитали: 1241, 1777/3627, 1247, 2034/3626, 3625, 3329, 1242, 2488.</a:t>
            </a:r>
            <a:endParaRPr lang="ru-RU" dirty="0"/>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s://libnvkz.ru/chitatelyam/o-novokuznetske/1941-1945/18347.img"/>
          <p:cNvPicPr>
            <a:picLocks noChangeAspect="1" noChangeArrowheads="1"/>
          </p:cNvPicPr>
          <p:nvPr/>
        </p:nvPicPr>
        <p:blipFill>
          <a:blip r:embed="rId2" cstate="print"/>
          <a:srcRect/>
          <a:stretch>
            <a:fillRect/>
          </a:stretch>
        </p:blipFill>
        <p:spPr bwMode="auto">
          <a:xfrm>
            <a:off x="539552" y="692696"/>
            <a:ext cx="6096000" cy="3514726"/>
          </a:xfrm>
          <a:prstGeom prst="rect">
            <a:avLst/>
          </a:prstGeom>
          <a:noFill/>
        </p:spPr>
      </p:pic>
      <p:sp>
        <p:nvSpPr>
          <p:cNvPr id="3" name="Прямоугольник 2"/>
          <p:cNvSpPr/>
          <p:nvPr/>
        </p:nvSpPr>
        <p:spPr>
          <a:xfrm>
            <a:off x="2286000" y="4293096"/>
            <a:ext cx="6102424" cy="1754326"/>
          </a:xfrm>
          <a:prstGeom prst="rect">
            <a:avLst/>
          </a:prstGeom>
        </p:spPr>
        <p:txBody>
          <a:bodyPr wrap="square">
            <a:spAutoFit/>
          </a:bodyPr>
          <a:lstStyle/>
          <a:p>
            <a:r>
              <a:rPr lang="ru-RU" b="1" dirty="0"/>
              <a:t>Из металла, выплавленного на КМК в годы войны, можно было произвести 100 миллионов снарядов, 50 тысяч танков, 45 тысяч самолетов. Это почти половина всей военной продукции страны. Каждый второй танк был надежно защищен броней из стали, выплавленной в мартенах Кузнецкого комбината.</a:t>
            </a:r>
          </a:p>
        </p:txBody>
      </p:sp>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4725144"/>
            <a:ext cx="6102424" cy="1477328"/>
          </a:xfrm>
          <a:prstGeom prst="rect">
            <a:avLst/>
          </a:prstGeom>
        </p:spPr>
        <p:txBody>
          <a:bodyPr wrap="square">
            <a:spAutoFit/>
          </a:bodyPr>
          <a:lstStyle/>
          <a:p>
            <a:r>
              <a:rPr lang="ru-RU" b="1" dirty="0"/>
              <a:t>На площади Побед, у здания заводоуправления КМК, на пьедестал поднят танк Т-34, изготовленный из брони, сваренной на КМК в годы Великой Отечественной войны. Свой боевой путь машина начала в 1943 году. Экипаж танка дошел до Берлина.</a:t>
            </a:r>
          </a:p>
        </p:txBody>
      </p:sp>
      <p:pic>
        <p:nvPicPr>
          <p:cNvPr id="19458" name="Picture 2" descr="Новокузнецк — &quot;Город трудовой доблести&quot;: что это значит. ФОТО: пресс-служба АПК"/>
          <p:cNvPicPr>
            <a:picLocks noChangeAspect="1" noChangeArrowheads="1"/>
          </p:cNvPicPr>
          <p:nvPr/>
        </p:nvPicPr>
        <p:blipFill>
          <a:blip r:embed="rId2" cstate="print"/>
          <a:srcRect/>
          <a:stretch>
            <a:fillRect/>
          </a:stretch>
        </p:blipFill>
        <p:spPr bwMode="auto">
          <a:xfrm>
            <a:off x="1691680" y="548680"/>
            <a:ext cx="5760720" cy="3840480"/>
          </a:xfrm>
          <a:prstGeom prst="rect">
            <a:avLst/>
          </a:prstGeom>
          <a:noFill/>
        </p:spPr>
      </p:pic>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Город трудовой доблести</a:t>
            </a:r>
            <a:endParaRPr lang="ru-RU" dirty="0"/>
          </a:p>
        </p:txBody>
      </p:sp>
      <p:sp>
        <p:nvSpPr>
          <p:cNvPr id="3" name="Содержимое 2"/>
          <p:cNvSpPr>
            <a:spLocks noGrp="1"/>
          </p:cNvSpPr>
          <p:nvPr>
            <p:ph sz="quarter" idx="1"/>
          </p:nvPr>
        </p:nvSpPr>
        <p:spPr/>
        <p:txBody>
          <a:bodyPr/>
          <a:lstStyle/>
          <a:p>
            <a:endParaRPr lang="ru-RU"/>
          </a:p>
        </p:txBody>
      </p:sp>
      <p:pic>
        <p:nvPicPr>
          <p:cNvPr id="4" name="Picture 2" descr="https://kuzpress.ru/i/info/600x600/37/37246.jpg"/>
          <p:cNvPicPr>
            <a:picLocks noChangeAspect="1" noChangeArrowheads="1"/>
          </p:cNvPicPr>
          <p:nvPr/>
        </p:nvPicPr>
        <p:blipFill>
          <a:blip r:embed="rId2" cstate="print"/>
          <a:srcRect/>
          <a:stretch>
            <a:fillRect/>
          </a:stretch>
        </p:blipFill>
        <p:spPr bwMode="auto">
          <a:xfrm>
            <a:off x="1619672" y="2132856"/>
            <a:ext cx="5715000" cy="3219451"/>
          </a:xfrm>
          <a:prstGeom prst="rect">
            <a:avLst/>
          </a:prstGeom>
          <a:noFill/>
        </p:spPr>
      </p:pic>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436096" y="548681"/>
            <a:ext cx="3024336" cy="5909310"/>
          </a:xfrm>
          <a:prstGeom prst="rect">
            <a:avLst/>
          </a:prstGeom>
        </p:spPr>
        <p:txBody>
          <a:bodyPr wrap="square">
            <a:spAutoFit/>
          </a:bodyPr>
          <a:lstStyle/>
          <a:p>
            <a:r>
              <a:rPr lang="ru-RU" dirty="0" smtClean="0"/>
              <a:t>Весь мир знает о подвиге трех наших земляков: Ивана Герасименко, Александра Красилова и Леонтия Черемнова, в ожесточенных боях под Новгородом закрывших своими телами амбразуры вражеских дзотов. Герой Советского Союза Алексей </a:t>
            </a:r>
            <a:r>
              <a:rPr lang="ru-RU" dirty="0" err="1" smtClean="0"/>
              <a:t>Маресьев</a:t>
            </a:r>
            <a:r>
              <a:rPr lang="ru-RU" dirty="0" smtClean="0"/>
              <a:t> назвал этот подвиг кузнецких парней самым удивительным из многих тысяч других, совершенных участниками Великой Отечественной войны. Это первый и единственный за всю войну подобного рода групповой подвиг самопожертвования</a:t>
            </a:r>
            <a:endParaRPr lang="ru-RU" dirty="0"/>
          </a:p>
        </p:txBody>
      </p:sp>
      <p:pic>
        <p:nvPicPr>
          <p:cNvPr id="3" name="Picture 2" descr="https://img-fotki.yandex.ru/get/9761/9261269.12/0_154222_e1c8fd96_XXXL.jpg"/>
          <p:cNvPicPr>
            <a:picLocks noChangeAspect="1" noChangeArrowheads="1"/>
          </p:cNvPicPr>
          <p:nvPr/>
        </p:nvPicPr>
        <p:blipFill>
          <a:blip r:embed="rId2" cstate="print"/>
          <a:srcRect/>
          <a:stretch>
            <a:fillRect/>
          </a:stretch>
        </p:blipFill>
        <p:spPr bwMode="auto">
          <a:xfrm>
            <a:off x="467544" y="476672"/>
            <a:ext cx="4876800" cy="3238500"/>
          </a:xfrm>
          <a:prstGeom prst="rect">
            <a:avLst/>
          </a:prstGeom>
          <a:noFill/>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5 июля в Новокузнецке - День города"/>
          <p:cNvPicPr>
            <a:picLocks noChangeAspect="1" noChangeArrowheads="1"/>
          </p:cNvPicPr>
          <p:nvPr/>
        </p:nvPicPr>
        <p:blipFill>
          <a:blip r:embed="rId2" cstate="print"/>
          <a:srcRect/>
          <a:stretch>
            <a:fillRect/>
          </a:stretch>
        </p:blipFill>
        <p:spPr bwMode="auto">
          <a:xfrm>
            <a:off x="3635896" y="260648"/>
            <a:ext cx="2476500" cy="1781176"/>
          </a:xfrm>
          <a:prstGeom prst="rect">
            <a:avLst/>
          </a:prstGeom>
          <a:noFill/>
        </p:spPr>
      </p:pic>
      <p:sp>
        <p:nvSpPr>
          <p:cNvPr id="3" name="Прямоугольник 2"/>
          <p:cNvSpPr/>
          <p:nvPr/>
        </p:nvSpPr>
        <p:spPr>
          <a:xfrm>
            <a:off x="3635896" y="1997839"/>
            <a:ext cx="4824536" cy="3170099"/>
          </a:xfrm>
          <a:prstGeom prst="rect">
            <a:avLst/>
          </a:prstGeom>
        </p:spPr>
        <p:txBody>
          <a:bodyPr wrap="square">
            <a:spAutoFit/>
          </a:bodyPr>
          <a:lstStyle/>
          <a:p>
            <a:r>
              <a:rPr lang="ru-RU" sz="2000" b="1" dirty="0"/>
              <a:t>Новокузнецк — любимый город, —</a:t>
            </a:r>
            <a:r>
              <a:rPr lang="ru-RU" sz="2000" b="1" dirty="0" smtClean="0"/>
              <a:t/>
            </a:r>
            <a:br>
              <a:rPr lang="ru-RU" sz="2000" b="1" dirty="0" smtClean="0"/>
            </a:br>
            <a:r>
              <a:rPr lang="ru-RU" sz="2000" b="1" dirty="0"/>
              <a:t>Скажу вам честно, не тая.</a:t>
            </a:r>
            <a:r>
              <a:rPr lang="ru-RU" sz="2000" b="1" dirty="0" smtClean="0"/>
              <a:t/>
            </a:r>
            <a:br>
              <a:rPr lang="ru-RU" sz="2000" b="1" dirty="0" smtClean="0"/>
            </a:br>
            <a:r>
              <a:rPr lang="ru-RU" sz="2000" b="1" dirty="0"/>
              <a:t>Я здесь рождён, и он мне дорог,</a:t>
            </a:r>
            <a:r>
              <a:rPr lang="ru-RU" sz="2000" b="1" dirty="0" smtClean="0"/>
              <a:t/>
            </a:r>
            <a:br>
              <a:rPr lang="ru-RU" sz="2000" b="1" dirty="0" smtClean="0"/>
            </a:br>
            <a:r>
              <a:rPr lang="ru-RU" sz="2000" b="1" dirty="0"/>
              <a:t>Навеки в сердце у меня.</a:t>
            </a:r>
            <a:r>
              <a:rPr lang="ru-RU" sz="2000" b="1" dirty="0" smtClean="0"/>
              <a:t/>
            </a:r>
            <a:br>
              <a:rPr lang="ru-RU" sz="2000" b="1" dirty="0" smtClean="0"/>
            </a:br>
            <a:r>
              <a:rPr lang="ru-RU" sz="2000" b="1" dirty="0" smtClean="0"/>
              <a:t/>
            </a:r>
            <a:br>
              <a:rPr lang="ru-RU" sz="2000" b="1" dirty="0" smtClean="0"/>
            </a:br>
            <a:r>
              <a:rPr lang="ru-RU" sz="2000" b="1" dirty="0"/>
              <a:t>Стоит он на реке красивой</a:t>
            </a:r>
            <a:r>
              <a:rPr lang="ru-RU" sz="2000" b="1" dirty="0" smtClean="0"/>
              <a:t/>
            </a:r>
            <a:br>
              <a:rPr lang="ru-RU" sz="2000" b="1" dirty="0" smtClean="0"/>
            </a:br>
            <a:r>
              <a:rPr lang="ru-RU" sz="2000" b="1" dirty="0"/>
              <a:t>Почти четыре сотни лет,</a:t>
            </a:r>
            <a:r>
              <a:rPr lang="ru-RU" sz="2000" b="1" dirty="0" smtClean="0"/>
              <a:t/>
            </a:r>
            <a:br>
              <a:rPr lang="ru-RU" sz="2000" b="1" dirty="0" smtClean="0"/>
            </a:br>
            <a:r>
              <a:rPr lang="ru-RU" sz="2000" b="1" dirty="0"/>
              <a:t>Воспет не раз в стихах поэтов,</a:t>
            </a:r>
            <a:r>
              <a:rPr lang="ru-RU" sz="2000" b="1" dirty="0" smtClean="0"/>
              <a:t/>
            </a:r>
            <a:br>
              <a:rPr lang="ru-RU" sz="2000" b="1" dirty="0" smtClean="0"/>
            </a:br>
            <a:r>
              <a:rPr lang="ru-RU" sz="2000" b="1" dirty="0"/>
              <a:t>Как символ трудовых побед.</a:t>
            </a:r>
            <a:r>
              <a:rPr lang="ru-RU" sz="2000" b="1" dirty="0" smtClean="0"/>
              <a:t/>
            </a:r>
            <a:br>
              <a:rPr lang="ru-RU" sz="2000" b="1" dirty="0" smtClean="0"/>
            </a:br>
            <a:endParaRPr lang="ru-RU" sz="2000" b="1" dirty="0"/>
          </a:p>
        </p:txBody>
      </p:sp>
      <p:pic>
        <p:nvPicPr>
          <p:cNvPr id="4" name="Picture 4" descr="http://exc-centr.ru/templates/rsmetro/images/gerb-nk.jpg"/>
          <p:cNvPicPr>
            <a:picLocks noChangeAspect="1" noChangeArrowheads="1"/>
          </p:cNvPicPr>
          <p:nvPr/>
        </p:nvPicPr>
        <p:blipFill>
          <a:blip r:embed="rId3" cstate="print"/>
          <a:srcRect/>
          <a:stretch>
            <a:fillRect/>
          </a:stretch>
        </p:blipFill>
        <p:spPr bwMode="auto">
          <a:xfrm>
            <a:off x="7812360" y="5301208"/>
            <a:ext cx="952500" cy="1095376"/>
          </a:xfrm>
          <a:prstGeom prst="rect">
            <a:avLst/>
          </a:prstGeom>
          <a:noFill/>
        </p:spPr>
      </p:pic>
      <p:pic>
        <p:nvPicPr>
          <p:cNvPr id="5" name="Picture 2" descr="Владимир Путин присвоил Новокузнецку звание “Город трудовой доблести”"/>
          <p:cNvPicPr>
            <a:picLocks noChangeAspect="1" noChangeArrowheads="1"/>
          </p:cNvPicPr>
          <p:nvPr/>
        </p:nvPicPr>
        <p:blipFill>
          <a:blip r:embed="rId4" cstate="print"/>
          <a:srcRect/>
          <a:stretch>
            <a:fillRect/>
          </a:stretch>
        </p:blipFill>
        <p:spPr bwMode="auto">
          <a:xfrm>
            <a:off x="683568" y="4149080"/>
            <a:ext cx="1980000" cy="1483200"/>
          </a:xfrm>
          <a:prstGeom prst="rect">
            <a:avLst/>
          </a:prstGeom>
          <a:noFill/>
        </p:spPr>
      </p:pic>
      <p:pic>
        <p:nvPicPr>
          <p:cNvPr id="6" name="Picture 2" descr="https://avoka.do/uploads/avokado/blog/illustration/image/26b53c/laptop_ui-5b30775de27a17.72089138.jpeg?1593688912"/>
          <p:cNvPicPr>
            <a:picLocks noChangeAspect="1" noChangeArrowheads="1"/>
          </p:cNvPicPr>
          <p:nvPr/>
        </p:nvPicPr>
        <p:blipFill>
          <a:blip r:embed="rId5" cstate="print"/>
          <a:srcRect/>
          <a:stretch>
            <a:fillRect/>
          </a:stretch>
        </p:blipFill>
        <p:spPr bwMode="auto">
          <a:xfrm>
            <a:off x="395536" y="1628800"/>
            <a:ext cx="2822400" cy="1548000"/>
          </a:xfrm>
          <a:prstGeom prst="rect">
            <a:avLst/>
          </a:prstGeom>
          <a:noFill/>
        </p:spPr>
      </p:pic>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s://img-fotki.yandex.ru/get/9761/9261269.12/0_154222_e1c8fd96_XXXL.jpg"/>
          <p:cNvPicPr>
            <a:picLocks noChangeAspect="1" noChangeArrowheads="1"/>
          </p:cNvPicPr>
          <p:nvPr/>
        </p:nvPicPr>
        <p:blipFill>
          <a:blip r:embed="rId2" cstate="print"/>
          <a:srcRect/>
          <a:stretch>
            <a:fillRect/>
          </a:stretch>
        </p:blipFill>
        <p:spPr bwMode="auto">
          <a:xfrm>
            <a:off x="1979712" y="836712"/>
            <a:ext cx="4876800" cy="3238500"/>
          </a:xfrm>
          <a:prstGeom prst="rect">
            <a:avLst/>
          </a:prstGeom>
          <a:noFill/>
        </p:spPr>
      </p:pic>
      <p:sp>
        <p:nvSpPr>
          <p:cNvPr id="3" name="Прямоугольник 2"/>
          <p:cNvSpPr/>
          <p:nvPr/>
        </p:nvSpPr>
        <p:spPr>
          <a:xfrm>
            <a:off x="1259632" y="4509120"/>
            <a:ext cx="6336704" cy="1015663"/>
          </a:xfrm>
          <a:prstGeom prst="rect">
            <a:avLst/>
          </a:prstGeom>
        </p:spPr>
        <p:txBody>
          <a:bodyPr wrap="square">
            <a:spAutoFit/>
          </a:bodyPr>
          <a:lstStyle/>
          <a:p>
            <a:r>
              <a:rPr lang="ru-RU" sz="2000" b="1" dirty="0" smtClean="0"/>
              <a:t>В Новокузнецке на Бульваре Героев о подвиге наших земляков напоминает надпись на одной из стен</a:t>
            </a:r>
            <a:endParaRPr lang="ru-RU" sz="2000" b="1" dirty="0"/>
          </a:p>
        </p:txBody>
      </p:sp>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67944" y="980728"/>
            <a:ext cx="4248472" cy="3693319"/>
          </a:xfrm>
          <a:prstGeom prst="rect">
            <a:avLst/>
          </a:prstGeom>
        </p:spPr>
        <p:txBody>
          <a:bodyPr wrap="square">
            <a:spAutoFit/>
          </a:bodyPr>
          <a:lstStyle/>
          <a:p>
            <a:r>
              <a:rPr lang="ru-RU" dirty="0"/>
              <a:t>Вечный огонь</a:t>
            </a:r>
          </a:p>
          <a:p>
            <a:r>
              <a:rPr lang="ru-RU" dirty="0"/>
              <a:t>Постоянно горящий огонь, символически знаменующий собой торжественную память народа о павших героях, борцах за свободу, за честь Родины. В российском праве - элемент воинского захоронения или мемориального сооружения, находящегося вне воинского захоронения, с постоянным горением огня. Непрерывное горение достигается путём подачи газа к определённому месту сжигания. Обычно входит в мемориальный комплекс.</a:t>
            </a:r>
          </a:p>
        </p:txBody>
      </p:sp>
      <p:pic>
        <p:nvPicPr>
          <p:cNvPr id="4" name="Picture 2" descr="https://novokuznetsk.ru/wp-content/uploads/2015/09/vaigl5hllrybhtva09ux_1441780655.jpg"/>
          <p:cNvPicPr>
            <a:picLocks noChangeAspect="1" noChangeArrowheads="1"/>
          </p:cNvPicPr>
          <p:nvPr/>
        </p:nvPicPr>
        <p:blipFill>
          <a:blip r:embed="rId2" cstate="print"/>
          <a:srcRect/>
          <a:stretch>
            <a:fillRect/>
          </a:stretch>
        </p:blipFill>
        <p:spPr bwMode="auto">
          <a:xfrm>
            <a:off x="683568" y="692696"/>
            <a:ext cx="3314700" cy="2486025"/>
          </a:xfrm>
          <a:prstGeom prst="rect">
            <a:avLst/>
          </a:prstGeom>
          <a:noFill/>
        </p:spPr>
      </p:pic>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img-fotki.yandex.ru/get/5208/9261269.13/0_154243_12410d_XXXL.jpg"/>
          <p:cNvPicPr>
            <a:picLocks noChangeAspect="1" noChangeArrowheads="1"/>
          </p:cNvPicPr>
          <p:nvPr/>
        </p:nvPicPr>
        <p:blipFill>
          <a:blip r:embed="rId2" cstate="print"/>
          <a:srcRect/>
          <a:stretch>
            <a:fillRect/>
          </a:stretch>
        </p:blipFill>
        <p:spPr bwMode="auto">
          <a:xfrm>
            <a:off x="0" y="186700"/>
            <a:ext cx="9119616" cy="6055995"/>
          </a:xfrm>
          <a:prstGeom prst="rect">
            <a:avLst/>
          </a:prstGeom>
          <a:noFill/>
        </p:spPr>
      </p:pic>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susanintop.com/wp-content/uploads/2019/01/2344.jpeg"/>
          <p:cNvPicPr>
            <a:picLocks noChangeAspect="1" noChangeArrowheads="1"/>
          </p:cNvPicPr>
          <p:nvPr/>
        </p:nvPicPr>
        <p:blipFill>
          <a:blip r:embed="rId2" cstate="print"/>
          <a:srcRect/>
          <a:stretch>
            <a:fillRect/>
          </a:stretch>
        </p:blipFill>
        <p:spPr bwMode="auto">
          <a:xfrm>
            <a:off x="-11379" y="-8534"/>
            <a:ext cx="9155379" cy="6866534"/>
          </a:xfrm>
          <a:prstGeom prst="rect">
            <a:avLst/>
          </a:prstGeom>
          <a:noFill/>
        </p:spPr>
      </p:pic>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32" name="Picture 8" descr="https://avatars.mds.yandex.net/get-altay/1777247/2a00000169d299bc61f329f140fcf1e980eb/XXL"/>
          <p:cNvPicPr>
            <a:picLocks noChangeAspect="1" noChangeArrowheads="1"/>
          </p:cNvPicPr>
          <p:nvPr/>
        </p:nvPicPr>
        <p:blipFill>
          <a:blip r:embed="rId2" cstate="print"/>
          <a:srcRect/>
          <a:stretch>
            <a:fillRect/>
          </a:stretch>
        </p:blipFill>
        <p:spPr bwMode="auto">
          <a:xfrm>
            <a:off x="395536" y="476672"/>
            <a:ext cx="6867525" cy="4381501"/>
          </a:xfrm>
          <a:prstGeom prst="rect">
            <a:avLst/>
          </a:prstGeom>
          <a:noFill/>
        </p:spPr>
      </p:pic>
      <p:sp>
        <p:nvSpPr>
          <p:cNvPr id="6" name="Прямоугольник 5"/>
          <p:cNvSpPr/>
          <p:nvPr/>
        </p:nvSpPr>
        <p:spPr>
          <a:xfrm>
            <a:off x="2286000" y="4869160"/>
            <a:ext cx="5958408" cy="923330"/>
          </a:xfrm>
          <a:prstGeom prst="rect">
            <a:avLst/>
          </a:prstGeom>
        </p:spPr>
        <p:txBody>
          <a:bodyPr wrap="square">
            <a:spAutoFit/>
          </a:bodyPr>
          <a:lstStyle/>
          <a:p>
            <a:r>
              <a:rPr lang="ru-RU" dirty="0"/>
              <a:t>Исторически первым памятником, посвященным войне, стал вот этот Неизвестный солдат, созданный по типовому проекту и установленный еще в 1947 году.</a:t>
            </a:r>
          </a:p>
        </p:txBody>
      </p:sp>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635896" y="1859340"/>
            <a:ext cx="4680520" cy="3139321"/>
          </a:xfrm>
          <a:prstGeom prst="rect">
            <a:avLst/>
          </a:prstGeom>
        </p:spPr>
        <p:txBody>
          <a:bodyPr wrap="square">
            <a:spAutoFit/>
          </a:bodyPr>
          <a:lstStyle/>
          <a:p>
            <a:r>
              <a:rPr lang="ru-RU" dirty="0"/>
              <a:t>8 мая 2009 год торжественно был открыт памятник «Неизвестному солдату» в Новоильинском районе г. Новокузнецка. Автор памятника - скульптор Вадим Гусев. Памятник выполнен из чугуна, имеет вес – 17,5 тонн, высоту около 5 метров, изготовлен в ООО «Ремонтно-механическом заводе» ЗСМК. Памятник является центром первого в Кемеровской области сквера, заложенного по инициативе горожан в память о детях войны.</a:t>
            </a:r>
          </a:p>
        </p:txBody>
      </p:sp>
      <p:pic>
        <p:nvPicPr>
          <p:cNvPr id="4" name="Picture 4" descr="https://memory-map.1sept.ru/memorials/00/08/45/8/18393.jpeg"/>
          <p:cNvPicPr>
            <a:picLocks noChangeAspect="1" noChangeArrowheads="1"/>
          </p:cNvPicPr>
          <p:nvPr/>
        </p:nvPicPr>
        <p:blipFill>
          <a:blip r:embed="rId2" cstate="print"/>
          <a:srcRect/>
          <a:stretch>
            <a:fillRect/>
          </a:stretch>
        </p:blipFill>
        <p:spPr bwMode="auto">
          <a:xfrm>
            <a:off x="611560" y="1340768"/>
            <a:ext cx="2415540" cy="3482340"/>
          </a:xfrm>
          <a:prstGeom prst="rect">
            <a:avLst/>
          </a:prstGeom>
          <a:noFill/>
        </p:spPr>
      </p:pic>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8" name="Picture 6" descr="https://kuzrab.ru/wp-content/uploads/2020/03/018_29_2020-768x512.jpg"/>
          <p:cNvPicPr>
            <a:picLocks noChangeAspect="1" noChangeArrowheads="1"/>
          </p:cNvPicPr>
          <p:nvPr/>
        </p:nvPicPr>
        <p:blipFill>
          <a:blip r:embed="rId2" cstate="print"/>
          <a:srcRect/>
          <a:stretch>
            <a:fillRect/>
          </a:stretch>
        </p:blipFill>
        <p:spPr bwMode="auto">
          <a:xfrm>
            <a:off x="899592" y="1196752"/>
            <a:ext cx="7315200" cy="4876801"/>
          </a:xfrm>
          <a:prstGeom prst="rect">
            <a:avLst/>
          </a:prstGeom>
          <a:noFill/>
        </p:spPr>
      </p:pic>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http://ds198.edu42.ru/wp-content/uploads/sites/74/2020/02/Pn_WaT_vaTA-297x300.jpg"/>
          <p:cNvPicPr>
            <a:picLocks noChangeAspect="1" noChangeArrowheads="1"/>
          </p:cNvPicPr>
          <p:nvPr/>
        </p:nvPicPr>
        <p:blipFill>
          <a:blip r:embed="rId2" cstate="print"/>
          <a:srcRect/>
          <a:stretch>
            <a:fillRect/>
          </a:stretch>
        </p:blipFill>
        <p:spPr bwMode="auto">
          <a:xfrm>
            <a:off x="323528" y="476672"/>
            <a:ext cx="2828925" cy="2857500"/>
          </a:xfrm>
          <a:prstGeom prst="rect">
            <a:avLst/>
          </a:prstGeom>
          <a:noFill/>
        </p:spPr>
      </p:pic>
      <p:pic>
        <p:nvPicPr>
          <p:cNvPr id="49158" name="Picture 6" descr="https://cdn.10kanal.ru/wp-content/uploads/2020/06/%D1%82%D0%B0%D0%BD%D0%BA-%D0%A2-34-2-360x240.jpg"/>
          <p:cNvPicPr>
            <a:picLocks noChangeAspect="1" noChangeArrowheads="1"/>
          </p:cNvPicPr>
          <p:nvPr/>
        </p:nvPicPr>
        <p:blipFill>
          <a:blip r:embed="rId3" cstate="print"/>
          <a:srcRect/>
          <a:stretch>
            <a:fillRect/>
          </a:stretch>
        </p:blipFill>
        <p:spPr bwMode="auto">
          <a:xfrm>
            <a:off x="3203848" y="2708920"/>
            <a:ext cx="5486400" cy="3657600"/>
          </a:xfrm>
          <a:prstGeom prst="rect">
            <a:avLst/>
          </a:prstGeom>
          <a:noFill/>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3200" b="1" dirty="0"/>
              <a:t>Звание «Город трудовой доблести» присвоено Новокузнецку 2 июля 2020 </a:t>
            </a:r>
            <a:r>
              <a:rPr lang="ru-RU" sz="3200" b="1" dirty="0" smtClean="0"/>
              <a:t>года</a:t>
            </a:r>
            <a:endParaRPr lang="ru-RU" sz="3200" b="1" dirty="0"/>
          </a:p>
        </p:txBody>
      </p:sp>
      <p:sp>
        <p:nvSpPr>
          <p:cNvPr id="3" name="Содержимое 2"/>
          <p:cNvSpPr>
            <a:spLocks noGrp="1"/>
          </p:cNvSpPr>
          <p:nvPr>
            <p:ph sz="quarter" idx="1"/>
          </p:nvPr>
        </p:nvSpPr>
        <p:spPr>
          <a:xfrm>
            <a:off x="1979712" y="1447800"/>
            <a:ext cx="6707088" cy="4572000"/>
          </a:xfrm>
        </p:spPr>
        <p:txBody>
          <a:bodyPr>
            <a:normAutofit lnSpcReduction="10000"/>
          </a:bodyPr>
          <a:lstStyle/>
          <a:p>
            <a:pPr fontAlgn="t"/>
            <a:r>
              <a:rPr lang="ru-RU" dirty="0" smtClean="0"/>
              <a:t>Президент </a:t>
            </a:r>
            <a:r>
              <a:rPr lang="ru-RU" dirty="0"/>
              <a:t>Российской Федерации Владимир Путин присвоил Новокузнецку звание "Город трудовой доблести". Это звание присваивается городам, жители которых внесли значительный вклад в достижение Победы в Великой Отечественной Войне, обеспечив бесперебойное производство военной и гражданской продукции на промышленных предприятиях и проявив при этом массовый трудовой героизм и самоотверженность.</a:t>
            </a:r>
          </a:p>
          <a:p>
            <a:endParaRPr lang="ru-RU" dirty="0"/>
          </a:p>
        </p:txBody>
      </p:sp>
      <p:pic>
        <p:nvPicPr>
          <p:cNvPr id="17410" name="Picture 2" descr="https://i.mycdn.me/i?r=AzEPZsRbOZEKgBhR0XGMT1RkwfQqL1NOHA1wbAA4TUexKaaKTM5SRkZCeTgDn6uOyic"/>
          <p:cNvPicPr>
            <a:picLocks noChangeAspect="1" noChangeArrowheads="1"/>
          </p:cNvPicPr>
          <p:nvPr/>
        </p:nvPicPr>
        <p:blipFill>
          <a:blip r:embed="rId2" cstate="print"/>
          <a:srcRect/>
          <a:stretch>
            <a:fillRect/>
          </a:stretch>
        </p:blipFill>
        <p:spPr bwMode="auto">
          <a:xfrm>
            <a:off x="323528" y="1772816"/>
            <a:ext cx="1571625" cy="1333501"/>
          </a:xfrm>
          <a:prstGeom prst="rect">
            <a:avLst/>
          </a:prstGeom>
          <a:noFill/>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Город трудовой доблести</a:t>
            </a:r>
            <a:endParaRPr lang="ru-RU" dirty="0"/>
          </a:p>
        </p:txBody>
      </p:sp>
      <p:sp>
        <p:nvSpPr>
          <p:cNvPr id="3" name="Содержимое 2"/>
          <p:cNvSpPr>
            <a:spLocks noGrp="1"/>
          </p:cNvSpPr>
          <p:nvPr>
            <p:ph sz="quarter" idx="1"/>
          </p:nvPr>
        </p:nvSpPr>
        <p:spPr>
          <a:xfrm>
            <a:off x="2555776" y="1447800"/>
            <a:ext cx="6131024" cy="4572000"/>
          </a:xfrm>
        </p:spPr>
        <p:txBody>
          <a:bodyPr>
            <a:normAutofit fontScale="92500"/>
          </a:bodyPr>
          <a:lstStyle/>
          <a:p>
            <a:r>
              <a:rPr lang="ru-RU" dirty="0" smtClean="0"/>
              <a:t>Владимир Путин 2 июля подписал указ о присвоении 20 российским городам почетного звания «Город трудовой доблести». Среди них — Ярославль, Боровичи, Иваново, Нижний Новгород, Казань, Саратов, Самара, Пермь, Нижний Тагил, Екатеринбург, Омск, Магнитогорск, Ижевск, Уфа, Томск, Ульяновск, Челябинск, Новокузнецк, Новосибирск и Иркутск. Именно там ковалась победа в Великой Отечественной войне.</a:t>
            </a:r>
            <a:endParaRPr lang="ru-RU" dirty="0"/>
          </a:p>
        </p:txBody>
      </p:sp>
      <p:pic>
        <p:nvPicPr>
          <p:cNvPr id="4" name="Picture 4" descr="http://exc-centr.ru/templates/rsmetro/images/gerb-nk.jpg"/>
          <p:cNvPicPr>
            <a:picLocks noChangeAspect="1" noChangeArrowheads="1"/>
          </p:cNvPicPr>
          <p:nvPr/>
        </p:nvPicPr>
        <p:blipFill>
          <a:blip r:embed="rId2" cstate="print"/>
          <a:srcRect/>
          <a:stretch>
            <a:fillRect/>
          </a:stretch>
        </p:blipFill>
        <p:spPr bwMode="auto">
          <a:xfrm>
            <a:off x="7812360" y="5301208"/>
            <a:ext cx="952500" cy="1095376"/>
          </a:xfrm>
          <a:prstGeom prst="rect">
            <a:avLst/>
          </a:prstGeom>
          <a:noFill/>
        </p:spPr>
      </p:pic>
      <p:pic>
        <p:nvPicPr>
          <p:cNvPr id="16386" name="Picture 2" descr="https://rbsmi.ru/upload/iblock/309/30939a3bd3adb3d7125f15f2d9fea54a.jpg"/>
          <p:cNvPicPr>
            <a:picLocks noChangeAspect="1" noChangeArrowheads="1"/>
          </p:cNvPicPr>
          <p:nvPr/>
        </p:nvPicPr>
        <p:blipFill>
          <a:blip r:embed="rId3" cstate="print"/>
          <a:srcRect/>
          <a:stretch>
            <a:fillRect/>
          </a:stretch>
        </p:blipFill>
        <p:spPr bwMode="auto">
          <a:xfrm>
            <a:off x="251520" y="1484784"/>
            <a:ext cx="2286000" cy="2943225"/>
          </a:xfrm>
          <a:prstGeom prst="rect">
            <a:avLst/>
          </a:prstGeom>
          <a:noFill/>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Город трудовой доблести</a:t>
            </a:r>
            <a:endParaRPr lang="ru-RU" dirty="0"/>
          </a:p>
        </p:txBody>
      </p:sp>
      <p:sp>
        <p:nvSpPr>
          <p:cNvPr id="3" name="Содержимое 2"/>
          <p:cNvSpPr>
            <a:spLocks noGrp="1"/>
          </p:cNvSpPr>
          <p:nvPr>
            <p:ph sz="quarter" idx="1"/>
          </p:nvPr>
        </p:nvSpPr>
        <p:spPr>
          <a:xfrm>
            <a:off x="2555776" y="1447800"/>
            <a:ext cx="6131024" cy="4572000"/>
          </a:xfrm>
        </p:spPr>
        <p:txBody>
          <a:bodyPr>
            <a:normAutofit fontScale="92500" lnSpcReduction="10000"/>
          </a:bodyPr>
          <a:lstStyle/>
          <a:p>
            <a:r>
              <a:rPr lang="ru-RU" dirty="0" smtClean="0"/>
              <a:t>"</a:t>
            </a:r>
            <a:r>
              <a:rPr lang="ru-RU" dirty="0"/>
              <a:t>От души поздравляю Новокузнецк и весь Кузбасс с этим эпохальным событием! Теперь трудовые подвиги жителей Новокузнецка признаны на уровне всей страны. Южная столица Кузбасса этого достойна, ведь город внес значительный вклад в Победу в Великой Отечественной войне. Кроме того, что город ковал победу глубоко в тылу, 64 тысячи </a:t>
            </a:r>
            <a:r>
              <a:rPr lang="ru-RU" dirty="0" err="1"/>
              <a:t>новокузнечан</a:t>
            </a:r>
            <a:r>
              <a:rPr lang="ru-RU" dirty="0"/>
              <a:t> ушли на фронт, каждый четвертый из них — не вернулся", – заявил губернатор Кузбасса Сергей </a:t>
            </a:r>
            <a:r>
              <a:rPr lang="ru-RU" dirty="0" err="1"/>
              <a:t>Цивилев</a:t>
            </a:r>
            <a:r>
              <a:rPr lang="ru-RU" dirty="0"/>
              <a:t>.</a:t>
            </a:r>
          </a:p>
        </p:txBody>
      </p:sp>
      <p:pic>
        <p:nvPicPr>
          <p:cNvPr id="4" name="Picture 4" descr="http://exc-centr.ru/templates/rsmetro/images/gerb-nk.jpg"/>
          <p:cNvPicPr>
            <a:picLocks noChangeAspect="1" noChangeArrowheads="1"/>
          </p:cNvPicPr>
          <p:nvPr/>
        </p:nvPicPr>
        <p:blipFill>
          <a:blip r:embed="rId2" cstate="print"/>
          <a:srcRect/>
          <a:stretch>
            <a:fillRect/>
          </a:stretch>
        </p:blipFill>
        <p:spPr bwMode="auto">
          <a:xfrm>
            <a:off x="7740352" y="5445224"/>
            <a:ext cx="952500" cy="1095376"/>
          </a:xfrm>
          <a:prstGeom prst="rect">
            <a:avLst/>
          </a:prstGeom>
          <a:noFill/>
        </p:spPr>
      </p:pic>
      <p:pic>
        <p:nvPicPr>
          <p:cNvPr id="15362" name="Picture 2" descr="https://im0-tub-ru.yandex.net/i?id=05257baae654de44d7e50aaf1daef301&amp;n=24"/>
          <p:cNvPicPr>
            <a:picLocks noChangeAspect="1" noChangeArrowheads="1"/>
          </p:cNvPicPr>
          <p:nvPr/>
        </p:nvPicPr>
        <p:blipFill>
          <a:blip r:embed="rId3" cstate="print"/>
          <a:srcRect/>
          <a:stretch>
            <a:fillRect/>
          </a:stretch>
        </p:blipFill>
        <p:spPr bwMode="auto">
          <a:xfrm>
            <a:off x="251520" y="2348880"/>
            <a:ext cx="2295525" cy="1238250"/>
          </a:xfrm>
          <a:prstGeom prst="rect">
            <a:avLst/>
          </a:prstGeom>
          <a:noFill/>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Город трудовой доблести</a:t>
            </a:r>
            <a:endParaRPr lang="ru-RU" dirty="0"/>
          </a:p>
        </p:txBody>
      </p:sp>
      <p:sp>
        <p:nvSpPr>
          <p:cNvPr id="3" name="Содержимое 2"/>
          <p:cNvSpPr>
            <a:spLocks noGrp="1"/>
          </p:cNvSpPr>
          <p:nvPr>
            <p:ph sz="quarter" idx="1"/>
          </p:nvPr>
        </p:nvSpPr>
        <p:spPr/>
        <p:txBody>
          <a:bodyPr/>
          <a:lstStyle/>
          <a:p>
            <a:r>
              <a:rPr lang="ru-RU" dirty="0" smtClean="0"/>
              <a:t>Удивительный юбилейный 75-ый год Победы подарил целых три знаменательных праздника. Первый состоялся 9-го мая, второй в День Парада — 24-го июня и третий буквально накануне, когда Президентом России Владимиром Путиным был объявлен список городов, получивших федеральный статус — Город трудовой доблести. Новокузнецк за вклад в Победу в Великой Отечественной войне и восстановление страны в послевоенное время — в числе обладателей почётного титула.</a:t>
            </a:r>
            <a:endParaRPr lang="ru-RU" dirty="0"/>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Город трудовой доблести</a:t>
            </a:r>
            <a:endParaRPr lang="ru-RU" dirty="0"/>
          </a:p>
        </p:txBody>
      </p:sp>
      <p:sp>
        <p:nvSpPr>
          <p:cNvPr id="3" name="Содержимое 2"/>
          <p:cNvSpPr>
            <a:spLocks noGrp="1"/>
          </p:cNvSpPr>
          <p:nvPr>
            <p:ph sz="quarter" idx="1"/>
          </p:nvPr>
        </p:nvSpPr>
        <p:spPr/>
        <p:txBody>
          <a:bodyPr/>
          <a:lstStyle/>
          <a:p>
            <a:pPr algn="ctr"/>
            <a:r>
              <a:rPr lang="ru-RU" dirty="0"/>
              <a:t>В 2019 году Новокузнецку было </a:t>
            </a:r>
            <a:r>
              <a:rPr lang="ru-RU" u="sng" dirty="0">
                <a:hlinkClick r:id="rId2"/>
              </a:rPr>
              <a:t>присвоено </a:t>
            </a:r>
            <a:r>
              <a:rPr lang="ru-RU" dirty="0"/>
              <a:t>почетное звание "Город трудовой доблести и воинской </a:t>
            </a:r>
            <a:r>
              <a:rPr lang="ru-RU" dirty="0" smtClean="0"/>
              <a:t>славы</a:t>
            </a:r>
            <a:endParaRPr lang="ru-RU" dirty="0"/>
          </a:p>
        </p:txBody>
      </p:sp>
      <p:pic>
        <p:nvPicPr>
          <p:cNvPr id="4" name="Picture 2" descr="https://novokuznetsk.ru/wp-content/uploads/2019/05/krZMD58n30A.jpg"/>
          <p:cNvPicPr>
            <a:picLocks noChangeAspect="1" noChangeArrowheads="1"/>
          </p:cNvPicPr>
          <p:nvPr/>
        </p:nvPicPr>
        <p:blipFill>
          <a:blip r:embed="rId3" cstate="print"/>
          <a:srcRect/>
          <a:stretch>
            <a:fillRect/>
          </a:stretch>
        </p:blipFill>
        <p:spPr bwMode="auto">
          <a:xfrm>
            <a:off x="2771800" y="3573016"/>
            <a:ext cx="3108960" cy="2317147"/>
          </a:xfrm>
          <a:prstGeom prst="rect">
            <a:avLst/>
          </a:prstGeom>
          <a:noFill/>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s://s9.stc.all.kpcdn.net/share/i/12/11478066/cr-1200-630.wm-asnpmfkg-100-tr-0-0.t-13-4246657-ttps-47-8-0083CD-1010-l-85-b-41.t-13-4246657-ttps-47-8-FFF-1010-l-85-b-42.t-207-5-asb-37-10-FFF-788-l-370-t-68.m2020-07-03x13-04-09.jpg"/>
          <p:cNvPicPr>
            <a:picLocks noChangeAspect="1" noChangeArrowheads="1"/>
          </p:cNvPicPr>
          <p:nvPr/>
        </p:nvPicPr>
        <p:blipFill>
          <a:blip r:embed="rId2" cstate="print"/>
          <a:srcRect/>
          <a:stretch>
            <a:fillRect/>
          </a:stretch>
        </p:blipFill>
        <p:spPr bwMode="auto">
          <a:xfrm>
            <a:off x="0" y="836712"/>
            <a:ext cx="9144000" cy="4800600"/>
          </a:xfrm>
          <a:prstGeom prst="rect">
            <a:avLst/>
          </a:prstGeom>
          <a:noFill/>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Город трудовой доблести</a:t>
            </a:r>
            <a:endParaRPr lang="ru-RU" dirty="0"/>
          </a:p>
        </p:txBody>
      </p:sp>
      <p:sp>
        <p:nvSpPr>
          <p:cNvPr id="3" name="Содержимое 2"/>
          <p:cNvSpPr>
            <a:spLocks noGrp="1"/>
          </p:cNvSpPr>
          <p:nvPr>
            <p:ph sz="quarter" idx="1"/>
          </p:nvPr>
        </p:nvSpPr>
        <p:spPr/>
        <p:txBody>
          <a:bodyPr>
            <a:normAutofit/>
          </a:bodyPr>
          <a:lstStyle/>
          <a:p>
            <a:r>
              <a:rPr lang="ru-RU" dirty="0" smtClean="0"/>
              <a:t>Вклад в победу крупнейших городов Кузбасса, </a:t>
            </a:r>
            <a:r>
              <a:rPr lang="ru-RU" dirty="0" err="1" smtClean="0"/>
              <a:t>Кемерова</a:t>
            </a:r>
            <a:r>
              <a:rPr lang="ru-RU" dirty="0" smtClean="0"/>
              <a:t> и Новокузнецка, сложно переоценить. 64 тысячи </a:t>
            </a:r>
            <a:r>
              <a:rPr lang="ru-RU" dirty="0" err="1" smtClean="0"/>
              <a:t>новокузнечан</a:t>
            </a:r>
            <a:r>
              <a:rPr lang="ru-RU" dirty="0" smtClean="0"/>
              <a:t> и 61 тысяча </a:t>
            </a:r>
            <a:r>
              <a:rPr lang="ru-RU" dirty="0" err="1" smtClean="0"/>
              <a:t>кемеровчан</a:t>
            </a:r>
            <a:r>
              <a:rPr lang="ru-RU" dirty="0" smtClean="0"/>
              <a:t> воевали на фронтах в годы Великой Отечественной войны.</a:t>
            </a:r>
          </a:p>
        </p:txBody>
      </p:sp>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250</TotalTime>
  <Words>795</Words>
  <Application>Microsoft Office PowerPoint</Application>
  <PresentationFormat>Экран (4:3)</PresentationFormat>
  <Paragraphs>41</Paragraphs>
  <Slides>27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27</vt:i4>
      </vt:variant>
    </vt:vector>
  </HeadingPairs>
  <TitlesOfParts>
    <vt:vector size="33" baseType="lpstr">
      <vt:lpstr>Calibri</vt:lpstr>
      <vt:lpstr>Cambria</vt:lpstr>
      <vt:lpstr>Franklin Gothic Book</vt:lpstr>
      <vt:lpstr>Perpetua</vt:lpstr>
      <vt:lpstr>Wingdings 2</vt:lpstr>
      <vt:lpstr>Справедливость</vt:lpstr>
      <vt:lpstr>Новокузнецк - Город трудовой доблести </vt:lpstr>
      <vt:lpstr>Презентация PowerPoint</vt:lpstr>
      <vt:lpstr>Звание «Город трудовой доблести» присвоено Новокузнецку 2 июля 2020 года</vt:lpstr>
      <vt:lpstr>Город трудовой доблести</vt:lpstr>
      <vt:lpstr>Город трудовой доблести</vt:lpstr>
      <vt:lpstr>Город трудовой доблести</vt:lpstr>
      <vt:lpstr>Город трудовой доблести</vt:lpstr>
      <vt:lpstr>Презентация PowerPoint</vt:lpstr>
      <vt:lpstr>Город трудовой доблести</vt:lpstr>
      <vt:lpstr>Презентация PowerPoint</vt:lpstr>
      <vt:lpstr>Презентация PowerPoint</vt:lpstr>
      <vt:lpstr>Город трудовой доблести</vt:lpstr>
      <vt:lpstr>Презентация PowerPoint</vt:lpstr>
      <vt:lpstr>Город трудовой доблести</vt:lpstr>
      <vt:lpstr>Презентация PowerPoint</vt:lpstr>
      <vt:lpstr>Презентация PowerPoint</vt:lpstr>
      <vt:lpstr>Презентация PowerPoint</vt:lpstr>
      <vt:lpstr>Город трудовой доблести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Город трудовой доблести</dc:title>
  <dc:creator>school2</dc:creator>
  <cp:lastModifiedBy>школа</cp:lastModifiedBy>
  <cp:revision>28</cp:revision>
  <dcterms:created xsi:type="dcterms:W3CDTF">2020-07-05T05:08:59Z</dcterms:created>
  <dcterms:modified xsi:type="dcterms:W3CDTF">2021-09-14T06:10:55Z</dcterms:modified>
</cp:coreProperties>
</file>