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8" r:id="rId4"/>
    <p:sldId id="282" r:id="rId5"/>
    <p:sldId id="281" r:id="rId6"/>
    <p:sldId id="266" r:id="rId7"/>
    <p:sldId id="276" r:id="rId8"/>
    <p:sldId id="283" r:id="rId9"/>
    <p:sldId id="277" r:id="rId10"/>
    <p:sldId id="278" r:id="rId11"/>
    <p:sldId id="265" r:id="rId12"/>
    <p:sldId id="269" r:id="rId13"/>
    <p:sldId id="270" r:id="rId14"/>
    <p:sldId id="273" r:id="rId15"/>
    <p:sldId id="274" r:id="rId16"/>
    <p:sldId id="28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4689" autoAdjust="0"/>
  </p:normalViewPr>
  <p:slideViewPr>
    <p:cSldViewPr snapToGrid="0">
      <p:cViewPr varScale="1">
        <p:scale>
          <a:sx n="59" d="100"/>
          <a:sy n="59" d="100"/>
        </p:scale>
        <p:origin x="-102" y="-5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6250C-6A35-4061-955F-D7CD02346E31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38787-8F9C-40E0-8E31-4A30F7E0C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2412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38787-8F9C-40E0-8E31-4A30F7E0C27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1570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E88B96-7685-4684-B2B4-AE4F4F60AC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D4AAF16-CC10-44F6-8217-7408F8ED2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FE38B8E-6383-4A2E-8D86-74EDDA35F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17B9E62-5FD6-48C5-A91B-9476D0460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71CA1AB-8A80-45F3-93AF-E3B0899A2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4214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C4B275-1B8A-4340-88EA-CB0AADDCD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FC57F80-02BE-414D-9C1F-92154A141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6E51847-F595-4B99-89B5-C721E5541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66AF90A-AB3E-436F-9EA1-854B56A3C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A6A183D-384A-4FAD-B8C4-BD3B191C9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739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A2D443F-7DBF-4A64-8E95-AC85171D04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4F284D2-48C9-4193-85FC-5CCBBAA63A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841B1E4-ED24-4AA3-ABD5-D0813095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73CFBC2-5202-49E5-9E59-22C23099C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52F3617-4EC9-4FA1-A6C9-3733DB2C3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824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F96C84-E308-42FF-BC5F-637AB386D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7C28DAA-D49B-41B4-B4E6-29AA98525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88B946D-F2FD-4C14-B7FF-9710B3F13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21536F1-E083-4C8E-8F3D-F911CB3A3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8489E2D-A109-461D-9756-CDCC16C60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5416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9758FA-6FDF-4991-9F6F-446C6E807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2D98E28-331D-46C2-8133-56CF45433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3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8C294C4-6177-48A3-9BC8-EDFD56A27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687C009-C7C3-479C-9FD9-3E9F8BDEA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AE8CB68-8922-4112-B3B6-85A2EF924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8482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44E1D1-5DDB-4041-BA95-73DF6117C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FE8E8B-06EC-4B27-A96D-CD7E91582C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B29BE42-B338-481C-A5D8-A256C1F4E2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246263B-593B-4209-BFB9-E9EF3452E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DB7958F-274B-48E5-8ECD-6D69B809A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64A58F0-F768-4737-89D7-F873A7D28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3966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208266-B7F8-4DDF-95AD-6359036AB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C95F66F-87D3-4138-B18A-E86D35E98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3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8779B57-5B34-4CCB-919A-6132D78EA4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3" y="2505076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4EF374A-BF95-4ABC-A597-716C5BCC3B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01F2E29-E6F7-41CF-8C94-01B8623614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AEC7E1C-5D30-4AC9-8DD6-9D7CBDD4E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B8EF286-958F-43F9-AB93-33499FD2B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17AF92A-09CD-49FB-82AD-C66F4928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124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D2C2DC-816D-4519-9E7F-71480EDCA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2DD81FD-5407-4541-AC71-A05AC14E6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8B8649C-87B8-4A2F-ABC0-9E84CC6DB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C01FBB5-4C99-4B48-8121-7AC5AFD81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801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39758EF-FB09-4FF1-A842-56D29AE7D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4F5656DF-A2B4-4FB1-A704-43CF153A2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9164FCF-1197-4E8E-932E-4B57DDC1A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580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80AB46-341B-47A4-BF27-4084C82DB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FE09F10-D864-4363-AB98-EDC62AD3F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92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B4EF623-E1FD-4842-9AD8-BC6DB7D721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D94DE48-317F-4E8A-B214-CB6C47363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3244925-9106-406D-B0E0-3D8EF47F6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05E3DC3-6201-4F77-9773-B2E376B1E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5056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603D6F-BD48-4CB5-BD78-69CAD8191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863E7F2-8643-4ECD-8FDC-BDCE20AD32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92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0A1E50A-2B30-49D2-8F5D-26C4E78FA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7626C7D-0E29-40D1-8285-B91097A0E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5C3A29F-E418-427E-BA06-6368AFCCD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862BD4B-475E-4730-9A7B-6DAECFC55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4184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698247-2B49-439B-B9CD-58998BD57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F9E4D92-AEFB-4AA3-A9CB-A98DF3CE5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5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26F9372-C3B6-4C2F-BB26-B4185F96A1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9318E-1212-4C7E-BCFE-1346870CF0E7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101812-7121-4806-8233-1AA5F860E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5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34A1CDB-15A9-48CC-A5AC-3B011DDFA0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ECB83-3F3B-4213-BF09-1DDD442B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286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52.png" Type="http://schemas.openxmlformats.org/officeDocument/2006/relationships/image"/><Relationship Id="rId2" Target="../media/image5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55.jpeg" Type="http://schemas.openxmlformats.org/officeDocument/2006/relationships/image"/><Relationship Id="rId5" Target="../media/image54.png" Type="http://schemas.openxmlformats.org/officeDocument/2006/relationships/image"/><Relationship Id="rId4" Target="../media/image53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5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58.jpeg" Type="http://schemas.openxmlformats.org/officeDocument/2006/relationships/image"/><Relationship Id="rId4" Target="../media/image57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5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62.png" Type="http://schemas.openxmlformats.org/officeDocument/2006/relationships/image"/><Relationship Id="rId5" Target="../media/image61.jpeg" Type="http://schemas.openxmlformats.org/officeDocument/2006/relationships/image"/><Relationship Id="rId4" Target="../media/image60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6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64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6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66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8" Target="../media/image72.png" Type="http://schemas.openxmlformats.org/officeDocument/2006/relationships/image"/><Relationship Id="rId3" Target="../media/image67.png" Type="http://schemas.openxmlformats.org/officeDocument/2006/relationships/image"/><Relationship Id="rId7" Target="../media/image7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70.png" Type="http://schemas.openxmlformats.org/officeDocument/2006/relationships/image"/><Relationship Id="rId5" Target="../media/image69.jpeg" Type="http://schemas.openxmlformats.org/officeDocument/2006/relationships/image"/><Relationship Id="rId4" Target="../media/image68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https://lukinaolga174.wixsite.com/mysite" TargetMode="External" Type="http://schemas.openxmlformats.org/officeDocument/2006/relationships/hyperlink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https://nsportal.ru/olenkalukina" TargetMode="External" Type="http://schemas.openxmlformats.org/officeDocument/2006/relationships/hyperlink"/></Relationships>
</file>

<file path=ppt/slides/_rels/slide2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8" Target="../media/image9.jpeg" Type="http://schemas.openxmlformats.org/officeDocument/2006/relationships/image"/><Relationship Id="rId3" Target="../media/image4.jpeg" Type="http://schemas.openxmlformats.org/officeDocument/2006/relationships/image"/><Relationship Id="rId7" Target="../media/image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7.jpeg" Type="http://schemas.openxmlformats.org/officeDocument/2006/relationships/image"/><Relationship Id="rId5" Target="../media/image6.png" Type="http://schemas.openxmlformats.org/officeDocument/2006/relationships/image"/><Relationship Id="rId10" Target="../media/image11.jpeg" Type="http://schemas.openxmlformats.org/officeDocument/2006/relationships/image"/><Relationship Id="rId4" Target="../media/image5.jpeg" Type="http://schemas.openxmlformats.org/officeDocument/2006/relationships/image"/><Relationship Id="rId9" Target="../media/image10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8" Target="../media/image18.jpeg" Type="http://schemas.openxmlformats.org/officeDocument/2006/relationships/image"/><Relationship Id="rId3" Target="../media/image13.jpeg" Type="http://schemas.openxmlformats.org/officeDocument/2006/relationships/image"/><Relationship Id="rId7" Target="../media/image17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6.jpeg" Type="http://schemas.openxmlformats.org/officeDocument/2006/relationships/image"/><Relationship Id="rId5" Target="../media/image15.jpe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8" Target="../media/image24.jpeg" Type="http://schemas.openxmlformats.org/officeDocument/2006/relationships/image"/><Relationship Id="rId3" Target="../media/image19.jpeg" Type="http://schemas.openxmlformats.org/officeDocument/2006/relationships/image"/><Relationship Id="rId7" Target="../media/image2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2.jpeg" Type="http://schemas.openxmlformats.org/officeDocument/2006/relationships/image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7" Target="../media/image2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28.jpeg" Type="http://schemas.openxmlformats.org/officeDocument/2006/relationships/image"/><Relationship Id="rId5" Target="../media/image27.jpe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8" Target="../media/image35.jpeg" Type="http://schemas.openxmlformats.org/officeDocument/2006/relationships/image"/><Relationship Id="rId3" Target="../media/image30.jpeg" Type="http://schemas.openxmlformats.org/officeDocument/2006/relationships/image"/><Relationship Id="rId7" Target="../media/image34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33.jpeg" Type="http://schemas.openxmlformats.org/officeDocument/2006/relationships/image"/><Relationship Id="rId5" Target="../media/image32.jpeg" Type="http://schemas.openxmlformats.org/officeDocument/2006/relationships/image"/><Relationship Id="rId10" Target="../media/image37.jpeg" Type="http://schemas.openxmlformats.org/officeDocument/2006/relationships/image"/><Relationship Id="rId4" Target="../media/image31.jpeg" Type="http://schemas.openxmlformats.org/officeDocument/2006/relationships/image"/><Relationship Id="rId9" Target="../media/image36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39.jpeg" Type="http://schemas.openxmlformats.org/officeDocument/2006/relationships/image"/><Relationship Id="rId7" Target="../media/image43.jpeg" Type="http://schemas.openxmlformats.org/officeDocument/2006/relationships/image"/><Relationship Id="rId2" Target="../media/image38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42.jpeg" Type="http://schemas.openxmlformats.org/officeDocument/2006/relationships/image"/><Relationship Id="rId5" Target="../media/image41.jpeg" Type="http://schemas.openxmlformats.org/officeDocument/2006/relationships/image"/><Relationship Id="rId4" Target="../media/image40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8" Target="../media/image49.jpeg" Type="http://schemas.openxmlformats.org/officeDocument/2006/relationships/image"/><Relationship Id="rId3" Target="../media/image44.jpeg" Type="http://schemas.openxmlformats.org/officeDocument/2006/relationships/image"/><Relationship Id="rId7" Target="../media/image48.pn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47.png" Type="http://schemas.openxmlformats.org/officeDocument/2006/relationships/image"/><Relationship Id="rId5" Target="../media/image46.png" Type="http://schemas.openxmlformats.org/officeDocument/2006/relationships/image"/><Relationship Id="rId4" Target="../media/image45.png" Type="http://schemas.openxmlformats.org/officeDocument/2006/relationships/image"/><Relationship Id="rId9" Target="../media/image50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">
            <a:extLst>
              <a:ext uri="{FF2B5EF4-FFF2-40B4-BE49-F238E27FC236}">
                <a16:creationId xmlns:a16="http://schemas.microsoft.com/office/drawing/2014/main" xmlns="" id="{6F01DB92-3946-409B-BC17-59E3849CE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8D413D-3FB4-45BF-94D6-CCCBFCE4AE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2" y="0"/>
            <a:ext cx="10953749" cy="1466850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Муниципального дошкольного образовательного учреждения </a:t>
            </a:r>
            <a:br>
              <a:rPr lang="ru-RU" sz="2700" b="1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«Детского сада №12    г. Челябинска»</a:t>
            </a:r>
            <a:br>
              <a:rPr lang="ru-RU" sz="2700" b="1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endParaRPr lang="ru-RU" sz="2700" b="1" dirty="0">
              <a:solidFill>
                <a:srgbClr val="00206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590759D-DC71-49A7-B4BE-C1EB08C274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3657" y="2432835"/>
            <a:ext cx="8763001" cy="1655762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3600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Особенности работы воспитателя группы комбинированной направленности (ОНР)</a:t>
            </a:r>
          </a:p>
          <a:p>
            <a:endParaRPr lang="ru-RU" sz="3600" dirty="0">
              <a:solidFill>
                <a:srgbClr val="00206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rgbClr val="00206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rgbClr val="00206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8E2AC59-650F-496D-A88C-F97591DEC030}"/>
              </a:ext>
            </a:extLst>
          </p:cNvPr>
          <p:cNvSpPr/>
          <p:nvPr/>
        </p:nvSpPr>
        <p:spPr>
          <a:xfrm>
            <a:off x="6096000" y="5293733"/>
            <a:ext cx="58709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Подготовила воспитатель первой квалификационной категории: Лукина Ольга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3336972908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5542784-02E6-4E53-8CA7-E7AA0D44DDFB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ln w="3175">
            <a:solidFill>
              <a:schemeClr val="accent6">
                <a:lumMod val="20000"/>
                <a:lumOff val="80000"/>
              </a:schemeClr>
            </a:solidFill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08431F76-2DD4-41D6-AA4D-75F502C36BE2}"/>
              </a:ext>
            </a:extLst>
          </p:cNvPr>
          <p:cNvSpPr/>
          <p:nvPr/>
        </p:nvSpPr>
        <p:spPr>
          <a:xfrm>
            <a:off x="617004" y="597053"/>
            <a:ext cx="10818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800">
                <a:latin charset="0" panose="02040502050405020303" pitchFamily="18" typeface="Georgia"/>
              </a:rPr>
              <a:t>   </a:t>
            </a:r>
            <a:r>
              <a:rPr b="1" dirty="0" err="1" lang="ru-RU" smtClean="0" sz="2800">
                <a:solidFill>
                  <a:schemeClr val="accent5">
                    <a:lumMod val="50000"/>
                  </a:schemeClr>
                </a:solidFill>
                <a:latin charset="0" panose="02040502050405020303" pitchFamily="18" typeface="Georgia"/>
              </a:rPr>
              <a:t>Кинезитерапия</a:t>
            </a:r>
            <a:endParaRPr b="1" dirty="0" lang="ru-RU" sz="2800">
              <a:solidFill>
                <a:schemeClr val="accent5">
                  <a:lumMod val="50000"/>
                </a:schemeClr>
              </a:solidFill>
              <a:latin charset="0" panose="02040502050405020303" pitchFamily="18" typeface="Georgia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18A4B4F-1ED9-4B81-BD5C-31108FA8CD90}"/>
              </a:ext>
            </a:extLst>
          </p:cNvPr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4516799" y="1754436"/>
            <a:ext cx="3135214" cy="2371414"/>
          </a:xfrm>
          <a:prstGeom prst="rect">
            <a:avLst/>
          </a:prstGeom>
          <a:ln w="9525">
            <a:solidFill>
              <a:srgbClr val="0070C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5C0DCD5-2BB6-4BE9-B14D-44893E55C201}"/>
              </a:ext>
            </a:extLst>
          </p:cNvPr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477327" y="2178346"/>
            <a:ext cx="3546305" cy="381205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4348A7E-F069-468E-A417-397C6283AF46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5"/>
          <a:srcRect b="200" l="139" r="11" t="56"/>
          <a:stretch/>
        </p:blipFill>
        <p:spPr>
          <a:xfrm>
            <a:off x="8433553" y="1787546"/>
            <a:ext cx="3280457" cy="232993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18AB849-5CDB-4BB5-9CE1-2146C017561D}"/>
              </a:ext>
            </a:extLst>
          </p:cNvPr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6096000" y="4324032"/>
            <a:ext cx="3881081" cy="218685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669363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Картинки по запросу шаблон для презентации">
            <a:extLst>
              <a:ext uri="{FF2B5EF4-FFF2-40B4-BE49-F238E27FC236}">
                <a16:creationId xmlns:a16="http://schemas.microsoft.com/office/drawing/2014/main" xmlns="" id="{6F01DB92-3946-409B-BC17-59E3849CE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76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A3988EC-FEBD-4DE4-BE4C-0D72CD6BD1FA}"/>
              </a:ext>
            </a:extLst>
          </p:cNvPr>
          <p:cNvSpPr/>
          <p:nvPr/>
        </p:nvSpPr>
        <p:spPr>
          <a:xfrm>
            <a:off x="1379620" y="875081"/>
            <a:ext cx="94808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Песочная терапия</a:t>
            </a:r>
          </a:p>
          <a:p>
            <a:pPr algn="ctr"/>
            <a:endParaRPr lang="ru-RU" sz="2800" b="1" dirty="0">
              <a:solidFill>
                <a:srgbClr val="0070C0"/>
              </a:solidFill>
              <a:latin typeface="Georgia" pitchFamily="18" charset="0"/>
            </a:endParaRP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Georgia" pitchFamily="18" charset="0"/>
              </a:rPr>
              <a:t> </a:t>
            </a:r>
            <a:endParaRPr lang="ru-RU" sz="2800" b="1" dirty="0">
              <a:solidFill>
                <a:srgbClr val="0070C0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BEC31D6-A40C-4C06-9BEB-B2517283FF1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19394" y="1637316"/>
            <a:ext cx="2639072" cy="442138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C71835BE-9CCF-42DA-BE01-0C501DA2A6A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08496" y="1738327"/>
            <a:ext cx="2984219" cy="3976941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679F381-3771-465F-8433-C07415297D8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08531" y="1671609"/>
            <a:ext cx="3233185" cy="4308728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аблон для презентации">
            <a:extLst>
              <a:ext uri="{FF2B5EF4-FFF2-40B4-BE49-F238E27FC236}">
                <a16:creationId xmlns:a16="http://schemas.microsoft.com/office/drawing/2014/main" xmlns="" id="{6F01DB92-3946-409B-BC17-59E3849CE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9245" y="1347309"/>
            <a:ext cx="8056179" cy="19875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Ландшафтное игровое панно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220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800" dirty="0">
                <a:solidFill>
                  <a:srgbClr val="0070C0"/>
                </a:solidFill>
              </a:rPr>
              <a:t/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Georgia" pitchFamily="18" charset="0"/>
              </a:rPr>
            </a:br>
            <a:endParaRPr lang="ru-RU" sz="2800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B2B4F7C-AB39-49DA-BB49-C8B9A851583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9318" y="2213539"/>
            <a:ext cx="4298454" cy="2421171"/>
          </a:xfrm>
          <a:prstGeom prst="rect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5FE6F20-BF5A-459E-B17D-106D0D83807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81645" y="2773757"/>
            <a:ext cx="3260805" cy="2772020"/>
          </a:xfrm>
          <a:prstGeom prst="rect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374EB46-DA1C-42D8-8B2F-64560990C27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706" y="521183"/>
            <a:ext cx="1892309" cy="2523898"/>
          </a:xfrm>
          <a:prstGeom prst="rect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B52EACB8-0E36-4B38-8CDB-5A1529B7B528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787" y="3917821"/>
            <a:ext cx="3229434" cy="2684860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9613DF6-2B17-4CF9-B9C2-4A9611969FB1}"/>
              </a:ext>
            </a:extLst>
          </p:cNvPr>
          <p:cNvSpPr txBox="1"/>
          <p:nvPr/>
        </p:nvSpPr>
        <p:spPr>
          <a:xfrm>
            <a:off x="290124" y="3272107"/>
            <a:ext cx="2987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«Деревня -  город»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D949F92-E132-4482-BE10-5B308D21581A}"/>
              </a:ext>
            </a:extLst>
          </p:cNvPr>
          <p:cNvSpPr txBox="1"/>
          <p:nvPr/>
        </p:nvSpPr>
        <p:spPr>
          <a:xfrm>
            <a:off x="4922502" y="5064130"/>
            <a:ext cx="2049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«Дом»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0694941-7224-46D0-9C1D-F9A78DE4BC7F}"/>
              </a:ext>
            </a:extLst>
          </p:cNvPr>
          <p:cNvSpPr txBox="1"/>
          <p:nvPr/>
        </p:nvSpPr>
        <p:spPr>
          <a:xfrm>
            <a:off x="9156127" y="5868086"/>
            <a:ext cx="2286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Georgia" panose="02040502050405020303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Вода – Земля»</a:t>
            </a:r>
          </a:p>
        </p:txBody>
      </p:sp>
    </p:spTree>
    <p:extLst>
      <p:ext uri="{BB962C8B-B14F-4D97-AF65-F5344CB8AC3E}">
        <p14:creationId xmlns:p14="http://schemas.microsoft.com/office/powerpoint/2010/main" xmlns="" val="2624169616"/>
      </p:ext>
    </p:extLst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Картинки по запросу шаблон для презентации" id="3" name="Picture 2">
            <a:extLst>
              <a:ext uri="{FF2B5EF4-FFF2-40B4-BE49-F238E27FC236}">
                <a16:creationId xmlns:a16="http://schemas.microsoft.com/office/drawing/2014/main" xmlns="" id="{6F01DB92-3946-409B-BC17-59E3849CE7B8}"/>
              </a:ext>
            </a:extLst>
          </p:cNvPr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7100" y="297827"/>
            <a:ext cx="5056163" cy="661817"/>
          </a:xfrm>
        </p:spPr>
        <p:txBody>
          <a:bodyPr>
            <a:normAutofit fontScale="90000"/>
          </a:bodyPr>
          <a:lstStyle/>
          <a:p>
            <a:pPr algn="ctr"/>
            <a:r>
              <a:rPr b="1" dirty="0" lang="ru-RU" sz="2800">
                <a:solidFill>
                  <a:srgbClr val="002060"/>
                </a:solidFill>
                <a:latin charset="0" pitchFamily="18" typeface="Georgia"/>
              </a:rPr>
              <a:t>Логопедическая Варежка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6AAA8DD-9FAA-477E-BC63-1A5DE6DC1229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"/>
          <a:srcRect b="193" t="43"/>
          <a:stretch/>
        </p:blipFill>
        <p:spPr>
          <a:xfrm>
            <a:off x="662478" y="959644"/>
            <a:ext cx="5860679" cy="5289452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22B1C3D-4FA0-4988-82D1-45CA3EE985F2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4"/>
          <a:srcRect b="155" l="73" r="267" t="298"/>
          <a:stretch/>
        </p:blipFill>
        <p:spPr>
          <a:xfrm>
            <a:off x="7619385" y="1008840"/>
            <a:ext cx="3529878" cy="524025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Картинки по запросу шаблон для презентации" id="3" name="Picture 2">
            <a:extLst>
              <a:ext uri="{FF2B5EF4-FFF2-40B4-BE49-F238E27FC236}">
                <a16:creationId xmlns:a16="http://schemas.microsoft.com/office/drawing/2014/main" xmlns="" id="{6F01DB92-3946-409B-BC17-59E3849CE7B8}"/>
              </a:ext>
            </a:extLst>
          </p:cNvPr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F2997F67-1DEF-4D43-A490-BB8409277474}"/>
              </a:ext>
            </a:extLst>
          </p:cNvPr>
          <p:cNvSpPr/>
          <p:nvPr/>
        </p:nvSpPr>
        <p:spPr>
          <a:xfrm>
            <a:off x="4046805" y="557758"/>
            <a:ext cx="4677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800">
                <a:solidFill>
                  <a:srgbClr val="002060"/>
                </a:solidFill>
                <a:latin charset="0" pitchFamily="18" typeface="Georgia"/>
                <a:ea typeface="+mj-ea"/>
                <a:cs typeface="+mj-cs"/>
              </a:rPr>
              <a:t>Математическая папка</a:t>
            </a:r>
            <a:endParaRPr dirty="0"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B3041F9A-CBF4-4382-80CA-E88596C4E2BD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"/>
          <a:srcRect b="164" l="69" t="161"/>
          <a:stretch/>
        </p:blipFill>
        <p:spPr>
          <a:xfrm>
            <a:off x="535615" y="1320350"/>
            <a:ext cx="6259128" cy="3711819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6941B683-5EAB-43AF-8E42-D5718DAF2C3C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4"/>
          <a:srcRect b="314" r="43" t="348"/>
          <a:stretch/>
        </p:blipFill>
        <p:spPr>
          <a:xfrm>
            <a:off x="7467980" y="2265502"/>
            <a:ext cx="4132923" cy="3584331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и по запросу шаблон для презентации">
            <a:extLst>
              <a:ext uri="{FF2B5EF4-FFF2-40B4-BE49-F238E27FC236}">
                <a16:creationId xmlns:a16="http://schemas.microsoft.com/office/drawing/2014/main" xmlns="" id="{6F01DB92-3946-409B-BC17-59E3849CE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453" y="219491"/>
            <a:ext cx="10515600" cy="5040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002060"/>
                </a:solidFill>
                <a:latin typeface="Georgia" pitchFamily="18" charset="0"/>
              </a:rPr>
              <a:t>Работа с семьей</a:t>
            </a:r>
            <a:r>
              <a:rPr lang="ru-RU" sz="2800" b="1" dirty="0">
                <a:latin typeface="Georgia" pitchFamily="18" charset="0"/>
              </a:rPr>
              <a:t/>
            </a:r>
            <a:br>
              <a:rPr lang="ru-RU" sz="2800" b="1" dirty="0">
                <a:latin typeface="Georgia" pitchFamily="18" charset="0"/>
              </a:rPr>
            </a:br>
            <a:r>
              <a:rPr lang="ru-RU" sz="2800" dirty="0">
                <a:latin typeface="Georgia" pitchFamily="18" charset="0"/>
              </a:rPr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B2331C5-3452-4B54-AE82-76EF3051AC3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0928" y="4485774"/>
            <a:ext cx="1689960" cy="177165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A0521C3-9392-47EC-B65C-84E40415E2D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00958" y="4558999"/>
            <a:ext cx="2891039" cy="1815882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25D2DD4-DF0D-4133-962D-8F3631182EF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5397" y="3694471"/>
            <a:ext cx="3622224" cy="248154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3D9F03D-8AFC-4726-9877-3B79278D1833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76449" y="792268"/>
            <a:ext cx="2620887" cy="3461814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1E46D425-1809-42B0-B1C5-4802FD41C506}"/>
              </a:ext>
            </a:extLst>
          </p:cNvPr>
          <p:cNvSpPr/>
          <p:nvPr/>
        </p:nvSpPr>
        <p:spPr>
          <a:xfrm>
            <a:off x="838205" y="180914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3B740883-33D0-45EB-9E56-6565A8E6822A}"/>
              </a:ext>
            </a:extLst>
          </p:cNvPr>
          <p:cNvSpPr/>
          <p:nvPr/>
        </p:nvSpPr>
        <p:spPr>
          <a:xfrm>
            <a:off x="5747537" y="2938365"/>
            <a:ext cx="760868" cy="620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188108C0-FFF9-4778-8664-C791C90AF6EF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8579" y="898359"/>
            <a:ext cx="4171682" cy="2348239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1F64D74-0023-48E8-8C03-5F25A3700105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75428" y="886884"/>
            <a:ext cx="1927009" cy="302739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шаблон для презентации">
            <a:extLst>
              <a:ext uri="{FF2B5EF4-FFF2-40B4-BE49-F238E27FC236}">
                <a16:creationId xmlns:a16="http://schemas.microsoft.com/office/drawing/2014/main" xmlns="" id="{6F01DB92-3946-409B-BC17-59E3849CE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9D50D75-A8FC-4894-BC40-9B788A931C2B}"/>
              </a:ext>
            </a:extLst>
          </p:cNvPr>
          <p:cNvSpPr/>
          <p:nvPr/>
        </p:nvSpPr>
        <p:spPr>
          <a:xfrm>
            <a:off x="576320" y="1963493"/>
            <a:ext cx="104917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Электронная почта: </a:t>
            </a:r>
            <a:r>
              <a:rPr lang="en-US" b="1" dirty="0">
                <a:solidFill>
                  <a:srgbClr val="002060"/>
                </a:solidFill>
                <a:latin typeface="Georgia" panose="02040502050405020303" pitchFamily="18" charset="0"/>
              </a:rPr>
              <a:t>lukina.olga174@mail.ru</a:t>
            </a:r>
            <a:endParaRPr lang="ru-RU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Блог на </a:t>
            </a:r>
            <a:r>
              <a:rPr lang="en-US" b="1" dirty="0">
                <a:solidFill>
                  <a:srgbClr val="002060"/>
                </a:solidFill>
                <a:latin typeface="Georgia" panose="02040502050405020303" pitchFamily="18" charset="0"/>
              </a:rPr>
              <a:t>WIX.com 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«Страна Безопасности»</a:t>
            </a:r>
            <a:r>
              <a:rPr lang="en-US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адрес: </a:t>
            </a:r>
            <a:r>
              <a:rPr lang="en-US" b="1" dirty="0">
                <a:solidFill>
                  <a:srgbClr val="002060"/>
                </a:solidFill>
                <a:latin typeface="Georgia" panose="02040502050405020303" pitchFamily="18" charset="0"/>
                <a:hlinkClick r:id="rId3"/>
              </a:rPr>
              <a:t>https://lukinaolga174.wixsite.com/mysite</a:t>
            </a:r>
            <a:endParaRPr lang="ru-RU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Социальная сеть работников образования адрес страницы: </a:t>
            </a:r>
            <a:r>
              <a:rPr lang="en-US" b="1" dirty="0">
                <a:solidFill>
                  <a:srgbClr val="002060"/>
                </a:solidFill>
                <a:latin typeface="Georgia" panose="02040502050405020303" pitchFamily="18" charset="0"/>
                <a:hlinkClick r:id="rId4"/>
              </a:rPr>
              <a:t>https://nsportal.ru/olenkalukina</a:t>
            </a:r>
            <a:endParaRPr lang="ru-RU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Группа «Наши детки» в соцсетях «</a:t>
            </a:r>
            <a:r>
              <a:rPr lang="en-US" b="1" dirty="0" err="1">
                <a:solidFill>
                  <a:srgbClr val="002060"/>
                </a:solidFill>
                <a:latin typeface="Georgia" panose="02040502050405020303" pitchFamily="18" charset="0"/>
              </a:rPr>
              <a:t>Viber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»: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55453" y="742950"/>
            <a:ext cx="10515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Информационные ресурсы для родителей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DD64752-B342-4A81-881D-23D9328C41E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2F6098-A874-42A8-9B03-6E3871DBE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455" y="152964"/>
            <a:ext cx="10515600" cy="504106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65E7392-D1D5-4C7B-97FF-F8EA66ACD33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3455" y="327770"/>
            <a:ext cx="9265717" cy="624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7481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аблон для презентации">
            <a:extLst>
              <a:ext uri="{FF2B5EF4-FFF2-40B4-BE49-F238E27FC236}">
                <a16:creationId xmlns:a16="http://schemas.microsoft.com/office/drawing/2014/main" xmlns="" id="{6F01DB92-3946-409B-BC17-59E3849CE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7311" y="193815"/>
            <a:ext cx="106773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Создание в детском саду специальных условий для получения образования детьми с ОНР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eorgia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F9E42FC-8331-4599-BEF3-29461BCF888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999" y="3732017"/>
            <a:ext cx="2003822" cy="267040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3F6F53E-5AC3-4B84-ADF6-FC25303313D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09820" y="1237772"/>
            <a:ext cx="2003822" cy="267040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156CF2E-FC3C-47B6-BC5F-D5BEA9B92F0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14200" y="1121253"/>
            <a:ext cx="2317841" cy="307365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B4A62A7-6594-4C3F-93C0-D1AE64E8279A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83701" y="1211513"/>
            <a:ext cx="1896020" cy="285317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2BC1877-13B9-4232-91C2-5D9855461585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49963" y="4109742"/>
            <a:ext cx="1374243" cy="243940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C69CACA-2AA8-406D-BF74-2634AEC69CE8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61370" y="4270433"/>
            <a:ext cx="1801931" cy="240335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6CFAC469-3838-4D5E-B9C8-555761F45760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28029" y="4471102"/>
            <a:ext cx="2970726" cy="198048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D340F67B-F865-4298-A6F7-5389EA566CAE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15829" y="1258679"/>
            <a:ext cx="2706859" cy="203014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175563454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5DA4DD16-1CB4-41E7-AC24-265BF5B5DFDE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D6B7D56-FB0F-4E39-9EB6-01BC780B4B11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"/>
          <a:srcRect b="187" t="83"/>
          <a:stretch/>
        </p:blipFill>
        <p:spPr>
          <a:xfrm rot="16200000">
            <a:off x="878251" y="30188"/>
            <a:ext cx="2461465" cy="335045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0671B42-934A-4FEA-A3AC-135CEFF740F7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4"/>
          <a:srcRect b="63" l="83" r="60" t="138"/>
          <a:stretch/>
        </p:blipFill>
        <p:spPr>
          <a:xfrm rot="10800000">
            <a:off x="3972951" y="3796110"/>
            <a:ext cx="3497109" cy="262689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B0FD9A6-7E3C-4651-A505-BC1B1D233D73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5"/>
          <a:srcRect b="135" r="71" t="53"/>
          <a:stretch/>
        </p:blipFill>
        <p:spPr>
          <a:xfrm rot="16200000">
            <a:off x="8618192" y="3073556"/>
            <a:ext cx="2461465" cy="407200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B4EEC52-5AF5-4070-A80A-4ADF2FEE868F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6"/>
          <a:srcRect b="100" l="82" r="40" t="103"/>
          <a:stretch/>
        </p:blipFill>
        <p:spPr>
          <a:xfrm>
            <a:off x="4217967" y="492850"/>
            <a:ext cx="4002290" cy="295431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67E128F-8604-4A7D-92F2-6B2C29056C88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7"/>
          <a:srcRect b="221" t="19"/>
          <a:stretch/>
        </p:blipFill>
        <p:spPr>
          <a:xfrm>
            <a:off x="8760586" y="517708"/>
            <a:ext cx="2891084" cy="295431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8FE090D-B5EA-4A4E-9CC4-F1D2C6AA7EFE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8"/>
          <a:srcRect b="8" l="143" r="2" t="39"/>
          <a:stretch/>
        </p:blipFill>
        <p:spPr>
          <a:xfrm>
            <a:off x="433754" y="3685559"/>
            <a:ext cx="3105443" cy="269775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178987937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D1F642D-CC5E-4E4B-8DB9-0E0EF2E5DABD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B8E0084-730A-475C-821C-4B75815B1BDA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"/>
          <a:srcRect b="308" r="92" t="227"/>
          <a:stretch/>
        </p:blipFill>
        <p:spPr>
          <a:xfrm>
            <a:off x="4770422" y="159417"/>
            <a:ext cx="3208633" cy="326727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39E4D4F-3C94-4CFC-8684-5C2C2123E003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4"/>
          <a:srcRect b="237" r="124" t="120"/>
          <a:stretch/>
        </p:blipFill>
        <p:spPr>
          <a:xfrm>
            <a:off x="8810930" y="159417"/>
            <a:ext cx="2725326" cy="316704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613A09F-AE22-4E13-9DE2-746498AB2262}"/>
              </a:ext>
            </a:extLst>
          </p:cNvPr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445213" y="159417"/>
            <a:ext cx="2725326" cy="363192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CC992EC6-7F94-49C7-83F4-438E158ED2EB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6"/>
          <a:srcRect r="92" t="142"/>
          <a:stretch/>
        </p:blipFill>
        <p:spPr>
          <a:xfrm>
            <a:off x="226654" y="4118316"/>
            <a:ext cx="3200222" cy="219917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8DB2677-8CB8-4429-AC98-807C9D0253B3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7"/>
          <a:srcRect l="29" r="56"/>
          <a:stretch/>
        </p:blipFill>
        <p:spPr>
          <a:xfrm>
            <a:off x="9216238" y="3638311"/>
            <a:ext cx="2530549" cy="289382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5B5A71F-618A-49D0-99FB-79F4B847B61E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8"/>
          <a:srcRect b="204" l="70" r="133" t="105"/>
          <a:stretch/>
        </p:blipFill>
        <p:spPr>
          <a:xfrm>
            <a:off x="3799748" y="3888014"/>
            <a:ext cx="5043617" cy="250866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849616089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Картинки по запросу шаблон для презентации" id="3" name="Picture 2">
            <a:extLst>
              <a:ext uri="{FF2B5EF4-FFF2-40B4-BE49-F238E27FC236}">
                <a16:creationId xmlns:a16="http://schemas.microsoft.com/office/drawing/2014/main" xmlns="" id="{6F01DB92-3946-409B-BC17-59E3849CE7B8}"/>
              </a:ext>
            </a:extLst>
          </p:cNvPr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A3988EC-FEBD-4DE4-BE4C-0D72CD6BD1FA}"/>
              </a:ext>
            </a:extLst>
          </p:cNvPr>
          <p:cNvSpPr/>
          <p:nvPr/>
        </p:nvSpPr>
        <p:spPr>
          <a:xfrm>
            <a:off x="1507957" y="923207"/>
            <a:ext cx="9480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b="1" baseline="0" cap="none" dirty="0" err="1" i="0" kern="1200" kumimoji="0" lang="ru-RU" noProof="0" normalizeH="0" spc="0" strike="noStrike" sz="2800" u="none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charset="0" pitchFamily="18" typeface="Georgia"/>
                <a:ea typeface="+mn-ea"/>
                <a:cs typeface="+mn-cs"/>
              </a:rPr>
              <a:t>Арт</a:t>
            </a:r>
            <a:r>
              <a:rPr b="1" baseline="0" cap="none" dirty="0" i="0" kern="1200" kumimoji="0" lang="ru-RU" noProof="0" normalizeH="0" spc="0" strike="noStrike" sz="2800" u="none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charset="0" pitchFamily="18" typeface="Georgia"/>
                <a:ea typeface="+mn-ea"/>
                <a:cs typeface="+mn-cs"/>
              </a:rPr>
              <a:t> - терапия </a:t>
            </a:r>
            <a:endParaRPr b="1" baseline="0" cap="none" dirty="0" i="0" kern="1200" kumimoji="0" lang="ru-RU" noProof="0" normalizeH="0" spc="0" strike="noStrike" sz="2800" u="none">
              <a:ln>
                <a:noFill/>
              </a:ln>
              <a:solidFill>
                <a:srgbClr val="002060"/>
              </a:solidFill>
              <a:effectLst/>
              <a:uLnTx/>
              <a:uFillTx/>
              <a:latin charset="0" pitchFamily="18" typeface="Georgia"/>
              <a:ea typeface="+mn-ea"/>
              <a:cs charset="0" panose="02020603050405020304" pitchFamily="18" typeface="Times New Roman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539F81A-66CE-49F9-AF9B-B87D5174D7B5}"/>
              </a:ext>
            </a:extLst>
          </p:cNvPr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6223108" y="2518576"/>
            <a:ext cx="2496606" cy="332988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5A353FF3-4D78-4962-9234-027B135225B0}"/>
              </a:ext>
            </a:extLst>
          </p:cNvPr>
          <p:cNvPicPr>
            <a:picLocks noChangeAspect="1"/>
          </p:cNvPicPr>
          <p:nvPr/>
        </p:nvPicPr>
        <p:blipFill>
          <a:blip cstate="print" r:embed="rId4">
            <a:lum bright="10000" contrast="10000"/>
          </a:blip>
          <a:stretch>
            <a:fillRect/>
          </a:stretch>
        </p:blipFill>
        <p:spPr>
          <a:xfrm>
            <a:off x="3684096" y="2036107"/>
            <a:ext cx="2344089" cy="312721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37F81E4-ACC0-4F20-81DD-EEAA82ED0888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5"/>
          <a:srcRect b="81" l="137" r="2" t="-8"/>
          <a:stretch/>
        </p:blipFill>
        <p:spPr>
          <a:xfrm>
            <a:off x="372772" y="977119"/>
            <a:ext cx="2991980" cy="258492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14D71A3-7EF3-48E6-90C4-FC5ED91592A9}"/>
              </a:ext>
            </a:extLst>
          </p:cNvPr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8923503" y="1334988"/>
            <a:ext cx="2888985" cy="340258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29E902B-0AEA-4861-B8B4-E35B73FAF900}"/>
              </a:ext>
            </a:extLst>
          </p:cNvPr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379512" y="4234605"/>
            <a:ext cx="2877268" cy="158216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861599216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6463D1E-3274-49C2-A8E3-AC6BF02EA228}"/>
              </a:ext>
            </a:extLst>
     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417A48-404A-40EE-826C-EC965DAC5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3851" y="256674"/>
            <a:ext cx="4844716" cy="1325563"/>
          </a:xfrm>
        </p:spPr>
        <p:txBody>
          <a:bodyPr>
            <a:normAutofit/>
          </a:bodyPr>
          <a:lstStyle/>
          <a:p>
            <a:pPr algn="ctr"/>
            <a:r>
              <a:rPr b="1" dirty="0" err="1" lang="ru-RU" sz="3100">
                <a:solidFill>
                  <a:srgbClr val="002060"/>
                </a:solidFill>
                <a:latin charset="0" panose="02040502050405020303" pitchFamily="18" typeface="Georgia"/>
              </a:rPr>
              <a:t>Изотерапия</a:t>
            </a:r>
            <a:r>
              <a:rPr b="1" dirty="0" lang="ru-RU" sz="3100">
                <a:solidFill>
                  <a:srgbClr val="002060"/>
                </a:solidFill>
                <a:latin charset="0" panose="02040502050405020303" pitchFamily="18" typeface="Georgia"/>
              </a:rPr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0BDCE6D-27FA-4E73-B62A-FA8FD2FAF1F6}"/>
              </a:ext>
            </a:extLst>
          </p:cNvPr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9415552" y="1726589"/>
            <a:ext cx="2116476" cy="159069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BFC21CE-D45D-4948-B3E8-BC46C2B1955D}"/>
              </a:ext>
            </a:extLst>
          </p:cNvPr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513348" y="4079223"/>
            <a:ext cx="2085231" cy="156834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777F845-F19D-4B2A-9E26-F93F80E2B09C}"/>
              </a:ext>
            </a:extLst>
          </p:cNvPr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9803430" y="4199511"/>
            <a:ext cx="1632346" cy="217646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5C9905F-A6ED-4F9A-BD6B-629F477AC6BB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6"/>
          <a:srcRect b="69" r="3"/>
          <a:stretch/>
        </p:blipFill>
        <p:spPr>
          <a:xfrm>
            <a:off x="465221" y="2111295"/>
            <a:ext cx="2141985" cy="145059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04E909A-FA05-4FE0-81BD-1613FEAB709A}"/>
              </a:ext>
            </a:extLst>
          </p:cNvPr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3189208" y="4074541"/>
            <a:ext cx="2189029" cy="164177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3CB32E9-A547-4493-B871-55C1837B86B2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8"/>
          <a:srcRect b="88" l="180" r="158" t="139"/>
          <a:stretch/>
        </p:blipFill>
        <p:spPr>
          <a:xfrm>
            <a:off x="3165507" y="2121593"/>
            <a:ext cx="2116477" cy="145059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1072530-44CA-437E-A990-829D22C4532A}"/>
              </a:ext>
            </a:extLst>
          </p:cNvPr>
          <p:cNvPicPr>
            <a:picLocks noChangeAspect="1"/>
          </p:cNvPicPr>
          <p:nvPr/>
        </p:nvPicPr>
        <p:blipFill>
          <a:blip cstate="print" r:embed="rId9"/>
          <a:stretch>
            <a:fillRect/>
          </a:stretch>
        </p:blipFill>
        <p:spPr>
          <a:xfrm>
            <a:off x="6052621" y="4034483"/>
            <a:ext cx="2400886" cy="180066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0500F741-7A04-4157-83C2-CEFB63AB3996}"/>
              </a:ext>
            </a:extLst>
          </p:cNvPr>
          <p:cNvPicPr>
            <a:picLocks noChangeAspect="1"/>
          </p:cNvPicPr>
          <p:nvPr/>
        </p:nvPicPr>
        <p:blipFill>
          <a:blip cstate="print" r:embed="rId10"/>
          <a:stretch>
            <a:fillRect/>
          </a:stretch>
        </p:blipFill>
        <p:spPr>
          <a:xfrm>
            <a:off x="5958734" y="2063168"/>
            <a:ext cx="2526856" cy="155287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EAEC5F2-5F67-4FD1-A4D8-570E98605BF8}"/>
              </a:ext>
            </a:extLst>
          </p:cNvPr>
          <p:cNvSpPr txBox="1"/>
          <p:nvPr/>
        </p:nvSpPr>
        <p:spPr>
          <a:xfrm>
            <a:off x="783661" y="1495887"/>
            <a:ext cx="1829347" cy="307777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z="1400">
                <a:solidFill>
                  <a:srgbClr val="002060"/>
                </a:solidFill>
                <a:latin charset="0" panose="02040502050405020303" pitchFamily="18" typeface="Georgia"/>
              </a:rPr>
              <a:t>Техника «Терра»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6E238F7C-0F8E-4F06-8129-CB53F0F9F2E5}"/>
              </a:ext>
            </a:extLst>
          </p:cNvPr>
          <p:cNvSpPr/>
          <p:nvPr/>
        </p:nvSpPr>
        <p:spPr>
          <a:xfrm>
            <a:off x="3160980" y="1499913"/>
            <a:ext cx="21323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1400">
                <a:solidFill>
                  <a:srgbClr val="002060"/>
                </a:solidFill>
                <a:latin charset="0" panose="02040502050405020303" pitchFamily="18" typeface="Georgia"/>
              </a:rPr>
              <a:t>Техника «Декупаж»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71270CBC-B9FC-4359-91AD-94180A261E8C}"/>
              </a:ext>
            </a:extLst>
          </p:cNvPr>
          <p:cNvSpPr/>
          <p:nvPr/>
        </p:nvSpPr>
        <p:spPr>
          <a:xfrm>
            <a:off x="5869778" y="1473312"/>
            <a:ext cx="24208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1400">
                <a:solidFill>
                  <a:srgbClr val="002060"/>
                </a:solidFill>
                <a:latin charset="0" panose="02040502050405020303" pitchFamily="18" typeface="Georgia"/>
              </a:rPr>
              <a:t>Техник «Скрапбукинг»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EEF9D4E-3882-42DA-98A7-6D5CE1C8C2B7}"/>
              </a:ext>
            </a:extLst>
          </p:cNvPr>
          <p:cNvSpPr txBox="1"/>
          <p:nvPr/>
        </p:nvSpPr>
        <p:spPr>
          <a:xfrm>
            <a:off x="8267662" y="1256779"/>
            <a:ext cx="3640740" cy="307777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z="1400">
                <a:solidFill>
                  <a:srgbClr val="002060"/>
                </a:solidFill>
                <a:latin charset="0" panose="02040502050405020303" pitchFamily="18" typeface="Georgia"/>
              </a:rPr>
              <a:t>Аппликация, пластилин, карандаш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1C692A05-AB61-433D-9244-ECD43D955DB5}"/>
              </a:ext>
            </a:extLst>
          </p:cNvPr>
          <p:cNvSpPr/>
          <p:nvPr/>
        </p:nvSpPr>
        <p:spPr>
          <a:xfrm>
            <a:off x="8466521" y="3513067"/>
            <a:ext cx="37254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1400">
                <a:solidFill>
                  <a:srgbClr val="002060"/>
                </a:solidFill>
                <a:latin charset="0" panose="02040502050405020303" pitchFamily="18" typeface="Georgia"/>
              </a:rPr>
              <a:t>Самостоятельная деятельность с бросовым материалом</a:t>
            </a:r>
          </a:p>
        </p:txBody>
      </p:sp>
    </p:spTree>
    <p:extLst>
      <p:ext uri="{BB962C8B-B14F-4D97-AF65-F5344CB8AC3E}">
        <p14:creationId xmlns:p14="http://schemas.microsoft.com/office/powerpoint/2010/main" xmlns="" val="1671545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54E1AA0-DACA-4C83-9F35-8B44329F916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5" y="61085"/>
            <a:ext cx="10515600" cy="9182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 </a:t>
            </a:r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Сказкотерапия – воздействие посредством</a:t>
            </a:r>
            <a:b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 сказки, притчи, легенды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46A4C93-1345-4E3E-9CB1-FE14F470165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6495" y="1281329"/>
            <a:ext cx="3684450" cy="207740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F74537D-8772-4793-BA35-7C5F273E9D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09268" y="1284547"/>
            <a:ext cx="3684409" cy="207418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6F3E5C34-4D91-4301-BE18-E41BABC677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4987" y="3660774"/>
            <a:ext cx="4879160" cy="274678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B1E3D03D-EE66-4AA6-9EE7-8AC789F416C0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2843" y="1281329"/>
            <a:ext cx="3116105" cy="207740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8468E0E-016E-49BD-B9B8-8B969863ABF0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83807" y="3660774"/>
            <a:ext cx="4874814" cy="274678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557020630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62BCD-1875-41EE-A96D-CCE63C49D20F}"/>
              </a:ext>
            </a:extLst>
          </p:cNvPr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0FBAA1A-7907-416F-AFE7-84F9AB51905A}"/>
              </a:ext>
            </a:extLst>
          </p:cNvPr>
          <p:cNvSpPr/>
          <p:nvPr/>
        </p:nvSpPr>
        <p:spPr>
          <a:xfrm>
            <a:off x="933436" y="181687"/>
            <a:ext cx="104944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err="1" lang="ru-RU" sz="2800">
                <a:solidFill>
                  <a:srgbClr val="002060"/>
                </a:solidFill>
                <a:latin charset="0" panose="02040502050405020303" pitchFamily="18" typeface="Georgia"/>
              </a:rPr>
              <a:t>Имаготерапия</a:t>
            </a:r>
            <a:r>
              <a:rPr b="1" dirty="0" lang="ru-RU" sz="2800">
                <a:solidFill>
                  <a:srgbClr val="002060"/>
                </a:solidFill>
                <a:latin charset="0" panose="02040502050405020303" pitchFamily="18" typeface="Georgia"/>
              </a:rPr>
              <a:t> – воздействие через образ, театрализацию, драматизацию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05CB19A-9269-45A9-8764-948A58E0F37E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4"/>
          <a:srcRect b="173" l="132" r="17" t="25"/>
          <a:stretch/>
        </p:blipFill>
        <p:spPr>
          <a:xfrm>
            <a:off x="505643" y="1331356"/>
            <a:ext cx="3585430" cy="209764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EA607DF-CCF7-41B3-80A9-09D1AEA1BCFC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5"/>
          <a:srcRect b="302" l="30" r="57" t="15"/>
          <a:stretch/>
        </p:blipFill>
        <p:spPr>
          <a:xfrm>
            <a:off x="326159" y="4229616"/>
            <a:ext cx="4432118" cy="172194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192EE18-2057-4C32-B48B-3FC082E76BFE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6"/>
          <a:srcRect b="92" l="112" r="42" t="208"/>
          <a:stretch/>
        </p:blipFill>
        <p:spPr>
          <a:xfrm>
            <a:off x="9166289" y="1331357"/>
            <a:ext cx="2520068" cy="234011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6185262-CF61-41C7-90BD-60AF14F9E8BD}"/>
              </a:ext>
            </a:extLst>
          </p:cNvPr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5084436" y="1331357"/>
            <a:ext cx="3399692" cy="210240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96D22CA-2501-418A-9E39-D0981645D6BD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8"/>
          <a:srcRect b="347" l="148" r="354" t="27"/>
          <a:stretch/>
        </p:blipFill>
        <p:spPr>
          <a:xfrm>
            <a:off x="9723104" y="3867039"/>
            <a:ext cx="1800665" cy="251469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9AA0A70-2234-4327-BB4A-3D476ED6D4B3}"/>
              </a:ext>
            </a:extLst>
          </p:cNvPr>
          <p:cNvPicPr>
            <a:picLocks noChangeAspect="1"/>
          </p:cNvPicPr>
          <p:nvPr/>
        </p:nvPicPr>
        <p:blipFill>
          <a:blip cstate="print" r:embed="rId9"/>
          <a:stretch>
            <a:fillRect/>
          </a:stretch>
        </p:blipFill>
        <p:spPr>
          <a:xfrm>
            <a:off x="5084436" y="4164425"/>
            <a:ext cx="3489620" cy="196291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8730135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2306</TotalTime>
  <Words>142</Words>
  <Application>Microsoft Office PowerPoint</Application>
  <PresentationFormat>Произвольный</PresentationFormat>
  <Paragraphs>32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Муниципального дошкольного образовательного учреждения  «Детского сада №12    г. Челябинска» </vt:lpstr>
      <vt:lpstr> </vt:lpstr>
      <vt:lpstr>Слайд 3</vt:lpstr>
      <vt:lpstr>Слайд 4</vt:lpstr>
      <vt:lpstr>Слайд 5</vt:lpstr>
      <vt:lpstr>Слайд 6</vt:lpstr>
      <vt:lpstr>Изотерапия </vt:lpstr>
      <vt:lpstr>  Сказкотерапия – воздействие посредством  сказки, притчи, легенды </vt:lpstr>
      <vt:lpstr>Слайд 9</vt:lpstr>
      <vt:lpstr>Слайд 10</vt:lpstr>
      <vt:lpstr>Слайд 11</vt:lpstr>
      <vt:lpstr>Ландшафтное игровое панно        </vt:lpstr>
      <vt:lpstr>Логопедическая Варежка</vt:lpstr>
      <vt:lpstr>Слайд 14</vt:lpstr>
      <vt:lpstr>Работа с семьей 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103</cp:revision>
  <dcterms:created xsi:type="dcterms:W3CDTF">2020-01-27T15:44:16Z</dcterms:created>
  <dcterms:modified xsi:type="dcterms:W3CDTF">2020-02-03T05:47:46Z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2421284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