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54">
          <p15:clr>
            <a:srgbClr val="A4A3A4"/>
          </p15:clr>
        </p15:guide>
        <p15:guide id="2" pos="7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60" y="138"/>
      </p:cViewPr>
      <p:guideLst>
        <p:guide orient="horz" pos="454"/>
        <p:guide pos="79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83abb2fe7a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83abb2fe7a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798c8b93de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798c8b93de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d5bd76d8cc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d5bd76d8cc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e35e7ba45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e35e7ba45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65b91b9ba7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65b91b9ba7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7a078fa82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7a078fa82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83abb2fe7a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83abb2fe7a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798c8b93de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798c8b93de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798c8b93de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798c8b93de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83abb2fe7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83abb2fe7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 xmlns:mc="http://schemas.openxmlformats.org/markup-compatibility/2006" xmlns:p14="http://schemas.microsoft.com/office/powerpoint/2010/main">
    <mc:Choice Requires="p14">
      <p:transition spd="slow">
        <p:push/>
      </p:transition>
    </mc:Choice>
    <mc:Fallback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C%D0%B0%D1%81%D1%81%D0%B0" TargetMode="External"/><Relationship Id="rId13" Type="http://schemas.openxmlformats.org/officeDocument/2006/relationships/hyperlink" Target="https://ru.wikipedia.org/wiki/%D0%92%D1%81%D0%B5%D0%BB%D0%B5%D0%BD%D0%BD%D0%B0%D1%8F" TargetMode="External"/><Relationship Id="rId3" Type="http://schemas.openxmlformats.org/officeDocument/2006/relationships/hyperlink" Target="https://ru.wikipedia.org/wiki/%D0%A1%D0%BE%D0%BB%D0%BD%D1%86%D0%B5" TargetMode="External"/><Relationship Id="rId7" Type="http://schemas.openxmlformats.org/officeDocument/2006/relationships/hyperlink" Target="https://ru.wikipedia.org/wiki/%D0%94%D0%B8%D0%B0%D0%BC%D0%B5%D1%82%D1%80" TargetMode="External"/><Relationship Id="rId12" Type="http://schemas.openxmlformats.org/officeDocument/2006/relationships/hyperlink" Target="https://ru.wikipedia.org/wiki/%D0%9C%D0%B0%D1%80%D1%8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ru.wikipedia.org/wiki/%D0%9F%D0%BB%D0%BE%D1%82%D0%BD%D0%BE%D1%81%D1%82%D1%8C" TargetMode="External"/><Relationship Id="rId11" Type="http://schemas.openxmlformats.org/officeDocument/2006/relationships/hyperlink" Target="https://ru.wikipedia.org/wiki/%D0%92%D0%B5%D0%BD%D0%B5%D1%80%D0%B0" TargetMode="External"/><Relationship Id="rId5" Type="http://schemas.openxmlformats.org/officeDocument/2006/relationships/hyperlink" Target="https://ru.wikipedia.org/wiki/%D0%A1%D0%BE%D0%BB%D0%BD%D0%B5%D1%87%D0%BD%D0%B0%D1%8F_%D1%81%D0%B8%D1%81%D1%82%D0%B5%D0%BC%D0%B0" TargetMode="External"/><Relationship Id="rId15" Type="http://schemas.openxmlformats.org/officeDocument/2006/relationships/image" Target="../media/image2.png"/><Relationship Id="rId10" Type="http://schemas.openxmlformats.org/officeDocument/2006/relationships/hyperlink" Target="https://ru.wikipedia.org/wiki/%D0%9C%D0%B5%D1%80%D0%BA%D1%83%D1%80%D0%B8%D0%B9" TargetMode="External"/><Relationship Id="rId4" Type="http://schemas.openxmlformats.org/officeDocument/2006/relationships/hyperlink" Target="https://ru.wikipedia.org/wiki/%D0%9F%D0%BB%D0%B0%D0%BD%D0%B5%D1%82%D0%B0" TargetMode="External"/><Relationship Id="rId9" Type="http://schemas.openxmlformats.org/officeDocument/2006/relationships/hyperlink" Target="https://ru.wikipedia.org/wiki/%D0%9F%D0%BB%D0%B0%D0%BD%D0%B5%D1%82%D1%8B_%D0%B7%D0%B5%D0%BC%D0%BD%D0%BE%D0%B9_%D0%B3%D1%80%D1%83%D0%BF%D0%BF%D1%8B" TargetMode="External"/><Relationship Id="rId14" Type="http://schemas.openxmlformats.org/officeDocument/2006/relationships/hyperlink" Target="https://ru.wikipedia.org/wiki/%D0%96%D0%B8%D0%B7%D0%BD%D1%8C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ic.academic.ru/dic.nsf/ruwiki/627227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hyperlink" Target="https://dic.academic.ru/dic.nsf/ruwiki/638377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0" y="361650"/>
            <a:ext cx="8520600" cy="777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500" dirty="0" smtClean="0"/>
              <a:t>ПЛАНЕТА  </a:t>
            </a:r>
            <a:r>
              <a:rPr lang="ru" sz="3500" dirty="0"/>
              <a:t>ЗЕМЛЯ</a:t>
            </a:r>
            <a:endParaRPr sz="3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Температурные рекорды:</a:t>
            </a:r>
            <a:endParaRPr/>
          </a:p>
        </p:txBody>
      </p:sp>
      <p:sp>
        <p:nvSpPr>
          <p:cNvPr id="117" name="Google Shape;117;p22"/>
          <p:cNvSpPr txBox="1">
            <a:spLocks noGrp="1"/>
          </p:cNvSpPr>
          <p:nvPr>
            <p:ph type="body" idx="1"/>
          </p:nvPr>
        </p:nvSpPr>
        <p:spPr>
          <a:xfrm>
            <a:off x="433750" y="4299650"/>
            <a:ext cx="397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200">
                <a:solidFill>
                  <a:schemeClr val="dk1"/>
                </a:solidFill>
              </a:rPr>
              <a:t>Самая высокая температура: +56,7, Долина Смерти,                 США, 1913 год</a:t>
            </a:r>
            <a:endParaRPr sz="1200">
              <a:solidFill>
                <a:schemeClr val="dk1"/>
              </a:solidFill>
            </a:endParaRPr>
          </a:p>
        </p:txBody>
      </p:sp>
      <p:pic>
        <p:nvPicPr>
          <p:cNvPr id="118" name="Google Shape;118;p22"/>
          <p:cNvPicPr preferRelativeResize="0"/>
          <p:nvPr/>
        </p:nvPicPr>
        <p:blipFill rotWithShape="1">
          <a:blip r:embed="rId3">
            <a:alphaModFix/>
          </a:blip>
          <a:srcRect r="20502"/>
          <a:stretch/>
        </p:blipFill>
        <p:spPr>
          <a:xfrm>
            <a:off x="433675" y="1159513"/>
            <a:ext cx="3971459" cy="3025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24441" y="1168463"/>
            <a:ext cx="3959709" cy="3016187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2"/>
          <p:cNvSpPr txBox="1"/>
          <p:nvPr/>
        </p:nvSpPr>
        <p:spPr>
          <a:xfrm>
            <a:off x="4681400" y="4299650"/>
            <a:ext cx="3959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dk1"/>
                </a:solidFill>
              </a:rPr>
              <a:t>Самая низкая температура: -89, 2°C , станция Восток, Антарктида, 1983 год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mtClean="0"/>
              <a:t>Повторение.</a:t>
            </a:r>
            <a:endParaRPr/>
          </a:p>
        </p:txBody>
      </p:sp>
      <p:sp>
        <p:nvSpPr>
          <p:cNvPr id="126" name="Google Shape;126;p23"/>
          <p:cNvSpPr txBox="1">
            <a:spLocks noGrp="1"/>
          </p:cNvSpPr>
          <p:nvPr>
            <p:ph type="body" idx="1"/>
          </p:nvPr>
        </p:nvSpPr>
        <p:spPr>
          <a:xfrm>
            <a:off x="311700" y="1192650"/>
            <a:ext cx="4108500" cy="101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700"/>
              <a:t>Глобус делит ровно линия условная,</a:t>
            </a:r>
            <a:br>
              <a:rPr lang="ru" sz="1700"/>
            </a:br>
            <a:r>
              <a:rPr lang="ru" sz="1700"/>
              <a:t>Выше- север, ниже - юг. </a:t>
            </a:r>
            <a:br>
              <a:rPr lang="ru" sz="1700"/>
            </a:br>
            <a:r>
              <a:rPr lang="ru" sz="1700"/>
              <a:t>Назови границу друг. </a:t>
            </a:r>
            <a:endParaRPr sz="1700"/>
          </a:p>
        </p:txBody>
      </p:sp>
      <p:sp>
        <p:nvSpPr>
          <p:cNvPr id="127" name="Google Shape;127;p23"/>
          <p:cNvSpPr txBox="1"/>
          <p:nvPr/>
        </p:nvSpPr>
        <p:spPr>
          <a:xfrm>
            <a:off x="3747275" y="2205750"/>
            <a:ext cx="11352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chemeClr val="dk1"/>
                </a:solidFill>
              </a:rPr>
              <a:t>Экватор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128" name="Google Shape;128;p23"/>
          <p:cNvSpPr txBox="1"/>
          <p:nvPr/>
        </p:nvSpPr>
        <p:spPr>
          <a:xfrm>
            <a:off x="311700" y="2912525"/>
            <a:ext cx="4269300" cy="149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700">
                <a:solidFill>
                  <a:schemeClr val="lt2"/>
                </a:solidFill>
              </a:rPr>
              <a:t>Зимой - минус двадцать, весною - плюс пять.</a:t>
            </a:r>
            <a:br>
              <a:rPr lang="ru" sz="1700">
                <a:solidFill>
                  <a:schemeClr val="lt2"/>
                </a:solidFill>
              </a:rPr>
            </a:br>
            <a:r>
              <a:rPr lang="ru" sz="1700">
                <a:solidFill>
                  <a:schemeClr val="lt2"/>
                </a:solidFill>
              </a:rPr>
              <a:t>В жару раздеваться, а в холод дрожать</a:t>
            </a:r>
            <a:br>
              <a:rPr lang="ru" sz="1700">
                <a:solidFill>
                  <a:schemeClr val="lt2"/>
                </a:solidFill>
              </a:rPr>
            </a:br>
            <a:r>
              <a:rPr lang="ru" sz="1700">
                <a:solidFill>
                  <a:schemeClr val="lt2"/>
                </a:solidFill>
              </a:rPr>
              <a:t>Нас заставляет эта микстура,</a:t>
            </a:r>
            <a:br>
              <a:rPr lang="ru" sz="1700">
                <a:solidFill>
                  <a:schemeClr val="lt2"/>
                </a:solidFill>
              </a:rPr>
            </a:br>
            <a:r>
              <a:rPr lang="ru" sz="1700">
                <a:solidFill>
                  <a:schemeClr val="lt2"/>
                </a:solidFill>
              </a:rPr>
              <a:t>Её называем мы …</a:t>
            </a:r>
            <a:endParaRPr sz="1700">
              <a:solidFill>
                <a:schemeClr val="lt2"/>
              </a:solidFill>
            </a:endParaRPr>
          </a:p>
        </p:txBody>
      </p:sp>
      <p:sp>
        <p:nvSpPr>
          <p:cNvPr id="129" name="Google Shape;129;p23"/>
          <p:cNvSpPr txBox="1"/>
          <p:nvPr/>
        </p:nvSpPr>
        <p:spPr>
          <a:xfrm>
            <a:off x="3747275" y="4405625"/>
            <a:ext cx="1547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chemeClr val="dk1"/>
                </a:solidFill>
              </a:rPr>
              <a:t>Температура</a:t>
            </a:r>
            <a:endParaRPr sz="1600">
              <a:solidFill>
                <a:schemeClr val="dk1"/>
              </a:solidFill>
            </a:endParaRPr>
          </a:p>
        </p:txBody>
      </p:sp>
      <p:pic>
        <p:nvPicPr>
          <p:cNvPr id="130" name="Google Shape;13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5454925" y="165200"/>
            <a:ext cx="4671525" cy="4671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/>
        </p:nvSpPr>
        <p:spPr>
          <a:xfrm>
            <a:off x="56400" y="210950"/>
            <a:ext cx="9031200" cy="10233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indent="457200"/>
            <a:r>
              <a:rPr lang="ru" sz="1350" b="1" dirty="0">
                <a:solidFill>
                  <a:schemeClr val="dk1"/>
                </a:solidFill>
                <a:highlight>
                  <a:srgbClr val="202122"/>
                </a:highlight>
              </a:rPr>
              <a:t>Земля</a:t>
            </a:r>
            <a:r>
              <a:rPr lang="ru" sz="1350" dirty="0">
                <a:solidFill>
                  <a:schemeClr val="dk1"/>
                </a:solidFill>
                <a:highlight>
                  <a:srgbClr val="202122"/>
                </a:highlight>
              </a:rPr>
              <a:t> — третья по удаленности от </a:t>
            </a:r>
            <a:r>
              <a:rPr lang="ru" sz="1350" dirty="0">
                <a:solidFill>
                  <a:schemeClr val="dk1"/>
                </a:solidFill>
                <a:highlight>
                  <a:srgbClr val="202122"/>
                </a:highlight>
                <a:uFill>
                  <a:noFill/>
                </a:uFill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Солнца</a:t>
            </a:r>
            <a:r>
              <a:rPr lang="ru" sz="1350" dirty="0">
                <a:solidFill>
                  <a:schemeClr val="dk1"/>
                </a:solidFill>
                <a:highlight>
                  <a:srgbClr val="202122"/>
                </a:highlight>
              </a:rPr>
              <a:t> </a:t>
            </a:r>
            <a:r>
              <a:rPr lang="ru" sz="1350" dirty="0">
                <a:solidFill>
                  <a:schemeClr val="dk1"/>
                </a:solidFill>
                <a:highlight>
                  <a:srgbClr val="202122"/>
                </a:highlight>
                <a:uFill>
                  <a:noFill/>
                </a:uFill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планета</a:t>
            </a:r>
            <a:r>
              <a:rPr lang="ru" sz="1350" dirty="0">
                <a:solidFill>
                  <a:schemeClr val="dk1"/>
                </a:solidFill>
                <a:highlight>
                  <a:srgbClr val="202122"/>
                </a:highlight>
              </a:rPr>
              <a:t> </a:t>
            </a:r>
            <a:r>
              <a:rPr lang="ru" sz="1350" dirty="0">
                <a:solidFill>
                  <a:schemeClr val="dk1"/>
                </a:solidFill>
                <a:highlight>
                  <a:srgbClr val="202122"/>
                </a:highlight>
                <a:uFill>
                  <a:noFill/>
                </a:uFill>
                <a:hlinkClick r:id="rId5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Солнечной системы</a:t>
            </a:r>
            <a:r>
              <a:rPr lang="ru" sz="1350" dirty="0">
                <a:solidFill>
                  <a:schemeClr val="dk1"/>
                </a:solidFill>
                <a:highlight>
                  <a:srgbClr val="202122"/>
                </a:highlight>
              </a:rPr>
              <a:t>. Самая </a:t>
            </a:r>
            <a:r>
              <a:rPr lang="ru" sz="1350" dirty="0">
                <a:solidFill>
                  <a:schemeClr val="dk1"/>
                </a:solidFill>
                <a:highlight>
                  <a:srgbClr val="202122"/>
                </a:highlight>
                <a:uFill>
                  <a:noFill/>
                </a:uFill>
                <a:hlinkClick r:id="rId6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плотная</a:t>
            </a:r>
            <a:r>
              <a:rPr lang="ru" sz="1350" dirty="0">
                <a:solidFill>
                  <a:schemeClr val="dk1"/>
                </a:solidFill>
                <a:highlight>
                  <a:srgbClr val="202122"/>
                </a:highlight>
              </a:rPr>
              <a:t>, пятая по </a:t>
            </a:r>
            <a:r>
              <a:rPr lang="ru" sz="1350" dirty="0">
                <a:solidFill>
                  <a:schemeClr val="dk1"/>
                </a:solidFill>
                <a:highlight>
                  <a:srgbClr val="202122"/>
                </a:highlight>
                <a:uFill>
                  <a:noFill/>
                </a:uFill>
                <a:hlinkClick r:id="rId7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диаметру</a:t>
            </a:r>
            <a:r>
              <a:rPr lang="ru" sz="1350" dirty="0">
                <a:solidFill>
                  <a:schemeClr val="dk1"/>
                </a:solidFill>
                <a:highlight>
                  <a:srgbClr val="202122"/>
                </a:highlight>
              </a:rPr>
              <a:t> и </a:t>
            </a:r>
            <a:r>
              <a:rPr lang="ru" sz="1350" dirty="0">
                <a:solidFill>
                  <a:schemeClr val="dk1"/>
                </a:solidFill>
                <a:highlight>
                  <a:srgbClr val="202122"/>
                </a:highlight>
                <a:uFill>
                  <a:noFill/>
                </a:uFill>
                <a:hlinkClick r:id="rId8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массе</a:t>
            </a:r>
            <a:r>
              <a:rPr lang="ru" sz="1350" dirty="0">
                <a:solidFill>
                  <a:schemeClr val="dk1"/>
                </a:solidFill>
                <a:highlight>
                  <a:srgbClr val="202122"/>
                </a:highlight>
              </a:rPr>
              <a:t> среди всех планет и крупнейшая среди </a:t>
            </a:r>
            <a:r>
              <a:rPr lang="ru" sz="1350" dirty="0">
                <a:solidFill>
                  <a:schemeClr val="dk1"/>
                </a:solidFill>
                <a:highlight>
                  <a:srgbClr val="202122"/>
                </a:highlight>
                <a:uFill>
                  <a:noFill/>
                </a:uFill>
                <a:hlinkClick r:id="rId9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планет земной группы</a:t>
            </a:r>
            <a:r>
              <a:rPr lang="ru" sz="1350" dirty="0">
                <a:solidFill>
                  <a:schemeClr val="dk1"/>
                </a:solidFill>
                <a:highlight>
                  <a:srgbClr val="202122"/>
                </a:highlight>
              </a:rPr>
              <a:t>, в которую входят также </a:t>
            </a:r>
            <a:r>
              <a:rPr lang="ru" sz="1350" dirty="0">
                <a:solidFill>
                  <a:schemeClr val="dk1"/>
                </a:solidFill>
                <a:highlight>
                  <a:srgbClr val="202122"/>
                </a:highlight>
                <a:uFill>
                  <a:noFill/>
                </a:uFill>
                <a:hlinkClick r:id="rId10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Меркурий</a:t>
            </a:r>
            <a:r>
              <a:rPr lang="ru" sz="1350" dirty="0">
                <a:solidFill>
                  <a:schemeClr val="dk1"/>
                </a:solidFill>
                <a:highlight>
                  <a:srgbClr val="202122"/>
                </a:highlight>
              </a:rPr>
              <a:t>, </a:t>
            </a:r>
            <a:r>
              <a:rPr lang="ru" sz="1350" dirty="0">
                <a:solidFill>
                  <a:schemeClr val="dk1"/>
                </a:solidFill>
                <a:highlight>
                  <a:srgbClr val="202122"/>
                </a:highlight>
                <a:uFill>
                  <a:noFill/>
                </a:uFill>
                <a:hlinkClick r:id="rId11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Венера</a:t>
            </a:r>
            <a:r>
              <a:rPr lang="ru" sz="1350" dirty="0">
                <a:solidFill>
                  <a:schemeClr val="dk1"/>
                </a:solidFill>
                <a:highlight>
                  <a:srgbClr val="202122"/>
                </a:highlight>
              </a:rPr>
              <a:t> и </a:t>
            </a:r>
            <a:r>
              <a:rPr lang="ru" sz="1350" dirty="0">
                <a:solidFill>
                  <a:schemeClr val="dk1"/>
                </a:solidFill>
                <a:highlight>
                  <a:srgbClr val="202122"/>
                </a:highlight>
                <a:uFill>
                  <a:noFill/>
                </a:uFill>
                <a:hlinkClick r:id="rId12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Марс</a:t>
            </a:r>
            <a:r>
              <a:rPr lang="ru" sz="1350" dirty="0">
                <a:solidFill>
                  <a:schemeClr val="dk1"/>
                </a:solidFill>
                <a:highlight>
                  <a:srgbClr val="202122"/>
                </a:highlight>
              </a:rPr>
              <a:t>. Единственное известное человеку в настоящее время тело Солнечной системы в частности и </a:t>
            </a:r>
            <a:r>
              <a:rPr lang="ru" sz="1350" dirty="0">
                <a:solidFill>
                  <a:schemeClr val="tx1"/>
                </a:solidFill>
                <a:highlight>
                  <a:srgbClr val="202122"/>
                </a:highlight>
                <a:uFill>
                  <a:noFill/>
                </a:uFill>
                <a:hlinkClick r:id="rId1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Вселенной</a:t>
            </a:r>
            <a:r>
              <a:rPr lang="ru" sz="1350" dirty="0">
                <a:solidFill>
                  <a:schemeClr val="dk1"/>
                </a:solidFill>
                <a:highlight>
                  <a:srgbClr val="202122"/>
                </a:highlight>
              </a:rPr>
              <a:t> вообще, </a:t>
            </a:r>
            <a:r>
              <a:rPr lang="ru" sz="1350" dirty="0" smtClean="0">
                <a:solidFill>
                  <a:schemeClr val="dk1"/>
                </a:solidFill>
                <a:highlight>
                  <a:srgbClr val="202122"/>
                </a:highlight>
              </a:rPr>
              <a:t>населенное </a:t>
            </a:r>
            <a:r>
              <a:rPr lang="ru" dirty="0" smtClean="0">
                <a:solidFill>
                  <a:schemeClr val="tx1"/>
                </a:solidFill>
                <a:highlight>
                  <a:srgbClr val="202122"/>
                </a:highlight>
                <a:uFill>
                  <a:noFill/>
                </a:uFill>
                <a:hlinkClick r:id="rId14">
                  <a:extLst>
                    <a:ext uri="{A12FA001-AC4F-418D-AE19-62706E023703}">
                      <ahyp:hlinkClr xmlns:lc="http://schemas.openxmlformats.org/drawingml/2006/lockedCanvas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живыми организмами</a:t>
            </a:r>
            <a:r>
              <a:rPr lang="ru" dirty="0" smtClean="0">
                <a:solidFill>
                  <a:schemeClr val="tx1"/>
                </a:solidFill>
                <a:highlight>
                  <a:srgbClr val="202122"/>
                </a:highlight>
                <a:uFill>
                  <a:noFill/>
                </a:uFill>
              </a:rPr>
              <a:t>.</a:t>
            </a:r>
            <a:endParaRPr sz="1700" dirty="0">
              <a:solidFill>
                <a:schemeClr val="dk1"/>
              </a:solidFill>
              <a:highlight>
                <a:srgbClr val="202122"/>
              </a:highlight>
            </a:endParaRPr>
          </a:p>
        </p:txBody>
      </p:sp>
      <p:pic>
        <p:nvPicPr>
          <p:cNvPr id="60" name="Google Shape;60;p14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169013" y="1509750"/>
            <a:ext cx="8805975" cy="329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/>
        </p:nvSpPr>
        <p:spPr>
          <a:xfrm>
            <a:off x="457974" y="639650"/>
            <a:ext cx="4062825" cy="923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dirty="0">
                <a:solidFill>
                  <a:schemeClr val="dk1"/>
                </a:solidFill>
              </a:rPr>
              <a:t>Внутреннее строение </a:t>
            </a:r>
            <a:r>
              <a:rPr lang="ru" sz="2400" dirty="0">
                <a:solidFill>
                  <a:schemeClr val="dk1"/>
                </a:solidFill>
              </a:rPr>
              <a:t>З</a:t>
            </a:r>
            <a:r>
              <a:rPr lang="ru" sz="2400" dirty="0" smtClean="0">
                <a:solidFill>
                  <a:schemeClr val="dk1"/>
                </a:solidFill>
              </a:rPr>
              <a:t>емли</a:t>
            </a:r>
            <a:r>
              <a:rPr lang="ru" sz="2000" dirty="0" smtClean="0">
                <a:solidFill>
                  <a:schemeClr val="dk1"/>
                </a:solidFill>
              </a:rPr>
              <a:t>.</a:t>
            </a:r>
            <a:endParaRPr sz="2000" dirty="0">
              <a:solidFill>
                <a:schemeClr val="dk1"/>
              </a:solidFill>
            </a:endParaRPr>
          </a:p>
        </p:txBody>
      </p:sp>
      <p:pic>
        <p:nvPicPr>
          <p:cNvPr id="66" name="Google Shape;6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0864" y="1799112"/>
            <a:ext cx="3624300" cy="2986032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 txBox="1"/>
          <p:nvPr/>
        </p:nvSpPr>
        <p:spPr>
          <a:xfrm>
            <a:off x="4520800" y="1353151"/>
            <a:ext cx="3966000" cy="3877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b="1" dirty="0">
                <a:solidFill>
                  <a:schemeClr val="dk1"/>
                </a:solidFill>
              </a:rPr>
              <a:t>Планета Земля состоит из трех основных слоев: земной коры, мантии и ядра. Можно сравнить земной шар с яйцом. Тогда яичная скорлупа будет представлять собой земную кору, яичный белок — мантию, а желток — ядро.</a:t>
            </a:r>
            <a:br>
              <a:rPr lang="ru" sz="1600" b="1" dirty="0">
                <a:solidFill>
                  <a:schemeClr val="dk1"/>
                </a:solidFill>
              </a:rPr>
            </a:br>
            <a:r>
              <a:rPr lang="ru" sz="1600" b="1" dirty="0">
                <a:solidFill>
                  <a:schemeClr val="dk1"/>
                </a:solidFill>
              </a:rPr>
              <a:t/>
            </a:r>
            <a:br>
              <a:rPr lang="ru" sz="1600" b="1" dirty="0">
                <a:solidFill>
                  <a:schemeClr val="dk1"/>
                </a:solidFill>
              </a:rPr>
            </a:br>
            <a:r>
              <a:rPr lang="ru" sz="1600" b="1" dirty="0">
                <a:solidFill>
                  <a:schemeClr val="dk1"/>
                </a:solidFill>
              </a:rPr>
              <a:t/>
            </a:r>
            <a:br>
              <a:rPr lang="ru" sz="1600" b="1" dirty="0">
                <a:solidFill>
                  <a:schemeClr val="dk1"/>
                </a:solidFill>
              </a:rPr>
            </a:br>
            <a:r>
              <a:rPr lang="ru" sz="1600" b="1" dirty="0">
                <a:solidFill>
                  <a:schemeClr val="dk1"/>
                </a:solidFill>
              </a:rPr>
              <a:t>	</a:t>
            </a:r>
            <a:r>
              <a:rPr lang="ru" sz="1600" b="1" dirty="0">
                <a:solidFill>
                  <a:srgbClr val="FFFFFF"/>
                </a:solidFill>
              </a:rPr>
              <a:t>Верхняя часть Земли носит название литосфера (в переводе с греческого «каменный шар»). Это твердая оболочка земного шара, в состав которой входит земная кора и верхняя часть мантии.</a:t>
            </a:r>
            <a:endParaRPr sz="1600" b="1" dirty="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Озоновый слой</a:t>
            </a:r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311700" y="3797350"/>
            <a:ext cx="8520600" cy="103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600" dirty="0">
                <a:solidFill>
                  <a:schemeClr val="dk1"/>
                </a:solidFill>
              </a:rPr>
              <a:t>Озоновый слой поглощает вредное солнечное излучение, а также опасный ультрафиолет, оберегая живые организмы от контакта с солнечной радиацией. Таким образом, озоновый слой уберегает растительность от ее полного выжигания солнцем, а животных - от лучевой болезни и рака кожи. Находится на высоте ~ 25 км. </a:t>
            </a:r>
            <a:endParaRPr sz="1600" dirty="0">
              <a:solidFill>
                <a:schemeClr val="dk1"/>
              </a:solidFill>
            </a:endParaRPr>
          </a:p>
        </p:txBody>
      </p:sp>
      <p:pic>
        <p:nvPicPr>
          <p:cNvPr id="74" name="Google Shape;7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5113" y="1074296"/>
            <a:ext cx="5493774" cy="2666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Поверхность Земли:</a:t>
            </a:r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body" idx="1"/>
          </p:nvPr>
        </p:nvSpPr>
        <p:spPr>
          <a:xfrm>
            <a:off x="4922500" y="1152475"/>
            <a:ext cx="3909900" cy="89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Как вы считаете, что занимает бОльшую часть нашей планеты?</a:t>
            </a:r>
            <a:endParaRPr/>
          </a:p>
        </p:txBody>
      </p:sp>
      <p:pic>
        <p:nvPicPr>
          <p:cNvPr id="81" name="Google Shape;8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2475"/>
            <a:ext cx="4270507" cy="3416401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7"/>
          <p:cNvSpPr txBox="1"/>
          <p:nvPr/>
        </p:nvSpPr>
        <p:spPr>
          <a:xfrm>
            <a:off x="7823800" y="2093825"/>
            <a:ext cx="10086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</a:rPr>
              <a:t>Вода!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83" name="Google Shape;83;p17"/>
          <p:cNvSpPr txBox="1"/>
          <p:nvPr/>
        </p:nvSpPr>
        <p:spPr>
          <a:xfrm>
            <a:off x="5014000" y="3522175"/>
            <a:ext cx="37269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</a:rPr>
              <a:t>Вода занимает 70% всего земного шара, а суша всего 30%. Участки суши, находящиеся над поверхность воды, называются материками или остравами.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 smtClean="0"/>
              <a:t>Экватор.</a:t>
            </a:r>
            <a:endParaRPr dirty="0"/>
          </a:p>
        </p:txBody>
      </p:sp>
      <p:sp>
        <p:nvSpPr>
          <p:cNvPr id="89" name="Google Shape;89;p18"/>
          <p:cNvSpPr txBox="1">
            <a:spLocks noGrp="1"/>
          </p:cNvSpPr>
          <p:nvPr>
            <p:ph type="body" idx="1"/>
          </p:nvPr>
        </p:nvSpPr>
        <p:spPr>
          <a:xfrm>
            <a:off x="814000" y="1587025"/>
            <a:ext cx="4050300" cy="214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b="1" dirty="0">
                <a:solidFill>
                  <a:schemeClr val="dk1"/>
                </a:solidFill>
              </a:rPr>
              <a:t>Экватор</a:t>
            </a:r>
            <a:r>
              <a:rPr lang="ru" sz="1600" dirty="0">
                <a:solidFill>
                  <a:schemeClr val="dk1"/>
                </a:solidFill>
              </a:rPr>
              <a:t> — воображаемая линия, которая находится на равном расстоянии от полюсов и разделяет поверхность земного шара на Северное и Южное полушария. Все точки </a:t>
            </a:r>
            <a:r>
              <a:rPr lang="ru" sz="1600" b="1" dirty="0">
                <a:solidFill>
                  <a:schemeClr val="dk1"/>
                </a:solidFill>
              </a:rPr>
              <a:t>экватора</a:t>
            </a:r>
            <a:r>
              <a:rPr lang="ru" sz="1600" dirty="0">
                <a:solidFill>
                  <a:schemeClr val="dk1"/>
                </a:solidFill>
              </a:rPr>
              <a:t> лежат на 90° от полюсов Земли. </a:t>
            </a:r>
            <a:br>
              <a:rPr lang="ru" sz="1600" dirty="0">
                <a:solidFill>
                  <a:schemeClr val="dk1"/>
                </a:solidFill>
              </a:rPr>
            </a:br>
            <a:endParaRPr sz="1600" dirty="0">
              <a:solidFill>
                <a:schemeClr val="dk1"/>
              </a:solidFill>
            </a:endParaRPr>
          </a:p>
          <a:p>
            <a:pPr marL="0" lvl="0" indent="45720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600" b="1" dirty="0">
                <a:solidFill>
                  <a:schemeClr val="dk1"/>
                </a:solidFill>
              </a:rPr>
              <a:t>Экватор</a:t>
            </a:r>
            <a:r>
              <a:rPr lang="ru" sz="1600" dirty="0">
                <a:solidFill>
                  <a:schemeClr val="dk1"/>
                </a:solidFill>
              </a:rPr>
              <a:t> — самая длинная параллель (длина более 40 000 км).</a:t>
            </a:r>
            <a:endParaRPr sz="2400" dirty="0">
              <a:solidFill>
                <a:schemeClr val="dk1"/>
              </a:solidFill>
            </a:endParaRPr>
          </a:p>
        </p:txBody>
      </p:sp>
      <p:pic>
        <p:nvPicPr>
          <p:cNvPr id="90" name="Google Shape;9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3050" y="921100"/>
            <a:ext cx="3465825" cy="3474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>
            <a:spLocks noGrp="1"/>
          </p:cNvSpPr>
          <p:nvPr>
            <p:ph type="title"/>
          </p:nvPr>
        </p:nvSpPr>
        <p:spPr>
          <a:xfrm>
            <a:off x="311725" y="1938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Самое высокое место на Земле</a:t>
            </a:r>
            <a:endParaRPr dirty="0"/>
          </a:p>
        </p:txBody>
      </p:sp>
      <p:sp>
        <p:nvSpPr>
          <p:cNvPr id="96" name="Google Shape;96;p19"/>
          <p:cNvSpPr txBox="1">
            <a:spLocks noGrp="1"/>
          </p:cNvSpPr>
          <p:nvPr>
            <p:ph type="body" idx="1"/>
          </p:nvPr>
        </p:nvSpPr>
        <p:spPr>
          <a:xfrm>
            <a:off x="346663" y="3917244"/>
            <a:ext cx="8450700" cy="11257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dirty="0">
                <a:solidFill>
                  <a:srgbClr val="FFFFFF"/>
                </a:solidFill>
              </a:rPr>
              <a:t>Гора Эверест является высочайшей вершиной земного шара и находится в </a:t>
            </a:r>
            <a:r>
              <a:rPr lang="ru" dirty="0" smtClean="0">
                <a:solidFill>
                  <a:schemeClr val="tx1"/>
                </a:solidFill>
                <a:uFill>
                  <a:noFill/>
                </a:uFill>
              </a:rPr>
              <a:t>Гималалаях.</a:t>
            </a:r>
            <a:r>
              <a:rPr lang="ru" dirty="0" smtClean="0">
                <a:solidFill>
                  <a:srgbClr val="FFFFFF"/>
                </a:solidFill>
              </a:rPr>
              <a:t>.</a:t>
            </a:r>
            <a:r>
              <a:rPr lang="ru" dirty="0">
                <a:solidFill>
                  <a:srgbClr val="FFFFFF"/>
                </a:solidFill>
              </a:rPr>
              <a:t/>
            </a:r>
            <a:br>
              <a:rPr lang="ru" dirty="0">
                <a:solidFill>
                  <a:srgbClr val="FFFFFF"/>
                </a:solidFill>
              </a:rPr>
            </a:br>
            <a:r>
              <a:rPr lang="ru" dirty="0">
                <a:solidFill>
                  <a:srgbClr val="FFFFFF"/>
                </a:solidFill>
              </a:rPr>
              <a:t>Ее высота — 8848 м.</a:t>
            </a:r>
            <a:endParaRPr dirty="0">
              <a:solidFill>
                <a:srgbClr val="FFFFFF"/>
              </a:solidFill>
            </a:endParaRPr>
          </a:p>
        </p:txBody>
      </p:sp>
      <p:pic>
        <p:nvPicPr>
          <p:cNvPr id="97" name="Google Shape;9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34512" y="812550"/>
            <a:ext cx="5274975" cy="29127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>
            <a:spLocks noGrp="1"/>
          </p:cNvSpPr>
          <p:nvPr>
            <p:ph type="title"/>
          </p:nvPr>
        </p:nvSpPr>
        <p:spPr>
          <a:xfrm>
            <a:off x="311700" y="384750"/>
            <a:ext cx="8520600" cy="82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b="1"/>
              <a:t>Марианская </a:t>
            </a:r>
            <a:r>
              <a:rPr lang="ru" sz="1400" b="1">
                <a:uFill>
                  <a:noFill/>
                </a:uFill>
                <a:hlinkClick r:id="rId3"/>
              </a:rPr>
              <a:t>впадина</a:t>
            </a:r>
            <a:r>
              <a:rPr lang="ru" sz="1400"/>
              <a:t>, или Марианский </a:t>
            </a:r>
            <a:r>
              <a:rPr lang="ru" sz="1400">
                <a:uFill>
                  <a:noFill/>
                </a:uFill>
                <a:hlinkClick r:id="rId4"/>
              </a:rPr>
              <a:t>жёлоб</a:t>
            </a:r>
            <a:r>
              <a:rPr lang="ru" sz="1400"/>
              <a:t> — океаническая впадина на западе Тихого океана, являющаяся глубочайшим из известных на Земле географических объектов. </a:t>
            </a:r>
            <a:br>
              <a:rPr lang="ru" sz="1400"/>
            </a:br>
            <a:r>
              <a:rPr lang="ru" sz="1400"/>
              <a:t>Максимальная глубина впадины — 11 022 м</a:t>
            </a:r>
            <a:endParaRPr sz="1400"/>
          </a:p>
        </p:txBody>
      </p:sp>
      <p:pic>
        <p:nvPicPr>
          <p:cNvPr id="103" name="Google Shape;103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4703" y="1475850"/>
            <a:ext cx="3437447" cy="3259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42475" y="1475850"/>
            <a:ext cx="4889825" cy="325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>
            <a:spLocks noGrp="1"/>
          </p:cNvSpPr>
          <p:nvPr>
            <p:ph type="title"/>
          </p:nvPr>
        </p:nvSpPr>
        <p:spPr>
          <a:xfrm>
            <a:off x="311700" y="3747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Климат Земли</a:t>
            </a:r>
            <a:endParaRPr/>
          </a:p>
        </p:txBody>
      </p:sp>
      <p:sp>
        <p:nvSpPr>
          <p:cNvPr id="110" name="Google Shape;110;p21"/>
          <p:cNvSpPr txBox="1">
            <a:spLocks noGrp="1"/>
          </p:cNvSpPr>
          <p:nvPr>
            <p:ph type="body" idx="1"/>
          </p:nvPr>
        </p:nvSpPr>
        <p:spPr>
          <a:xfrm>
            <a:off x="5676000" y="1378411"/>
            <a:ext cx="3156300" cy="30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6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2000" b="1" dirty="0">
                <a:solidFill>
                  <a:schemeClr val="dk1"/>
                </a:solidFill>
              </a:rPr>
              <a:t>Климат — устойчивый режим погоды на определённой местности, повторяющийся из года в год.</a:t>
            </a:r>
            <a:br>
              <a:rPr lang="ru" sz="2000" b="1" dirty="0">
                <a:solidFill>
                  <a:schemeClr val="dk1"/>
                </a:solidFill>
              </a:rPr>
            </a:br>
            <a:r>
              <a:rPr lang="ru" sz="2000" b="1" dirty="0">
                <a:solidFill>
                  <a:schemeClr val="dk1"/>
                </a:solidFill>
              </a:rPr>
              <a:t/>
            </a:r>
            <a:br>
              <a:rPr lang="ru" sz="2000" b="1" dirty="0">
                <a:solidFill>
                  <a:schemeClr val="dk1"/>
                </a:solidFill>
              </a:rPr>
            </a:br>
            <a:r>
              <a:rPr lang="ru" sz="2000" b="1" dirty="0">
                <a:solidFill>
                  <a:schemeClr val="dk1"/>
                </a:solidFill>
              </a:rPr>
              <a:t>В каждом полушарии нашей планеты выделяют по четыре основных климатических пояса. Названия поясов соответствуют их географии: </a:t>
            </a:r>
            <a:br>
              <a:rPr lang="ru" sz="2000" b="1" dirty="0">
                <a:solidFill>
                  <a:schemeClr val="dk1"/>
                </a:solidFill>
              </a:rPr>
            </a:br>
            <a:r>
              <a:rPr lang="ru" sz="2000" b="1" dirty="0">
                <a:solidFill>
                  <a:schemeClr val="dk1"/>
                </a:solidFill>
              </a:rPr>
              <a:t>- экваториальный;</a:t>
            </a:r>
            <a:br>
              <a:rPr lang="ru" sz="2000" b="1" dirty="0">
                <a:solidFill>
                  <a:schemeClr val="dk1"/>
                </a:solidFill>
              </a:rPr>
            </a:br>
            <a:r>
              <a:rPr lang="ru" sz="2000" b="1" dirty="0">
                <a:solidFill>
                  <a:schemeClr val="dk1"/>
                </a:solidFill>
              </a:rPr>
              <a:t>- тропический;</a:t>
            </a:r>
            <a:br>
              <a:rPr lang="ru" sz="2000" b="1" dirty="0">
                <a:solidFill>
                  <a:schemeClr val="dk1"/>
                </a:solidFill>
              </a:rPr>
            </a:br>
            <a:r>
              <a:rPr lang="ru" sz="2000" b="1" dirty="0">
                <a:solidFill>
                  <a:schemeClr val="dk1"/>
                </a:solidFill>
              </a:rPr>
              <a:t>- умеренный;</a:t>
            </a:r>
            <a:br>
              <a:rPr lang="ru" sz="2000" b="1" dirty="0">
                <a:solidFill>
                  <a:schemeClr val="dk1"/>
                </a:solidFill>
              </a:rPr>
            </a:br>
            <a:r>
              <a:rPr lang="ru" sz="2000" b="1" dirty="0">
                <a:solidFill>
                  <a:schemeClr val="dk1"/>
                </a:solidFill>
              </a:rPr>
              <a:t>- полярный (арктический</a:t>
            </a:r>
            <a:r>
              <a:rPr lang="ru" sz="1650" dirty="0">
                <a:solidFill>
                  <a:schemeClr val="dk1"/>
                </a:solidFill>
              </a:rPr>
              <a:t>) </a:t>
            </a:r>
            <a:endParaRPr sz="1650" dirty="0">
              <a:solidFill>
                <a:schemeClr val="dk1"/>
              </a:solidFill>
            </a:endParaRPr>
          </a:p>
        </p:txBody>
      </p:sp>
      <p:pic>
        <p:nvPicPr>
          <p:cNvPr id="111" name="Google Shape;11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017725"/>
            <a:ext cx="5211448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346</Words>
  <Application>Microsoft Office PowerPoint</Application>
  <PresentationFormat>Экран (16:9)</PresentationFormat>
  <Paragraphs>26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Arial</vt:lpstr>
      <vt:lpstr>Simple Dark</vt:lpstr>
      <vt:lpstr>ПЛАНЕТА  ЗЕМЛЯ</vt:lpstr>
      <vt:lpstr>Презентация PowerPoint</vt:lpstr>
      <vt:lpstr>Презентация PowerPoint</vt:lpstr>
      <vt:lpstr>Озоновый слой</vt:lpstr>
      <vt:lpstr>Поверхность Земли:</vt:lpstr>
      <vt:lpstr>Экватор.</vt:lpstr>
      <vt:lpstr>Самое высокое место на Земле</vt:lpstr>
      <vt:lpstr>Марианская впадина, или Марианский жёлоб — океаническая впадина на западе Тихого океана, являющаяся глубочайшим из известных на Земле географических объектов.  Максимальная глубина впадины — 11 022 м</vt:lpstr>
      <vt:lpstr>Климат Земли</vt:lpstr>
      <vt:lpstr>Температурные рекорды:</vt:lpstr>
      <vt:lpstr>Повторение.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ПЛАНЕТА  ЗЕМЛЯ</dc:title>
  <cp:lastModifiedBy>User</cp:lastModifiedBy>
  <cp:revision>2</cp:revision>
  <dcterms:modified xsi:type="dcterms:W3CDTF">2022-11-07T05:29:28Z</dcterms:modified>
</cp:coreProperties>
</file>