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9" r:id="rId11"/>
    <p:sldId id="268" r:id="rId12"/>
    <p:sldId id="271" r:id="rId13"/>
    <p:sldId id="272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F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1FC39B0-0E8A-4E58-93B6-E690D2609F2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465FDBF-D698-40A7-B3ED-EBC0E3C818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716016" y="1268760"/>
            <a:ext cx="3384375" cy="2808312"/>
          </a:xfrm>
        </p:spPr>
        <p:txBody>
          <a:bodyPr>
            <a:noAutofit/>
          </a:bodyPr>
          <a:lstStyle/>
          <a:p>
            <a:r>
              <a:rPr lang="en-US" sz="4000" dirty="0"/>
              <a:t>Present Simple/ Present Indefinite Tense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33365" y="4365104"/>
            <a:ext cx="3309803" cy="1512167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Настоящее простое/ неопределенное время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F0871A-7503-ECDF-DCCE-06061DC3B41B}"/>
              </a:ext>
            </a:extLst>
          </p:cNvPr>
          <p:cNvSpPr txBox="1"/>
          <p:nvPr/>
        </p:nvSpPr>
        <p:spPr>
          <a:xfrm>
            <a:off x="4574276" y="6480035"/>
            <a:ext cx="3709058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1600" i="1" dirty="0"/>
              <a:t>By </a:t>
            </a:r>
            <a:r>
              <a:rPr lang="ru-RU" sz="1600" i="1" dirty="0" err="1"/>
              <a:t>Velitchenko</a:t>
            </a:r>
            <a:r>
              <a:rPr lang="ru-RU" sz="1600" i="1" dirty="0"/>
              <a:t> </a:t>
            </a:r>
            <a:r>
              <a:rPr lang="ru-RU" sz="1600" i="1" dirty="0" err="1"/>
              <a:t>Olesya</a:t>
            </a:r>
            <a:r>
              <a:rPr lang="ru-RU" sz="1600" i="1" dirty="0"/>
              <a:t> </a:t>
            </a:r>
            <a:r>
              <a:rPr lang="ru-RU" sz="1600" i="1" dirty="0" err="1"/>
              <a:t>Dmitrievna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199329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F0CF24-64A2-D8AA-202A-D79E8AE62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848" y="851626"/>
            <a:ext cx="6637468" cy="870267"/>
          </a:xfrm>
        </p:spPr>
        <p:txBody>
          <a:bodyPr/>
          <a:lstStyle/>
          <a:p>
            <a:r>
              <a:rPr lang="ru-RU" dirty="0" err="1"/>
              <a:t>Signals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95E80A-DEDE-1D43-6F55-5CBE097CA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3817" y="1835479"/>
            <a:ext cx="6792295" cy="427089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Чтобы сказать, что действие/состояние повторяется </a:t>
            </a:r>
            <a:r>
              <a:rPr lang="ru-RU" sz="2400" i="1" u="sng" dirty="0"/>
              <a:t>каждый день/месяц/год/час/...</a:t>
            </a:r>
            <a:r>
              <a:rPr lang="ru-RU" sz="2400" dirty="0"/>
              <a:t>, используйте слово </a:t>
            </a:r>
            <a:r>
              <a:rPr lang="ru-RU" sz="2400" b="1" i="1" u="sng" dirty="0" err="1">
                <a:solidFill>
                  <a:srgbClr val="92D050"/>
                </a:solidFill>
              </a:rPr>
              <a:t>every</a:t>
            </a:r>
            <a:r>
              <a:rPr lang="ru-RU" sz="2400" b="1" i="1" u="sng" dirty="0">
                <a:solidFill>
                  <a:srgbClr val="92D050"/>
                </a:solidFill>
              </a:rPr>
              <a:t>/</a:t>
            </a:r>
            <a:r>
              <a:rPr lang="ru-RU" sz="2400" b="1" i="1" u="sng" dirty="0" err="1">
                <a:solidFill>
                  <a:srgbClr val="92D050"/>
                </a:solidFill>
              </a:rPr>
              <a:t>each</a:t>
            </a:r>
            <a:r>
              <a:rPr lang="ru-RU" sz="2400" dirty="0"/>
              <a:t> перед периодом времени:</a:t>
            </a:r>
          </a:p>
          <a:p>
            <a:endParaRPr lang="ru-RU" dirty="0"/>
          </a:p>
          <a:p>
            <a:r>
              <a:rPr lang="ru-RU" sz="2400" b="1" dirty="0" err="1">
                <a:solidFill>
                  <a:srgbClr val="92D050"/>
                </a:solidFill>
              </a:rPr>
              <a:t>Every</a:t>
            </a:r>
            <a:r>
              <a:rPr lang="ru-RU" sz="2400" b="1" dirty="0">
                <a:solidFill>
                  <a:srgbClr val="92D050"/>
                </a:solidFill>
              </a:rPr>
              <a:t> </a:t>
            </a:r>
            <a:r>
              <a:rPr lang="ru-RU" sz="2400" b="1" dirty="0" err="1">
                <a:solidFill>
                  <a:srgbClr val="92D050"/>
                </a:solidFill>
              </a:rPr>
              <a:t>day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month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year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hour</a:t>
            </a:r>
            <a:r>
              <a:rPr lang="ru-RU" sz="2400" b="1" dirty="0">
                <a:solidFill>
                  <a:srgbClr val="92D050"/>
                </a:solidFill>
              </a:rPr>
              <a:t>...</a:t>
            </a:r>
            <a:endParaRPr lang="ru-RU" b="1" dirty="0">
              <a:solidFill>
                <a:srgbClr val="92D050"/>
              </a:solidFill>
            </a:endParaRPr>
          </a:p>
          <a:p>
            <a:r>
              <a:rPr lang="ru-RU" sz="2400" b="1" dirty="0" err="1">
                <a:solidFill>
                  <a:srgbClr val="92D050"/>
                </a:solidFill>
              </a:rPr>
              <a:t>Each</a:t>
            </a:r>
            <a:r>
              <a:rPr lang="ru-RU" sz="2400" b="1" dirty="0">
                <a:solidFill>
                  <a:srgbClr val="92D050"/>
                </a:solidFill>
              </a:rPr>
              <a:t> </a:t>
            </a:r>
            <a:r>
              <a:rPr lang="ru-RU" sz="2400" b="1" dirty="0" err="1">
                <a:solidFill>
                  <a:srgbClr val="92D050"/>
                </a:solidFill>
              </a:rPr>
              <a:t>day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month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year</a:t>
            </a:r>
            <a:r>
              <a:rPr lang="ru-RU" sz="2400" b="1" dirty="0">
                <a:solidFill>
                  <a:srgbClr val="92D050"/>
                </a:solidFill>
              </a:rPr>
              <a:t>/ </a:t>
            </a:r>
            <a:r>
              <a:rPr lang="ru-RU" sz="2400" b="1" dirty="0" err="1">
                <a:solidFill>
                  <a:srgbClr val="92D050"/>
                </a:solidFill>
              </a:rPr>
              <a:t>hour</a:t>
            </a:r>
            <a:r>
              <a:rPr lang="ru-RU" sz="2400" b="1" dirty="0">
                <a:solidFill>
                  <a:srgbClr val="92D050"/>
                </a:solidFill>
              </a:rPr>
              <a:t>...</a:t>
            </a:r>
          </a:p>
          <a:p>
            <a:endParaRPr lang="ru-RU" sz="2400" b="1" dirty="0">
              <a:solidFill>
                <a:srgbClr val="92D050"/>
              </a:solidFill>
            </a:endParaRPr>
          </a:p>
          <a:p>
            <a:r>
              <a:rPr lang="ru-RU" sz="2400" u="sng" dirty="0" err="1">
                <a:solidFill>
                  <a:schemeClr val="accent2"/>
                </a:solidFill>
              </a:rPr>
              <a:t>Example</a:t>
            </a:r>
            <a:r>
              <a:rPr lang="ru-RU" sz="2400" u="sng" dirty="0">
                <a:solidFill>
                  <a:schemeClr val="accent2"/>
                </a:solidFill>
              </a:rPr>
              <a:t>:</a:t>
            </a:r>
            <a:endParaRPr lang="ru-RU" sz="2400" b="1" dirty="0">
              <a:solidFill>
                <a:schemeClr val="accent2"/>
              </a:solidFill>
            </a:endParaRPr>
          </a:p>
          <a:p>
            <a:endParaRPr lang="ru-RU" sz="2400" dirty="0">
              <a:solidFill>
                <a:schemeClr val="accent2"/>
              </a:solidFill>
            </a:endParaRPr>
          </a:p>
          <a:p>
            <a:r>
              <a:rPr lang="ru-RU" sz="2600" dirty="0" err="1">
                <a:solidFill>
                  <a:schemeClr val="accent2"/>
                </a:solidFill>
              </a:rPr>
              <a:t>They</a:t>
            </a:r>
            <a:r>
              <a:rPr lang="ru-RU" sz="2600" dirty="0">
                <a:solidFill>
                  <a:schemeClr val="accent2"/>
                </a:solidFill>
              </a:rPr>
              <a:t> </a:t>
            </a:r>
            <a:r>
              <a:rPr lang="ru-RU" sz="2600" dirty="0" err="1">
                <a:solidFill>
                  <a:schemeClr val="accent2"/>
                </a:solidFill>
              </a:rPr>
              <a:t>eat</a:t>
            </a:r>
            <a:r>
              <a:rPr lang="ru-RU" sz="2600" dirty="0">
                <a:solidFill>
                  <a:schemeClr val="accent2"/>
                </a:solidFill>
              </a:rPr>
              <a:t> </a:t>
            </a:r>
            <a:r>
              <a:rPr lang="ru-RU" sz="2600" dirty="0" err="1">
                <a:solidFill>
                  <a:schemeClr val="accent2"/>
                </a:solidFill>
              </a:rPr>
              <a:t>out</a:t>
            </a:r>
            <a:r>
              <a:rPr lang="ru-RU" sz="2600" dirty="0">
                <a:solidFill>
                  <a:schemeClr val="accent2"/>
                </a:solidFill>
              </a:rPr>
              <a:t> </a:t>
            </a:r>
            <a:r>
              <a:rPr lang="ru-RU" sz="2600" b="1" dirty="0" err="1">
                <a:solidFill>
                  <a:srgbClr val="92D050"/>
                </a:solidFill>
              </a:rPr>
              <a:t>every</a:t>
            </a:r>
            <a:r>
              <a:rPr lang="ru-RU" sz="2600" b="1" dirty="0">
                <a:solidFill>
                  <a:schemeClr val="accent2"/>
                </a:solidFill>
              </a:rPr>
              <a:t> </a:t>
            </a:r>
            <a:r>
              <a:rPr lang="ru-RU" sz="2600" b="1" dirty="0" err="1">
                <a:solidFill>
                  <a:schemeClr val="accent2"/>
                </a:solidFill>
              </a:rPr>
              <a:t>Thursday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 err="1">
                <a:solidFill>
                  <a:schemeClr val="accent2"/>
                </a:solidFill>
              </a:rPr>
              <a:t>and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 err="1">
                <a:solidFill>
                  <a:schemeClr val="accent2"/>
                </a:solidFill>
              </a:rPr>
              <a:t>go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 err="1">
                <a:solidFill>
                  <a:schemeClr val="accent2"/>
                </a:solidFill>
              </a:rPr>
              <a:t>to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 err="1">
                <a:solidFill>
                  <a:schemeClr val="accent2"/>
                </a:solidFill>
              </a:rPr>
              <a:t>the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dirty="0" err="1">
                <a:solidFill>
                  <a:schemeClr val="accent2"/>
                </a:solidFill>
              </a:rPr>
              <a:t>museums</a:t>
            </a:r>
            <a:r>
              <a:rPr lang="ru-RU" sz="2600" dirty="0">
                <a:solidFill>
                  <a:schemeClr val="accent2"/>
                </a:solidFill>
              </a:rPr>
              <a:t> </a:t>
            </a:r>
            <a:r>
              <a:rPr lang="ru-RU" sz="2600" b="1" dirty="0" err="1">
                <a:solidFill>
                  <a:srgbClr val="92D050"/>
                </a:solidFill>
              </a:rPr>
              <a:t>each</a:t>
            </a:r>
            <a:r>
              <a:rPr lang="ru-RU" sz="2600" b="1" dirty="0">
                <a:solidFill>
                  <a:srgbClr val="92D050"/>
                </a:solidFill>
              </a:rPr>
              <a:t> </a:t>
            </a:r>
            <a:r>
              <a:rPr lang="ru-RU" sz="2600" b="1" dirty="0" err="1">
                <a:solidFill>
                  <a:schemeClr val="accent2"/>
                </a:solidFill>
              </a:rPr>
              <a:t>month</a:t>
            </a:r>
            <a:r>
              <a:rPr lang="ru-RU" sz="2600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6172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1F168-2F12-4C2E-958C-7E9A932C2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311" y="286956"/>
            <a:ext cx="5981723" cy="1325645"/>
          </a:xfrm>
        </p:spPr>
        <p:txBody>
          <a:bodyPr/>
          <a:lstStyle/>
          <a:p>
            <a:r>
              <a:rPr lang="ru-RU" dirty="0"/>
              <a:t>Когда использовать?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966C12-8078-36BB-0D1F-5518B16E0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3588" y="1916832"/>
            <a:ext cx="7416824" cy="453501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</a:t>
            </a:r>
            <a:r>
              <a:rPr lang="ru-RU" dirty="0"/>
              <a:t> Когда говорим о </a:t>
            </a:r>
            <a:r>
              <a:rPr lang="ru-RU" u="sng" dirty="0"/>
              <a:t>рутине</a:t>
            </a:r>
            <a:r>
              <a:rPr lang="ru-RU" dirty="0"/>
              <a:t>, про </a:t>
            </a:r>
            <a:r>
              <a:rPr lang="ru-RU" u="sng" dirty="0"/>
              <a:t>обычные, привычные </a:t>
            </a:r>
            <a:r>
              <a:rPr lang="ru-RU" dirty="0"/>
              <a:t>и </a:t>
            </a:r>
            <a:r>
              <a:rPr lang="ru-RU" u="sng" dirty="0"/>
              <a:t>повторяющиеся</a:t>
            </a:r>
            <a:r>
              <a:rPr lang="ru-RU" dirty="0"/>
              <a:t> действия или состояния:</a:t>
            </a:r>
          </a:p>
          <a:p>
            <a:r>
              <a:rPr lang="en-GB" sz="2200" dirty="0">
                <a:solidFill>
                  <a:schemeClr val="accent1">
                    <a:lumMod val="50000"/>
                  </a:schemeClr>
                </a:solidFill>
              </a:rPr>
              <a:t>I always open the window in the evening and close it before I go to bed.</a:t>
            </a:r>
            <a:endParaRPr lang="ru-RU" dirty="0"/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</a:t>
            </a:r>
            <a:r>
              <a:rPr lang="ru-RU" dirty="0"/>
              <a:t> </a:t>
            </a:r>
            <a:r>
              <a:rPr lang="ru-RU" u="sng" dirty="0"/>
              <a:t>Законы</a:t>
            </a:r>
            <a:r>
              <a:rPr lang="ru-RU" dirty="0"/>
              <a:t> природы; общеизвестные </a:t>
            </a:r>
            <a:r>
              <a:rPr lang="ru-RU" u="sng" dirty="0"/>
              <a:t>факты и истины</a:t>
            </a:r>
            <a:r>
              <a:rPr lang="ru-RU" dirty="0"/>
              <a:t>:</a:t>
            </a:r>
            <a:endParaRPr lang="en-GB" dirty="0"/>
          </a:p>
          <a:p>
            <a:r>
              <a:rPr lang="en-GB" sz="2200" dirty="0">
                <a:solidFill>
                  <a:schemeClr val="accent1">
                    <a:lumMod val="50000"/>
                  </a:schemeClr>
                </a:solidFill>
              </a:rPr>
              <a:t>The sun sets in the west and rises again in the east.</a:t>
            </a:r>
            <a:endParaRPr lang="ru-RU" dirty="0"/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3.</a:t>
            </a:r>
            <a:r>
              <a:rPr lang="ru-RU" dirty="0"/>
              <a:t> </a:t>
            </a:r>
            <a:r>
              <a:rPr lang="ru-RU" u="sng" dirty="0"/>
              <a:t>Расписания; инструкции, руководства</a:t>
            </a:r>
            <a:r>
              <a:rPr lang="ru-RU" dirty="0"/>
              <a:t>:</a:t>
            </a:r>
          </a:p>
          <a:p>
            <a:r>
              <a:rPr lang="en-GB" sz="2200" dirty="0">
                <a:solidFill>
                  <a:schemeClr val="accent1">
                    <a:lumMod val="50000"/>
                  </a:schemeClr>
                </a:solidFill>
              </a:rPr>
              <a:t>The bus leaves at 4 p.m. Don’t forget your ticket!</a:t>
            </a:r>
            <a:endParaRPr lang="ru-RU" dirty="0"/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4. </a:t>
            </a:r>
            <a:r>
              <a:rPr lang="ru-RU" dirty="0"/>
              <a:t>Спортивные </a:t>
            </a:r>
            <a:r>
              <a:rPr lang="ru-RU" u="sng" dirty="0"/>
              <a:t>обзоры, комментарии и рецензии</a:t>
            </a:r>
            <a:r>
              <a:rPr lang="ru-RU" dirty="0"/>
              <a:t>; новостные </a:t>
            </a:r>
            <a:r>
              <a:rPr lang="ru-RU" u="sng" dirty="0"/>
              <a:t>сводки заголовки </a:t>
            </a:r>
            <a:r>
              <a:rPr lang="ru-RU" dirty="0"/>
              <a:t>газет:</a:t>
            </a:r>
          </a:p>
          <a:p>
            <a:r>
              <a:rPr lang="en-US" sz="2200" dirty="0">
                <a:solidFill>
                  <a:schemeClr val="accent1">
                    <a:lumMod val="50000"/>
                  </a:schemeClr>
                </a:solidFill>
              </a:rPr>
              <a:t>Amazon receives Patent for Drone Delivery System.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66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7A0E9-1B52-2F61-287A-A4425DB9D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872" y="77482"/>
            <a:ext cx="6637468" cy="1280107"/>
          </a:xfrm>
        </p:spPr>
        <p:txBody>
          <a:bodyPr/>
          <a:lstStyle/>
          <a:p>
            <a:r>
              <a:rPr lang="ru-RU" dirty="0"/>
              <a:t>Extra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0B7A40-9ED9-8254-1D9D-128C56E47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1640" y="1357588"/>
            <a:ext cx="7128792" cy="509574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Если глагол относится к подлежащему в 3 лице единственном числе, то требуется добавить </a:t>
            </a:r>
            <a:r>
              <a:rPr lang="ru-RU" u="sng" dirty="0"/>
              <a:t>окончание</a:t>
            </a:r>
            <a:r>
              <a:rPr lang="ru-RU" dirty="0"/>
              <a:t>. В случае если этот глагол оканчивается на</a:t>
            </a:r>
            <a:r>
              <a:rPr lang="ru-RU" b="1" dirty="0"/>
              <a:t> -s/-</a:t>
            </a:r>
            <a:r>
              <a:rPr lang="ru-RU" b="1" dirty="0" err="1"/>
              <a:t>sh</a:t>
            </a:r>
            <a:r>
              <a:rPr lang="ru-RU" b="1" dirty="0"/>
              <a:t>/-</a:t>
            </a:r>
            <a:r>
              <a:rPr lang="ru-RU" b="1" dirty="0" err="1"/>
              <a:t>ch</a:t>
            </a:r>
            <a:r>
              <a:rPr lang="ru-RU" b="1" dirty="0"/>
              <a:t>/-x/-o</a:t>
            </a:r>
            <a:r>
              <a:rPr lang="en-GB" b="1" dirty="0"/>
              <a:t>/-z</a:t>
            </a:r>
            <a:r>
              <a:rPr lang="ru-RU" dirty="0"/>
              <a:t>, добавляем не </a:t>
            </a:r>
            <a:r>
              <a:rPr lang="ru-RU" dirty="0">
                <a:solidFill>
                  <a:schemeClr val="accent3"/>
                </a:solidFill>
              </a:rPr>
              <a:t>-s</a:t>
            </a:r>
            <a:r>
              <a:rPr lang="ru-RU" dirty="0"/>
              <a:t>, a </a:t>
            </a:r>
            <a:r>
              <a:rPr lang="ru-RU" b="1" dirty="0">
                <a:solidFill>
                  <a:srgbClr val="27F56F"/>
                </a:solidFill>
              </a:rPr>
              <a:t>-</a:t>
            </a:r>
            <a:r>
              <a:rPr lang="ru-RU" b="1" dirty="0" err="1">
                <a:solidFill>
                  <a:srgbClr val="27F56F"/>
                </a:solidFill>
              </a:rPr>
              <a:t>es</a:t>
            </a:r>
            <a:r>
              <a:rPr lang="ru-RU" dirty="0"/>
              <a:t>:</a:t>
            </a:r>
          </a:p>
          <a:p>
            <a:endParaRPr lang="ru-RU" dirty="0"/>
          </a:p>
          <a:p>
            <a:pPr marL="342900" indent="-342900">
              <a:buFont typeface="Arial" pitchFamily="18" charset="2"/>
              <a:buChar char="•"/>
            </a:pPr>
            <a:r>
              <a:rPr lang="ru-RU" dirty="0">
                <a:solidFill>
                  <a:srgbClr val="898989"/>
                </a:solidFill>
              </a:rPr>
              <a:t>I </a:t>
            </a:r>
            <a:r>
              <a:rPr lang="ru-RU" i="1" dirty="0" err="1">
                <a:solidFill>
                  <a:srgbClr val="898989"/>
                </a:solidFill>
              </a:rPr>
              <a:t>watch</a:t>
            </a:r>
            <a:r>
              <a:rPr lang="ru-RU" dirty="0">
                <a:solidFill>
                  <a:srgbClr val="898989"/>
                </a:solidFill>
              </a:rPr>
              <a:t> TV, </a:t>
            </a:r>
            <a:r>
              <a:rPr lang="ru-RU" dirty="0" err="1">
                <a:solidFill>
                  <a:srgbClr val="898989"/>
                </a:solidFill>
              </a:rPr>
              <a:t>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i="1" dirty="0" err="1">
                <a:solidFill>
                  <a:srgbClr val="898989"/>
                </a:solidFill>
              </a:rPr>
              <a:t>watch</a:t>
            </a:r>
            <a:r>
              <a:rPr lang="ru-RU" b="1" i="1" dirty="0" err="1">
                <a:solidFill>
                  <a:srgbClr val="27F56F"/>
                </a:solidFill>
              </a:rPr>
              <a:t>es</a:t>
            </a:r>
            <a:r>
              <a:rPr lang="ru-RU" dirty="0">
                <a:solidFill>
                  <a:srgbClr val="27F56F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videos</a:t>
            </a:r>
            <a:r>
              <a:rPr lang="ru-RU" dirty="0">
                <a:solidFill>
                  <a:srgbClr val="898989"/>
                </a:solidFill>
              </a:rPr>
              <a:t>.</a:t>
            </a:r>
          </a:p>
          <a:p>
            <a:pPr marL="342900" indent="-342900">
              <a:buFont typeface="Arial" pitchFamily="18" charset="2"/>
              <a:buChar char="•"/>
            </a:pPr>
            <a:r>
              <a:rPr lang="ru-RU" dirty="0">
                <a:solidFill>
                  <a:srgbClr val="898989"/>
                </a:solidFill>
              </a:rPr>
              <a:t>You </a:t>
            </a:r>
            <a:r>
              <a:rPr lang="ru-RU" i="1" dirty="0" err="1">
                <a:solidFill>
                  <a:srgbClr val="898989"/>
                </a:solidFill>
              </a:rPr>
              <a:t>go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to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school</a:t>
            </a:r>
            <a:r>
              <a:rPr lang="ru-RU" dirty="0">
                <a:solidFill>
                  <a:srgbClr val="898989"/>
                </a:solidFill>
              </a:rPr>
              <a:t>, </a:t>
            </a:r>
            <a:r>
              <a:rPr lang="ru-RU" dirty="0" err="1">
                <a:solidFill>
                  <a:srgbClr val="898989"/>
                </a:solidFill>
              </a:rPr>
              <a:t>she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i="1" dirty="0" err="1">
                <a:solidFill>
                  <a:srgbClr val="898989"/>
                </a:solidFill>
              </a:rPr>
              <a:t>go</a:t>
            </a:r>
            <a:r>
              <a:rPr lang="ru-RU" b="1" i="1" dirty="0" err="1">
                <a:solidFill>
                  <a:srgbClr val="27F56F"/>
                </a:solidFill>
              </a:rPr>
              <a:t>es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to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kindergarten</a:t>
            </a:r>
            <a:r>
              <a:rPr lang="ru-RU" dirty="0">
                <a:solidFill>
                  <a:srgbClr val="898989"/>
                </a:solidFill>
              </a:rPr>
              <a:t>.</a:t>
            </a:r>
            <a:endParaRPr lang="ru-RU" dirty="0"/>
          </a:p>
          <a:p>
            <a:pPr marL="342900" indent="-342900">
              <a:buFont typeface="Arial" pitchFamily="18" charset="2"/>
              <a:buChar char="•"/>
            </a:pPr>
            <a:r>
              <a:rPr lang="ru-RU" dirty="0">
                <a:solidFill>
                  <a:srgbClr val="898989"/>
                </a:solidFill>
              </a:rPr>
              <a:t>We </a:t>
            </a:r>
            <a:r>
              <a:rPr lang="ru-RU" i="1" dirty="0" err="1">
                <a:solidFill>
                  <a:srgbClr val="898989"/>
                </a:solidFill>
              </a:rPr>
              <a:t>wash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our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hands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here</a:t>
            </a:r>
            <a:r>
              <a:rPr lang="ru-RU" dirty="0">
                <a:solidFill>
                  <a:srgbClr val="898989"/>
                </a:solidFill>
              </a:rPr>
              <a:t>, </a:t>
            </a:r>
            <a:r>
              <a:rPr lang="ru-RU" dirty="0" err="1">
                <a:solidFill>
                  <a:srgbClr val="898989"/>
                </a:solidFill>
              </a:rPr>
              <a:t>the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machine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i="1" dirty="0" err="1">
                <a:solidFill>
                  <a:srgbClr val="898989"/>
                </a:solidFill>
              </a:rPr>
              <a:t>wash</a:t>
            </a:r>
            <a:r>
              <a:rPr lang="ru-RU" b="1" dirty="0" err="1">
                <a:solidFill>
                  <a:srgbClr val="27F56F"/>
                </a:solidFill>
              </a:rPr>
              <a:t>es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the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dishes</a:t>
            </a:r>
            <a:r>
              <a:rPr lang="ru-RU" dirty="0">
                <a:solidFill>
                  <a:srgbClr val="898989"/>
                </a:solidFill>
              </a:rPr>
              <a:t> </a:t>
            </a:r>
            <a:r>
              <a:rPr lang="ru-RU" dirty="0" err="1">
                <a:solidFill>
                  <a:srgbClr val="898989"/>
                </a:solidFill>
              </a:rPr>
              <a:t>there</a:t>
            </a:r>
            <a:r>
              <a:rPr lang="ru-RU" dirty="0">
                <a:solidFill>
                  <a:srgbClr val="898989"/>
                </a:solidFill>
              </a:rPr>
              <a:t>.</a:t>
            </a:r>
          </a:p>
          <a:p>
            <a:pPr marL="342900" indent="-342900">
              <a:buFont typeface="Arial" pitchFamily="18" charset="2"/>
              <a:buChar char="•"/>
            </a:pPr>
            <a:r>
              <a:rPr lang="ru-RU" dirty="0" err="1">
                <a:solidFill>
                  <a:srgbClr val="898989"/>
                </a:solidFill>
              </a:rPr>
              <a:t>I'm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going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to</a:t>
            </a:r>
            <a:r>
              <a:rPr lang="ru-RU" dirty="0">
                <a:solidFill>
                  <a:srgbClr val="898989"/>
                </a:solidFill>
              </a:rPr>
              <a:t> </a:t>
            </a:r>
            <a:r>
              <a:rPr lang="ru-RU" dirty="0" err="1">
                <a:solidFill>
                  <a:srgbClr val="898989"/>
                </a:solidFill>
              </a:rPr>
              <a:t>dress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another</a:t>
            </a:r>
            <a:r>
              <a:rPr lang="ru-RU" dirty="0">
                <a:solidFill>
                  <a:srgbClr val="898989"/>
                </a:solidFill>
              </a:rPr>
              <a:t> </a:t>
            </a:r>
            <a:r>
              <a:rPr lang="ru-RU" dirty="0" err="1">
                <a:solidFill>
                  <a:srgbClr val="898989"/>
                </a:solidFill>
              </a:rPr>
              <a:t>skirt</a:t>
            </a:r>
            <a:r>
              <a:rPr lang="ru-RU" dirty="0">
                <a:solidFill>
                  <a:srgbClr val="898989"/>
                </a:solidFill>
              </a:rPr>
              <a:t>, </a:t>
            </a:r>
            <a:r>
              <a:rPr lang="ru-RU" dirty="0" err="1">
                <a:solidFill>
                  <a:srgbClr val="898989"/>
                </a:solidFill>
              </a:rPr>
              <a:t>because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she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always</a:t>
            </a:r>
            <a:r>
              <a:rPr lang="ru-RU" dirty="0">
                <a:solidFill>
                  <a:srgbClr val="898989"/>
                </a:solidFill>
              </a:rPr>
              <a:t> </a:t>
            </a:r>
            <a:r>
              <a:rPr lang="ru-RU" i="1" dirty="0" err="1">
                <a:solidFill>
                  <a:srgbClr val="898989"/>
                </a:solidFill>
              </a:rPr>
              <a:t>dress</a:t>
            </a:r>
            <a:r>
              <a:rPr lang="ru-RU" b="1" i="1" dirty="0" err="1">
                <a:solidFill>
                  <a:srgbClr val="27F56F"/>
                </a:solidFill>
              </a:rPr>
              <a:t>es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this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one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on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Mondays</a:t>
            </a:r>
            <a:r>
              <a:rPr lang="ru-RU" dirty="0">
                <a:solidFill>
                  <a:srgbClr val="898989"/>
                </a:solidFill>
              </a:rPr>
              <a:t>.</a:t>
            </a:r>
          </a:p>
          <a:p>
            <a:pPr marL="342900" indent="-342900">
              <a:buFont typeface="Arial" pitchFamily="18" charset="2"/>
              <a:buChar char="•"/>
            </a:pPr>
            <a:r>
              <a:rPr lang="ru-RU" dirty="0" err="1">
                <a:solidFill>
                  <a:srgbClr val="898989"/>
                </a:solidFill>
              </a:rPr>
              <a:t>He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usually</a:t>
            </a:r>
            <a:r>
              <a:rPr lang="ru-RU" i="1" dirty="0">
                <a:solidFill>
                  <a:srgbClr val="898989"/>
                </a:solidFill>
              </a:rPr>
              <a:t> </a:t>
            </a:r>
            <a:r>
              <a:rPr lang="ru-RU" i="1" dirty="0" err="1">
                <a:solidFill>
                  <a:srgbClr val="898989"/>
                </a:solidFill>
              </a:rPr>
              <a:t>fix</a:t>
            </a:r>
            <a:r>
              <a:rPr lang="ru-RU" b="1" i="1" dirty="0" err="1">
                <a:solidFill>
                  <a:srgbClr val="27F56F"/>
                </a:solidFill>
              </a:rPr>
              <a:t>es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his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car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by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ru-RU" dirty="0" err="1">
                <a:solidFill>
                  <a:srgbClr val="898989"/>
                </a:solidFill>
              </a:rPr>
              <a:t>himself</a:t>
            </a:r>
            <a:r>
              <a:rPr lang="ru-RU" dirty="0">
                <a:solidFill>
                  <a:srgbClr val="898989"/>
                </a:solidFill>
              </a:rPr>
              <a:t>.</a:t>
            </a:r>
            <a:endParaRPr lang="en-GB" dirty="0">
              <a:solidFill>
                <a:srgbClr val="898989"/>
              </a:solidFill>
            </a:endParaRPr>
          </a:p>
          <a:p>
            <a:endParaRPr lang="en-GB" dirty="0">
              <a:solidFill>
                <a:srgbClr val="898989"/>
              </a:solidFill>
            </a:endParaRPr>
          </a:p>
          <a:p>
            <a:r>
              <a:rPr lang="ru-RU" dirty="0">
                <a:solidFill>
                  <a:srgbClr val="898989"/>
                </a:solidFill>
              </a:rPr>
              <a:t>Если глагол оканчивается на </a:t>
            </a:r>
            <a:r>
              <a:rPr lang="ru-RU" b="1" u="sng" dirty="0">
                <a:solidFill>
                  <a:srgbClr val="00B050"/>
                </a:solidFill>
              </a:rPr>
              <a:t>согласную+</a:t>
            </a:r>
            <a:r>
              <a:rPr lang="en-GB" b="1" u="sng" dirty="0">
                <a:solidFill>
                  <a:srgbClr val="00B050"/>
                </a:solidFill>
              </a:rPr>
              <a:t>y</a:t>
            </a:r>
            <a:r>
              <a:rPr lang="en-GB" dirty="0">
                <a:solidFill>
                  <a:srgbClr val="898989"/>
                </a:solidFill>
              </a:rPr>
              <a:t>, </a:t>
            </a:r>
            <a:r>
              <a:rPr lang="ru-RU" dirty="0">
                <a:solidFill>
                  <a:srgbClr val="898989"/>
                </a:solidFill>
              </a:rPr>
              <a:t>то </a:t>
            </a:r>
            <a:r>
              <a:rPr lang="ru-RU" u="sng" dirty="0">
                <a:solidFill>
                  <a:srgbClr val="898989"/>
                </a:solidFill>
              </a:rPr>
              <a:t>заменяем</a:t>
            </a:r>
            <a:r>
              <a:rPr lang="ru-RU" dirty="0">
                <a:solidFill>
                  <a:srgbClr val="898989"/>
                </a:solidFill>
              </a:rPr>
              <a:t> </a:t>
            </a:r>
            <a:r>
              <a:rPr lang="en-GB" dirty="0">
                <a:solidFill>
                  <a:srgbClr val="898989"/>
                </a:solidFill>
              </a:rPr>
              <a:t>-y</a:t>
            </a:r>
            <a:r>
              <a:rPr lang="en-US" dirty="0">
                <a:solidFill>
                  <a:srgbClr val="898989"/>
                </a:solidFill>
              </a:rPr>
              <a:t> </a:t>
            </a:r>
            <a:r>
              <a:rPr lang="ru-RU" dirty="0">
                <a:solidFill>
                  <a:srgbClr val="898989"/>
                </a:solidFill>
              </a:rPr>
              <a:t>на </a:t>
            </a:r>
            <a:r>
              <a:rPr lang="en-GB" dirty="0">
                <a:solidFill>
                  <a:srgbClr val="898989"/>
                </a:solidFill>
              </a:rPr>
              <a:t>–</a:t>
            </a:r>
            <a:r>
              <a:rPr lang="en-GB" dirty="0" err="1">
                <a:solidFill>
                  <a:srgbClr val="898989"/>
                </a:solidFill>
              </a:rPr>
              <a:t>ies</a:t>
            </a:r>
            <a:r>
              <a:rPr lang="en-US" dirty="0">
                <a:solidFill>
                  <a:srgbClr val="898989"/>
                </a:solidFill>
              </a:rPr>
              <a:t>: I cry. She cr</a:t>
            </a:r>
            <a:r>
              <a:rPr lang="en-US" b="1" dirty="0">
                <a:solidFill>
                  <a:srgbClr val="00B050"/>
                </a:solidFill>
              </a:rPr>
              <a:t>ies</a:t>
            </a:r>
            <a:r>
              <a:rPr lang="en-US" dirty="0">
                <a:solidFill>
                  <a:srgbClr val="898989"/>
                </a:solidFill>
              </a:rPr>
              <a:t>.</a:t>
            </a:r>
            <a:endParaRPr lang="en-GB" dirty="0">
              <a:solidFill>
                <a:srgbClr val="898989"/>
              </a:solidFill>
            </a:endParaRPr>
          </a:p>
          <a:p>
            <a:endParaRPr lang="ru-RU" dirty="0">
              <a:solidFill>
                <a:srgbClr val="898989"/>
              </a:solidFill>
            </a:endParaRPr>
          </a:p>
          <a:p>
            <a:endParaRPr lang="ru-RU" dirty="0">
              <a:solidFill>
                <a:srgbClr val="898989"/>
              </a:solidFill>
            </a:endParaRPr>
          </a:p>
          <a:p>
            <a:endParaRPr lang="ru-RU" dirty="0">
              <a:solidFill>
                <a:srgbClr val="898989"/>
              </a:solidFill>
            </a:endParaRPr>
          </a:p>
          <a:p>
            <a:endParaRPr lang="ru-RU" dirty="0">
              <a:solidFill>
                <a:srgbClr val="89898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0D628-15A1-9738-9B77-F4897FE96F08}"/>
              </a:ext>
            </a:extLst>
          </p:cNvPr>
          <p:cNvSpPr txBox="1"/>
          <p:nvPr/>
        </p:nvSpPr>
        <p:spPr>
          <a:xfrm rot="16200000">
            <a:off x="-387073" y="3221802"/>
            <a:ext cx="2543289" cy="58477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Remember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07352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68E041-FDB3-E818-6B65-66027A82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394" y="836712"/>
            <a:ext cx="2017211" cy="712137"/>
          </a:xfrm>
        </p:spPr>
        <p:txBody>
          <a:bodyPr/>
          <a:lstStyle/>
          <a:p>
            <a:r>
              <a:rPr lang="ru-RU" dirty="0"/>
              <a:t>TO BE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B6B491-2606-04FC-877B-F27B9E56D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717082"/>
            <a:ext cx="7272808" cy="4520230"/>
          </a:xfrm>
        </p:spPr>
        <p:txBody>
          <a:bodyPr>
            <a:normAutofit/>
          </a:bodyPr>
          <a:lstStyle/>
          <a:p>
            <a:r>
              <a:rPr lang="ru-RU" dirty="0"/>
              <a:t>Это единственный глагол, который </a:t>
            </a:r>
            <a:r>
              <a:rPr lang="ru-RU" u="sng" dirty="0"/>
              <a:t>меняется по лицам и числам</a:t>
            </a:r>
            <a:r>
              <a:rPr lang="ru-RU" dirty="0"/>
              <a:t>. С ним не используют вспомогательные глаголы. У глагола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be</a:t>
            </a:r>
            <a:r>
              <a:rPr lang="ru-RU" dirty="0"/>
              <a:t>  в </a:t>
            </a:r>
            <a:r>
              <a:rPr lang="ru-RU" b="1" dirty="0" err="1"/>
              <a:t>Present</a:t>
            </a:r>
            <a:r>
              <a:rPr lang="ru-RU" dirty="0"/>
              <a:t> </a:t>
            </a:r>
            <a:r>
              <a:rPr lang="ru-RU" dirty="0" err="1"/>
              <a:t>ecть</a:t>
            </a:r>
            <a:r>
              <a:rPr lang="ru-RU" dirty="0"/>
              <a:t> </a:t>
            </a:r>
            <a:r>
              <a:rPr lang="en-GB" dirty="0"/>
              <a:t>3</a:t>
            </a:r>
            <a:r>
              <a:rPr lang="ru-RU" dirty="0"/>
              <a:t> формы:</a:t>
            </a:r>
          </a:p>
          <a:p>
            <a:r>
              <a:rPr lang="ru-RU" dirty="0"/>
              <a:t>1.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AM</a:t>
            </a:r>
          </a:p>
          <a:p>
            <a:r>
              <a:rPr lang="ru-RU" dirty="0"/>
              <a:t>Используем только с первым лицом в единственном числе (местоимение I): </a:t>
            </a:r>
            <a:r>
              <a:rPr lang="ru-RU" i="1" dirty="0"/>
              <a:t>I </a:t>
            </a:r>
            <a:r>
              <a:rPr lang="ru-RU" b="1" i="1" dirty="0" err="1">
                <a:solidFill>
                  <a:schemeClr val="bg2">
                    <a:lumMod val="75000"/>
                  </a:schemeClr>
                </a:solidFill>
              </a:rPr>
              <a:t>am</a:t>
            </a:r>
            <a:r>
              <a:rPr lang="ru-RU" i="1" dirty="0"/>
              <a:t> a </a:t>
            </a:r>
            <a:r>
              <a:rPr lang="ru-RU" i="1" dirty="0" err="1"/>
              <a:t>student</a:t>
            </a:r>
            <a:r>
              <a:rPr lang="ru-RU" i="1" dirty="0"/>
              <a:t>.</a:t>
            </a:r>
          </a:p>
          <a:p>
            <a:r>
              <a:rPr lang="ru-RU" dirty="0"/>
              <a:t>2. </a:t>
            </a:r>
            <a:r>
              <a:rPr lang="ru-RU" b="1" dirty="0">
                <a:solidFill>
                  <a:srgbClr val="00B050"/>
                </a:solidFill>
              </a:rPr>
              <a:t>IS</a:t>
            </a:r>
          </a:p>
          <a:p>
            <a:r>
              <a:rPr lang="ru-RU" dirty="0"/>
              <a:t>Используем с третьим лицом в единственном числе </a:t>
            </a:r>
          </a:p>
          <a:p>
            <a:r>
              <a:rPr lang="ru-RU" dirty="0"/>
              <a:t>( местоимения </a:t>
            </a:r>
            <a:r>
              <a:rPr lang="ru-RU" dirty="0" err="1"/>
              <a:t>he</a:t>
            </a:r>
            <a:r>
              <a:rPr lang="ru-RU" dirty="0"/>
              <a:t>, </a:t>
            </a:r>
            <a:r>
              <a:rPr lang="ru-RU" dirty="0" err="1"/>
              <a:t>she</a:t>
            </a:r>
            <a:r>
              <a:rPr lang="ru-RU" dirty="0"/>
              <a:t>, </a:t>
            </a:r>
            <a:r>
              <a:rPr lang="ru-RU" dirty="0" err="1"/>
              <a:t>it</a:t>
            </a:r>
            <a:r>
              <a:rPr lang="ru-RU" dirty="0"/>
              <a:t>): </a:t>
            </a:r>
            <a:r>
              <a:rPr lang="ru-RU" i="1" dirty="0" err="1"/>
              <a:t>He</a:t>
            </a:r>
            <a:r>
              <a:rPr lang="ru-RU" i="1" dirty="0"/>
              <a:t>/</a:t>
            </a:r>
            <a:r>
              <a:rPr lang="ru-RU" i="1" dirty="0" err="1"/>
              <a:t>She</a:t>
            </a:r>
            <a:r>
              <a:rPr lang="ru-RU" i="1" dirty="0"/>
              <a:t>/It</a:t>
            </a:r>
            <a:r>
              <a:rPr lang="ru-RU" b="1" i="1" dirty="0"/>
              <a:t> </a:t>
            </a:r>
            <a:r>
              <a:rPr lang="ru-RU" b="1" i="1" dirty="0" err="1">
                <a:solidFill>
                  <a:srgbClr val="00B050"/>
                </a:solidFill>
              </a:rPr>
              <a:t>is</a:t>
            </a:r>
            <a:r>
              <a:rPr lang="ru-RU" b="1" i="1" dirty="0"/>
              <a:t> </a:t>
            </a:r>
            <a:r>
              <a:rPr lang="ru-RU" i="1" dirty="0" err="1"/>
              <a:t>clever</a:t>
            </a:r>
            <a:r>
              <a:rPr lang="ru-RU" dirty="0"/>
              <a:t>.</a:t>
            </a:r>
          </a:p>
          <a:p>
            <a:r>
              <a:rPr lang="ru-RU" dirty="0"/>
              <a:t>3. </a:t>
            </a:r>
            <a:r>
              <a:rPr lang="ru-RU" b="1" dirty="0">
                <a:solidFill>
                  <a:srgbClr val="27F56F"/>
                </a:solidFill>
              </a:rPr>
              <a:t>ARE</a:t>
            </a:r>
          </a:p>
          <a:p>
            <a:r>
              <a:rPr lang="ru-RU" dirty="0"/>
              <a:t>Используем во множественном числе и со вторым лицом в единственном числе ( местоимения </a:t>
            </a:r>
            <a:r>
              <a:rPr lang="en-GB" dirty="0"/>
              <a:t>you, we, they): </a:t>
            </a:r>
            <a:r>
              <a:rPr lang="en-GB" i="1" dirty="0"/>
              <a:t>You/We/They </a:t>
            </a:r>
            <a:r>
              <a:rPr lang="en-GB" b="1" i="1" dirty="0">
                <a:solidFill>
                  <a:srgbClr val="27F56F"/>
                </a:solidFill>
              </a:rPr>
              <a:t>are</a:t>
            </a:r>
            <a:r>
              <a:rPr lang="en-GB" i="1" dirty="0"/>
              <a:t> in the hall</a:t>
            </a:r>
            <a:r>
              <a:rPr lang="en-GB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083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54AA5-2E13-4FAB-B410-8822A12C7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836712"/>
            <a:ext cx="6637468" cy="761896"/>
          </a:xfrm>
        </p:spPr>
        <p:txBody>
          <a:bodyPr/>
          <a:lstStyle/>
          <a:p>
            <a:r>
              <a:rPr lang="en-GB" dirty="0"/>
              <a:t>HAVE GOT VS. HAS GOT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D0B5A9-19A8-4466-AFD3-1A6237F81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7200799" cy="446449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Глагол «иметь, обладать» в английском языке в настоящем времени имеет </a:t>
            </a:r>
            <a:r>
              <a:rPr lang="ru-RU" sz="2400" i="1" u="sng" dirty="0"/>
              <a:t>особую форму </a:t>
            </a:r>
            <a:r>
              <a:rPr lang="ru-RU" sz="2400" dirty="0"/>
              <a:t>для подлежащего в третьем лице единственном числе-</a:t>
            </a:r>
            <a:r>
              <a:rPr lang="en-GB" sz="2400" b="1" dirty="0">
                <a:solidFill>
                  <a:srgbClr val="00B050"/>
                </a:solidFill>
              </a:rPr>
              <a:t>HAS GOT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i="1" dirty="0"/>
              <a:t>I </a:t>
            </a:r>
            <a:r>
              <a:rPr lang="en-US" sz="2400" i="1" dirty="0">
                <a:solidFill>
                  <a:schemeClr val="bg2">
                    <a:lumMod val="75000"/>
                  </a:schemeClr>
                </a:solidFill>
              </a:rPr>
              <a:t>have got </a:t>
            </a:r>
            <a:r>
              <a:rPr lang="en-US" sz="2400" i="1" dirty="0"/>
              <a:t>a brother.</a:t>
            </a:r>
          </a:p>
          <a:p>
            <a:r>
              <a:rPr lang="en-US" sz="2400" i="1" dirty="0"/>
              <a:t>You </a:t>
            </a:r>
            <a:r>
              <a:rPr lang="en-US" sz="2400" i="1" dirty="0">
                <a:solidFill>
                  <a:schemeClr val="bg2">
                    <a:lumMod val="75000"/>
                  </a:schemeClr>
                </a:solidFill>
              </a:rPr>
              <a:t>haven’t got </a:t>
            </a:r>
            <a:r>
              <a:rPr lang="en-US" sz="2400" i="1" dirty="0"/>
              <a:t>freckles.</a:t>
            </a:r>
          </a:p>
          <a:p>
            <a:r>
              <a:rPr lang="en-US" sz="2400" i="1" dirty="0"/>
              <a:t>He </a:t>
            </a:r>
            <a:r>
              <a:rPr lang="en-US" sz="2400" i="1" dirty="0">
                <a:solidFill>
                  <a:srgbClr val="00B050"/>
                </a:solidFill>
              </a:rPr>
              <a:t>has got </a:t>
            </a:r>
            <a:r>
              <a:rPr lang="en-US" sz="2400" i="1" dirty="0"/>
              <a:t>fair hair.</a:t>
            </a:r>
          </a:p>
          <a:p>
            <a:r>
              <a:rPr lang="en-US" sz="2400" i="1" dirty="0"/>
              <a:t>She </a:t>
            </a:r>
            <a:r>
              <a:rPr lang="en-US" sz="2400" i="1" dirty="0">
                <a:solidFill>
                  <a:srgbClr val="00B050"/>
                </a:solidFill>
              </a:rPr>
              <a:t>hasn’t got </a:t>
            </a:r>
            <a:r>
              <a:rPr lang="en-US" sz="2400" i="1" dirty="0"/>
              <a:t>any siblings.</a:t>
            </a:r>
          </a:p>
          <a:p>
            <a:r>
              <a:rPr lang="en-US" sz="2400" i="1" dirty="0">
                <a:solidFill>
                  <a:srgbClr val="00B050"/>
                </a:solidFill>
              </a:rPr>
              <a:t>Has</a:t>
            </a:r>
            <a:r>
              <a:rPr lang="en-US" sz="2400" i="1" dirty="0"/>
              <a:t> it got a tail</a:t>
            </a:r>
            <a:r>
              <a:rPr lang="ru-RU" sz="2400" i="1" dirty="0"/>
              <a:t>?</a:t>
            </a:r>
            <a:endParaRPr lang="en-GB" sz="2400" i="1" dirty="0"/>
          </a:p>
          <a:p>
            <a:r>
              <a:rPr lang="en-GB" sz="2400" i="1" dirty="0">
                <a:solidFill>
                  <a:schemeClr val="bg2">
                    <a:lumMod val="75000"/>
                  </a:schemeClr>
                </a:solidFill>
              </a:rPr>
              <a:t>Have</a:t>
            </a:r>
            <a:r>
              <a:rPr lang="en-GB" sz="2400" i="1" dirty="0"/>
              <a:t> we got any time left?</a:t>
            </a:r>
          </a:p>
          <a:p>
            <a:r>
              <a:rPr lang="en-GB" sz="2400" i="1" dirty="0"/>
              <a:t>They 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</a:rPr>
              <a:t>have got </a:t>
            </a:r>
            <a:r>
              <a:rPr lang="en-GB" sz="2400" i="1" dirty="0"/>
              <a:t>drama classes 4 times a week.</a:t>
            </a:r>
            <a:endParaRPr lang="ru-RU" sz="24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713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7B02D-FD9F-36B5-ECC0-6236E3EE9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310" y="223203"/>
            <a:ext cx="6637468" cy="1362075"/>
          </a:xfrm>
        </p:spPr>
        <p:txBody>
          <a:bodyPr/>
          <a:lstStyle/>
          <a:p>
            <a:r>
              <a:rPr lang="ru-RU" dirty="0" err="1"/>
              <a:t>Practice</a:t>
            </a:r>
            <a:r>
              <a:rPr lang="ru-RU" dirty="0"/>
              <a:t> </a:t>
            </a:r>
            <a:r>
              <a:rPr lang="ru-RU" dirty="0" err="1"/>
              <a:t>time</a:t>
            </a:r>
            <a:r>
              <a:rPr lang="ru-RU" dirty="0"/>
              <a:t> 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5B34E9-6EBA-5F0E-23EE-36EFE1EC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0956" y="1717081"/>
            <a:ext cx="7274996" cy="452591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Раскройте скобки в следующих предложениях:</a:t>
            </a:r>
          </a:p>
          <a:p>
            <a:endParaRPr lang="ru-RU" dirty="0"/>
          </a:p>
          <a:p>
            <a:r>
              <a:rPr lang="ru-RU" dirty="0"/>
              <a:t>Hello </a:t>
            </a:r>
            <a:r>
              <a:rPr lang="ru-RU" dirty="0" err="1"/>
              <a:t>everyone</a:t>
            </a:r>
            <a:r>
              <a:rPr lang="ru-RU" dirty="0"/>
              <a:t>! I _____(</a:t>
            </a:r>
            <a:r>
              <a:rPr lang="ru-RU" dirty="0" err="1"/>
              <a:t>have</a:t>
            </a:r>
            <a:r>
              <a:rPr lang="ru-RU" dirty="0"/>
              <a:t>) a </a:t>
            </a:r>
            <a:r>
              <a:rPr lang="ru-RU" dirty="0" err="1"/>
              <a:t>friend</a:t>
            </a:r>
            <a:r>
              <a:rPr lang="ru-RU" dirty="0"/>
              <a:t>. </a:t>
            </a:r>
            <a:r>
              <a:rPr lang="ru-RU" dirty="0" err="1"/>
              <a:t>His</a:t>
            </a:r>
            <a:r>
              <a:rPr lang="ru-RU" dirty="0"/>
              <a:t> </a:t>
            </a:r>
            <a:r>
              <a:rPr lang="ru-RU" dirty="0" err="1"/>
              <a:t>name</a:t>
            </a:r>
            <a:r>
              <a:rPr lang="ru-RU" dirty="0"/>
              <a:t> ____(</a:t>
            </a:r>
            <a:r>
              <a:rPr lang="ru-RU" dirty="0" err="1"/>
              <a:t>be</a:t>
            </a:r>
            <a:r>
              <a:rPr lang="ru-RU" dirty="0"/>
              <a:t>) </a:t>
            </a:r>
            <a:r>
              <a:rPr lang="ru-RU" dirty="0" err="1"/>
              <a:t>Dan</a:t>
            </a:r>
            <a:r>
              <a:rPr lang="ru-RU" dirty="0"/>
              <a:t>. </a:t>
            </a:r>
            <a:r>
              <a:rPr lang="ru-RU" dirty="0" err="1"/>
              <a:t>He</a:t>
            </a:r>
            <a:r>
              <a:rPr lang="ru-RU" dirty="0"/>
              <a:t> _____(</a:t>
            </a:r>
            <a:r>
              <a:rPr lang="ru-RU" dirty="0" err="1"/>
              <a:t>be</a:t>
            </a:r>
            <a:r>
              <a:rPr lang="ru-RU" dirty="0"/>
              <a:t>) </a:t>
            </a:r>
            <a:r>
              <a:rPr lang="ru-RU" dirty="0" err="1"/>
              <a:t>kind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funny</a:t>
            </a:r>
            <a:r>
              <a:rPr lang="ru-RU" dirty="0"/>
              <a:t>. We _______(</a:t>
            </a:r>
            <a:r>
              <a:rPr lang="ru-RU" dirty="0" err="1"/>
              <a:t>live</a:t>
            </a:r>
            <a:r>
              <a:rPr lang="ru-RU" dirty="0"/>
              <a:t>)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same</a:t>
            </a:r>
            <a:r>
              <a:rPr lang="ru-RU" dirty="0"/>
              <a:t> </a:t>
            </a:r>
            <a:r>
              <a:rPr lang="ru-RU" dirty="0" err="1"/>
              <a:t>floor</a:t>
            </a:r>
            <a:r>
              <a:rPr lang="ru-RU" dirty="0"/>
              <a:t>.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he</a:t>
            </a:r>
            <a:r>
              <a:rPr lang="ru-RU" dirty="0"/>
              <a:t> _____(</a:t>
            </a:r>
            <a:r>
              <a:rPr lang="ru-RU" dirty="0" err="1"/>
              <a:t>be</a:t>
            </a:r>
            <a:r>
              <a:rPr lang="ru-RU" dirty="0"/>
              <a:t>)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neighbour</a:t>
            </a:r>
            <a:r>
              <a:rPr lang="ru-RU" dirty="0"/>
              <a:t>. We </a:t>
            </a:r>
            <a:r>
              <a:rPr lang="ru-RU" dirty="0" err="1"/>
              <a:t>also</a:t>
            </a:r>
            <a:r>
              <a:rPr lang="ru-RU" dirty="0"/>
              <a:t> ______(</a:t>
            </a:r>
            <a:r>
              <a:rPr lang="ru-RU" dirty="0" err="1"/>
              <a:t>go</a:t>
            </a:r>
            <a:r>
              <a:rPr lang="ru-RU" dirty="0"/>
              <a:t>)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same</a:t>
            </a:r>
            <a:r>
              <a:rPr lang="ru-RU" dirty="0"/>
              <a:t> </a:t>
            </a:r>
            <a:r>
              <a:rPr lang="ru-RU" dirty="0" err="1"/>
              <a:t>school</a:t>
            </a:r>
            <a:r>
              <a:rPr lang="ru-RU" dirty="0"/>
              <a:t> </a:t>
            </a:r>
            <a:r>
              <a:rPr lang="ru-RU" dirty="0" err="1"/>
              <a:t>number</a:t>
            </a:r>
            <a:r>
              <a:rPr lang="ru-RU" dirty="0"/>
              <a:t> 54. It _____(</a:t>
            </a:r>
            <a:r>
              <a:rPr lang="ru-RU" dirty="0" err="1"/>
              <a:t>be</a:t>
            </a:r>
            <a:r>
              <a:rPr lang="ru-RU" dirty="0"/>
              <a:t>) </a:t>
            </a:r>
            <a:r>
              <a:rPr lang="ru-RU" dirty="0" err="1"/>
              <a:t>at</a:t>
            </a:r>
            <a:r>
              <a:rPr lang="ru-RU" dirty="0"/>
              <a:t> 60 </a:t>
            </a:r>
            <a:r>
              <a:rPr lang="ru-RU" dirty="0" err="1"/>
              <a:t>Marshala</a:t>
            </a:r>
            <a:r>
              <a:rPr lang="ru-RU" dirty="0"/>
              <a:t> </a:t>
            </a:r>
            <a:r>
              <a:rPr lang="ru-RU" dirty="0" err="1"/>
              <a:t>Kazakova</a:t>
            </a:r>
            <a:r>
              <a:rPr lang="ru-RU" dirty="0"/>
              <a:t>. </a:t>
            </a:r>
            <a:r>
              <a:rPr lang="ru-RU" dirty="0" err="1"/>
              <a:t>He</a:t>
            </a:r>
            <a:r>
              <a:rPr lang="ru-RU" dirty="0"/>
              <a:t> _____(</a:t>
            </a:r>
            <a:r>
              <a:rPr lang="ru-RU" dirty="0" err="1"/>
              <a:t>get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) </a:t>
            </a:r>
            <a:r>
              <a:rPr lang="ru-RU" dirty="0" err="1"/>
              <a:t>at</a:t>
            </a:r>
            <a:r>
              <a:rPr lang="ru-RU" dirty="0"/>
              <a:t> 7 </a:t>
            </a:r>
            <a:r>
              <a:rPr lang="ru-RU" dirty="0" err="1"/>
              <a:t>o'clock</a:t>
            </a:r>
            <a:r>
              <a:rPr lang="ru-RU" dirty="0"/>
              <a:t>, </a:t>
            </a:r>
            <a:r>
              <a:rPr lang="ru-RU" dirty="0" err="1"/>
              <a:t>but</a:t>
            </a:r>
            <a:r>
              <a:rPr lang="ru-RU" dirty="0"/>
              <a:t> I _____(</a:t>
            </a:r>
            <a:r>
              <a:rPr lang="ru-RU" dirty="0" err="1"/>
              <a:t>get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) </a:t>
            </a:r>
            <a:r>
              <a:rPr lang="ru-RU" dirty="0" err="1"/>
              <a:t>later</a:t>
            </a:r>
            <a:r>
              <a:rPr lang="ru-RU" dirty="0"/>
              <a:t>, </a:t>
            </a:r>
            <a:r>
              <a:rPr lang="ru-RU" dirty="0" err="1"/>
              <a:t>at</a:t>
            </a:r>
            <a:r>
              <a:rPr lang="ru-RU" dirty="0"/>
              <a:t> 7:30. In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morning</a:t>
            </a:r>
            <a:r>
              <a:rPr lang="ru-RU" dirty="0"/>
              <a:t> </a:t>
            </a:r>
            <a:r>
              <a:rPr lang="ru-RU" dirty="0" err="1"/>
              <a:t>Dan</a:t>
            </a:r>
            <a:r>
              <a:rPr lang="ru-RU" dirty="0"/>
              <a:t> ______(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) </a:t>
            </a:r>
            <a:r>
              <a:rPr lang="ru-RU" dirty="0" err="1"/>
              <a:t>walk</a:t>
            </a:r>
            <a:r>
              <a:rPr lang="ru-RU" dirty="0"/>
              <a:t> </a:t>
            </a:r>
            <a:r>
              <a:rPr lang="ru-RU" dirty="0" err="1"/>
              <a:t>his</a:t>
            </a:r>
            <a:r>
              <a:rPr lang="ru-RU" dirty="0"/>
              <a:t> </a:t>
            </a:r>
            <a:r>
              <a:rPr lang="ru-RU" dirty="0" err="1"/>
              <a:t>dog</a:t>
            </a:r>
            <a:r>
              <a:rPr lang="ru-RU" dirty="0"/>
              <a:t>. </a:t>
            </a:r>
            <a:r>
              <a:rPr lang="ru-RU" dirty="0" err="1"/>
              <a:t>Well</a:t>
            </a:r>
            <a:r>
              <a:rPr lang="ru-RU" dirty="0"/>
              <a:t>, I ______(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got</a:t>
            </a:r>
            <a:r>
              <a:rPr lang="ru-RU" dirty="0"/>
              <a:t>) a </a:t>
            </a:r>
            <a:r>
              <a:rPr lang="ru-RU" dirty="0" err="1"/>
              <a:t>cat</a:t>
            </a:r>
            <a:r>
              <a:rPr lang="ru-RU" dirty="0"/>
              <a:t> </a:t>
            </a:r>
            <a:r>
              <a:rPr lang="ru-RU" dirty="0" err="1"/>
              <a:t>Cheesie</a:t>
            </a:r>
            <a:r>
              <a:rPr lang="ru-RU" dirty="0"/>
              <a:t>. I ________(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need</a:t>
            </a:r>
            <a:r>
              <a:rPr lang="ru-RU" dirty="0"/>
              <a:t>)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walk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pet</a:t>
            </a:r>
            <a:r>
              <a:rPr lang="ru-RU" dirty="0"/>
              <a:t>. I </a:t>
            </a:r>
            <a:r>
              <a:rPr lang="ru-RU" dirty="0" err="1"/>
              <a:t>also</a:t>
            </a:r>
            <a:r>
              <a:rPr lang="ru-RU" dirty="0"/>
              <a:t> _____(</a:t>
            </a:r>
            <a:r>
              <a:rPr lang="ru-RU" dirty="0" err="1"/>
              <a:t>have</a:t>
            </a:r>
            <a:r>
              <a:rPr lang="ru-RU" dirty="0"/>
              <a:t>) a </a:t>
            </a:r>
            <a:r>
              <a:rPr lang="ru-RU" dirty="0" err="1"/>
              <a:t>tortoise</a:t>
            </a:r>
            <a:r>
              <a:rPr lang="ru-RU" dirty="0"/>
              <a:t>. It ______(</a:t>
            </a:r>
            <a:r>
              <a:rPr lang="ru-RU" dirty="0" err="1"/>
              <a:t>like</a:t>
            </a:r>
            <a:r>
              <a:rPr lang="ru-RU" dirty="0"/>
              <a:t>)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walk</a:t>
            </a:r>
            <a:r>
              <a:rPr lang="ru-RU" dirty="0"/>
              <a:t> </a:t>
            </a:r>
            <a:r>
              <a:rPr lang="ru-RU" dirty="0" err="1"/>
              <a:t>around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room</a:t>
            </a:r>
            <a:r>
              <a:rPr lang="ru-RU" dirty="0"/>
              <a:t>. It _______(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)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 ___(</a:t>
            </a:r>
            <a:r>
              <a:rPr lang="ru-RU" dirty="0" err="1"/>
              <a:t>be</a:t>
            </a:r>
            <a:r>
              <a:rPr lang="ru-RU" dirty="0"/>
              <a:t>) </a:t>
            </a:r>
            <a:r>
              <a:rPr lang="ru-RU" dirty="0" err="1"/>
              <a:t>cold</a:t>
            </a:r>
            <a:r>
              <a:rPr lang="ru-RU" dirty="0"/>
              <a:t>. I_____(</a:t>
            </a:r>
            <a:r>
              <a:rPr lang="ru-RU" dirty="0" err="1"/>
              <a:t>feed</a:t>
            </a:r>
            <a:r>
              <a:rPr lang="ru-RU" dirty="0"/>
              <a:t>)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turtle</a:t>
            </a:r>
            <a:r>
              <a:rPr lang="ru-RU" dirty="0"/>
              <a:t> </a:t>
            </a:r>
            <a:r>
              <a:rPr lang="ru-RU" dirty="0" err="1"/>
              <a:t>every</a:t>
            </a:r>
            <a:r>
              <a:rPr lang="ru-RU" dirty="0"/>
              <a:t> </a:t>
            </a:r>
            <a:r>
              <a:rPr lang="ru-RU" dirty="0" err="1"/>
              <a:t>morning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evening</a:t>
            </a:r>
            <a:r>
              <a:rPr lang="ru-RU" dirty="0"/>
              <a:t>. </a:t>
            </a:r>
            <a:r>
              <a:rPr lang="ru-RU" dirty="0" err="1"/>
              <a:t>At</a:t>
            </a:r>
            <a:r>
              <a:rPr lang="ru-RU" dirty="0"/>
              <a:t> 8:35 </a:t>
            </a:r>
            <a:r>
              <a:rPr lang="ru-RU" dirty="0" err="1"/>
              <a:t>Dan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I ______(</a:t>
            </a:r>
            <a:r>
              <a:rPr lang="ru-RU" dirty="0" err="1"/>
              <a:t>leave</a:t>
            </a:r>
            <a:r>
              <a:rPr lang="ru-RU" dirty="0"/>
              <a:t>) </a:t>
            </a:r>
            <a:r>
              <a:rPr lang="ru-RU" dirty="0" err="1"/>
              <a:t>our</a:t>
            </a:r>
            <a:r>
              <a:rPr lang="ru-RU" dirty="0"/>
              <a:t> </a:t>
            </a:r>
            <a:r>
              <a:rPr lang="ru-RU" dirty="0" err="1"/>
              <a:t>homes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_____(</a:t>
            </a:r>
            <a:r>
              <a:rPr lang="ru-RU" dirty="0" err="1"/>
              <a:t>go</a:t>
            </a:r>
            <a:r>
              <a:rPr lang="ru-RU" dirty="0"/>
              <a:t>)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school</a:t>
            </a:r>
            <a:r>
              <a:rPr lang="ru-RU" dirty="0"/>
              <a:t>. ______ </a:t>
            </a:r>
            <a:r>
              <a:rPr lang="ru-RU" dirty="0" err="1"/>
              <a:t>you</a:t>
            </a:r>
            <a:r>
              <a:rPr lang="ru-RU" dirty="0"/>
              <a:t> _____(</a:t>
            </a:r>
            <a:r>
              <a:rPr lang="ru-RU" dirty="0" err="1"/>
              <a:t>have</a:t>
            </a:r>
            <a:r>
              <a:rPr lang="ru-RU" dirty="0"/>
              <a:t>) a </a:t>
            </a:r>
            <a:r>
              <a:rPr lang="ru-RU" dirty="0" err="1"/>
              <a:t>friend</a:t>
            </a:r>
            <a:r>
              <a:rPr lang="ru-R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17354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12" y="764704"/>
            <a:ext cx="7024744" cy="720080"/>
          </a:xfrm>
        </p:spPr>
        <p:txBody>
          <a:bodyPr>
            <a:normAutofit/>
          </a:bodyPr>
          <a:lstStyle/>
          <a:p>
            <a:r>
              <a:rPr lang="ru-RU" dirty="0"/>
              <a:t>Как использовать?</a:t>
            </a:r>
          </a:p>
        </p:txBody>
      </p:sp>
      <p:sp>
        <p:nvSpPr>
          <p:cNvPr id="3" name="Плюс 2"/>
          <p:cNvSpPr/>
          <p:nvPr/>
        </p:nvSpPr>
        <p:spPr>
          <a:xfrm>
            <a:off x="808259" y="146092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165651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УТВЕРЖДЕНИЕ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381916"/>
            <a:ext cx="7825811" cy="133254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Подлежащее + сказуемое  </a:t>
            </a:r>
            <a:endParaRPr lang="ru-RU"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 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he/ she/ it + -((e)s).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endParaRPr lang="ru-RU"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8259" y="3933055"/>
            <a:ext cx="7751890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400" dirty="0"/>
              <a:t>Далее могут следовать дополнение и обстоятельство( в отрицании и вопросе тоже).</a:t>
            </a:r>
          </a:p>
          <a:p>
            <a:endParaRPr lang="ru-RU" sz="2400" dirty="0"/>
          </a:p>
          <a:p>
            <a:r>
              <a:rPr lang="ru-RU" sz="2400" dirty="0"/>
              <a:t>Маркер(сигнал)  времени может находиться </a:t>
            </a:r>
            <a:r>
              <a:rPr lang="ru-RU" sz="2400" u="sng" dirty="0"/>
              <a:t>в начале</a:t>
            </a:r>
            <a:r>
              <a:rPr lang="ru-RU" sz="2400" dirty="0"/>
              <a:t> или </a:t>
            </a:r>
            <a:r>
              <a:rPr lang="ru-RU" sz="2400" u="sng" dirty="0"/>
              <a:t>в конце </a:t>
            </a:r>
            <a:r>
              <a:rPr lang="ru-RU" sz="2400" dirty="0"/>
              <a:t>предложения и </a:t>
            </a:r>
            <a:r>
              <a:rPr lang="ru-RU" sz="2400" u="sng" dirty="0"/>
              <a:t>после          подлежащего</a:t>
            </a:r>
            <a:r>
              <a:rPr lang="ru-RU" sz="2400" dirty="0"/>
              <a:t> ( если есть глагол</a:t>
            </a:r>
            <a:r>
              <a:rPr lang="en-US" sz="2400" dirty="0"/>
              <a:t> to be</a:t>
            </a:r>
            <a:r>
              <a:rPr lang="ru-RU" sz="2400" dirty="0"/>
              <a:t>, то после него).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560109" y="4132468"/>
            <a:ext cx="123459" cy="12345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60109" y="5229200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2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99592" y="764704"/>
            <a:ext cx="3240360" cy="504056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4"/>
                </a:solidFill>
              </a:rPr>
              <a:t>Examples</a:t>
            </a:r>
            <a:r>
              <a:rPr lang="en-US" dirty="0">
                <a:solidFill>
                  <a:schemeClr val="accent4"/>
                </a:solidFill>
              </a:rPr>
              <a:t>: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971600" y="1916832"/>
            <a:ext cx="3384376" cy="1800200"/>
          </a:xfrm>
        </p:spPr>
        <p:txBody>
          <a:bodyPr>
            <a:noAutofit/>
          </a:bodyPr>
          <a:lstStyle/>
          <a:p>
            <a:r>
              <a:rPr lang="en-US" sz="2800" dirty="0"/>
              <a:t>They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usually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/>
              <a:t>play tennis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in the morning.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dirty="0"/>
              <a:t>She is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often</a:t>
            </a:r>
            <a:r>
              <a:rPr lang="en-US" sz="2800" dirty="0"/>
              <a:t> 10 minutes late.</a:t>
            </a:r>
            <a:endParaRPr lang="ru-RU" sz="2800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89040"/>
            <a:ext cx="3419475" cy="2558898"/>
          </a:xfr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860032" y="1340768"/>
            <a:ext cx="3384375" cy="2304256"/>
          </a:xfrm>
        </p:spPr>
        <p:txBody>
          <a:bodyPr>
            <a:noAutofit/>
          </a:bodyPr>
          <a:lstStyle/>
          <a:p>
            <a:r>
              <a:rPr lang="en-US" sz="2800" dirty="0"/>
              <a:t>The girl water</a:t>
            </a:r>
            <a:r>
              <a:rPr lang="en-US" sz="2800" dirty="0">
                <a:solidFill>
                  <a:schemeClr val="accent3"/>
                </a:solidFill>
              </a:rPr>
              <a:t>s</a:t>
            </a:r>
            <a:r>
              <a:rPr lang="en-US" sz="2800" dirty="0"/>
              <a:t> the flowers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4 times a week.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dirty="0"/>
              <a:t>She like</a:t>
            </a:r>
            <a:r>
              <a:rPr lang="en-US" sz="2800" dirty="0">
                <a:solidFill>
                  <a:schemeClr val="accent3"/>
                </a:solidFill>
              </a:rPr>
              <a:t>s</a:t>
            </a:r>
            <a:r>
              <a:rPr lang="en-US" sz="2800" dirty="0"/>
              <a:t> gardening.</a:t>
            </a:r>
            <a:endParaRPr lang="ru-RU" sz="28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89040"/>
            <a:ext cx="3419475" cy="2520280"/>
          </a:xfrm>
        </p:spPr>
      </p:pic>
    </p:spTree>
    <p:extLst>
      <p:ext uri="{BB962C8B-B14F-4D97-AF65-F5344CB8AC3E}">
        <p14:creationId xmlns:p14="http://schemas.microsoft.com/office/powerpoint/2010/main" val="25150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764704"/>
            <a:ext cx="7024744" cy="864096"/>
          </a:xfrm>
        </p:spPr>
        <p:txBody>
          <a:bodyPr/>
          <a:lstStyle/>
          <a:p>
            <a:r>
              <a:rPr lang="ru-RU" dirty="0"/>
              <a:t>Как использовать?</a:t>
            </a:r>
          </a:p>
        </p:txBody>
      </p:sp>
      <p:sp>
        <p:nvSpPr>
          <p:cNvPr id="8" name="Минус 7"/>
          <p:cNvSpPr/>
          <p:nvPr/>
        </p:nvSpPr>
        <p:spPr>
          <a:xfrm>
            <a:off x="755576" y="172194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07704" y="191753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ОТРИЦАНИЕ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62828" y="2440756"/>
            <a:ext cx="75608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Подлежащее + вспомогательный глагол(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do/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does) + not +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сказуемое.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6066" y="4010416"/>
            <a:ext cx="756084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Does </a:t>
            </a:r>
            <a:r>
              <a:rPr lang="ru-RU" sz="2000" dirty="0"/>
              <a:t>для </a:t>
            </a:r>
            <a:r>
              <a:rPr lang="en-US" sz="2000" dirty="0"/>
              <a:t>he/ she/ it, </a:t>
            </a:r>
            <a:r>
              <a:rPr lang="ru-RU" sz="2000" dirty="0"/>
              <a:t>с остальными </a:t>
            </a:r>
            <a:r>
              <a:rPr lang="en-US" sz="2000" dirty="0"/>
              <a:t>do; </a:t>
            </a:r>
            <a:r>
              <a:rPr lang="ru-RU" sz="2000" dirty="0"/>
              <a:t>к глаголу окончание </a:t>
            </a:r>
            <a:r>
              <a:rPr lang="ru-RU" sz="2000" u="sng" dirty="0"/>
              <a:t>не</a:t>
            </a:r>
            <a:r>
              <a:rPr lang="ru-RU" sz="2000" dirty="0"/>
              <a:t> добавляем</a:t>
            </a:r>
            <a:r>
              <a:rPr lang="en-US" sz="2000" dirty="0"/>
              <a:t>!</a:t>
            </a:r>
          </a:p>
          <a:p>
            <a:endParaRPr lang="en-US" sz="2000" dirty="0"/>
          </a:p>
          <a:p>
            <a:r>
              <a:rPr lang="ru-RU" sz="2000" dirty="0"/>
              <a:t>Сокращенные формы: </a:t>
            </a:r>
            <a:r>
              <a:rPr lang="en-US" sz="2000" b="1" dirty="0" err="1"/>
              <a:t>do+not</a:t>
            </a:r>
            <a:r>
              <a:rPr lang="en-US" sz="2000" b="1" dirty="0"/>
              <a:t>=don’t; </a:t>
            </a:r>
            <a:r>
              <a:rPr lang="en-US" sz="2000" b="1" dirty="0" err="1"/>
              <a:t>does+not</a:t>
            </a:r>
            <a:r>
              <a:rPr lang="en-US" sz="2000" b="1" dirty="0"/>
              <a:t>=doesn’t</a:t>
            </a:r>
            <a:r>
              <a:rPr lang="en-US" sz="2000" dirty="0"/>
              <a:t>.</a:t>
            </a:r>
            <a:endParaRPr lang="ru-RU" sz="2000" dirty="0"/>
          </a:p>
          <a:p>
            <a:endParaRPr lang="en-US" sz="2000" dirty="0"/>
          </a:p>
          <a:p>
            <a:r>
              <a:rPr lang="ru-RU" sz="2000" dirty="0"/>
              <a:t>При наличии слова </a:t>
            </a:r>
            <a:r>
              <a:rPr lang="en-US" sz="2000" b="1" i="1" dirty="0">
                <a:solidFill>
                  <a:srgbClr val="00B050"/>
                </a:solidFill>
              </a:rPr>
              <a:t>never</a:t>
            </a:r>
            <a:r>
              <a:rPr lang="en-US" sz="2000" dirty="0"/>
              <a:t> </a:t>
            </a:r>
            <a:r>
              <a:rPr lang="ru-RU" sz="2000" dirty="0"/>
              <a:t>используем глагол </a:t>
            </a:r>
            <a:r>
              <a:rPr lang="ru-RU" sz="2000" u="sng" dirty="0"/>
              <a:t>без</a:t>
            </a:r>
            <a:r>
              <a:rPr lang="ru-RU" sz="2000" dirty="0"/>
              <a:t> </a:t>
            </a:r>
            <a:r>
              <a:rPr lang="en-US" sz="2000" dirty="0"/>
              <a:t>don’t/ doesn’t </a:t>
            </a:r>
            <a:r>
              <a:rPr lang="ru-RU" sz="2000" dirty="0"/>
              <a:t>и добавляем </a:t>
            </a:r>
            <a:r>
              <a:rPr lang="ru-RU" sz="2000" b="1" dirty="0">
                <a:solidFill>
                  <a:srgbClr val="00B050"/>
                </a:solidFill>
              </a:rPr>
              <a:t>–</a:t>
            </a:r>
            <a:r>
              <a:rPr lang="en-US" sz="2000" b="1" dirty="0">
                <a:solidFill>
                  <a:srgbClr val="00B050"/>
                </a:solidFill>
              </a:rPr>
              <a:t>s</a:t>
            </a:r>
            <a:r>
              <a:rPr lang="en-US" sz="2000" dirty="0"/>
              <a:t> </a:t>
            </a:r>
            <a:r>
              <a:rPr lang="ru-RU" sz="2000" dirty="0"/>
              <a:t>к глаголу</a:t>
            </a:r>
            <a:r>
              <a:rPr lang="en-US" sz="2000" dirty="0"/>
              <a:t>( </a:t>
            </a:r>
            <a:r>
              <a:rPr lang="ru-RU" sz="2000" dirty="0"/>
              <a:t>если подлежащее </a:t>
            </a:r>
            <a:r>
              <a:rPr lang="en-US" sz="2000" dirty="0"/>
              <a:t>he/ she/ it).</a:t>
            </a:r>
            <a:endParaRPr lang="ru-RU" sz="2000" dirty="0"/>
          </a:p>
          <a:p>
            <a:endParaRPr lang="ru-RU" sz="2400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569440" y="4184750"/>
            <a:ext cx="148874" cy="14887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74298" y="5111157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74298" y="5684115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1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96634" cy="936104"/>
          </a:xfrm>
        </p:spPr>
        <p:txBody>
          <a:bodyPr>
            <a:normAutofit/>
          </a:bodyPr>
          <a:lstStyle/>
          <a:p>
            <a:r>
              <a:rPr lang="en-US" sz="3600" u="sng" dirty="0">
                <a:solidFill>
                  <a:schemeClr val="accent4"/>
                </a:solidFill>
              </a:rPr>
              <a:t>Examples:</a:t>
            </a:r>
            <a:endParaRPr lang="ru-RU" sz="3600" u="sng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348880"/>
            <a:ext cx="3057148" cy="639762"/>
          </a:xfrm>
        </p:spPr>
        <p:txBody>
          <a:bodyPr>
            <a:noAutofit/>
          </a:bodyPr>
          <a:lstStyle/>
          <a:p>
            <a:r>
              <a:rPr lang="en-US" sz="3200" dirty="0"/>
              <a:t>Dogs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usually</a:t>
            </a:r>
            <a:r>
              <a:rPr lang="en-US" sz="3200" dirty="0"/>
              <a:t> don’t like cats.</a:t>
            </a:r>
            <a:endParaRPr lang="ru-RU" sz="32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3277009"/>
            <a:ext cx="3419475" cy="223120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876558"/>
          </a:xfrm>
        </p:spPr>
        <p:txBody>
          <a:bodyPr>
            <a:noAutofit/>
          </a:bodyPr>
          <a:lstStyle/>
          <a:p>
            <a:r>
              <a:rPr lang="en-US" sz="3200" dirty="0"/>
              <a:t>But some of them like cats. For instance, this dog do</a:t>
            </a:r>
            <a:r>
              <a:rPr lang="en-US" sz="3200" dirty="0">
                <a:solidFill>
                  <a:srgbClr val="FF0000"/>
                </a:solidFill>
              </a:rPr>
              <a:t>es</a:t>
            </a:r>
            <a:r>
              <a:rPr lang="en-US" sz="3200" dirty="0"/>
              <a:t>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267619"/>
            <a:ext cx="3599383" cy="2249614"/>
          </a:xfrm>
        </p:spPr>
      </p:pic>
    </p:spTree>
    <p:extLst>
      <p:ext uri="{BB962C8B-B14F-4D97-AF65-F5344CB8AC3E}">
        <p14:creationId xmlns:p14="http://schemas.microsoft.com/office/powerpoint/2010/main" val="3162039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68642" cy="792088"/>
          </a:xfrm>
        </p:spPr>
        <p:txBody>
          <a:bodyPr>
            <a:normAutofit/>
          </a:bodyPr>
          <a:lstStyle/>
          <a:p>
            <a:r>
              <a:rPr lang="ru-RU" dirty="0"/>
              <a:t>Как использовать?</a:t>
            </a:r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1043608" y="161164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27784" y="187124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ВОПРОС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2852936"/>
            <a:ext cx="676875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Вспомогательный глагол + подлежащее + сказуемое?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3" y="3995190"/>
            <a:ext cx="7200801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000" dirty="0"/>
              <a:t>Отвечаем на такой вопрос следующим образом: </a:t>
            </a:r>
            <a:endParaRPr lang="en-US" sz="2000" dirty="0"/>
          </a:p>
          <a:p>
            <a:r>
              <a:rPr lang="en-US" sz="2000" b="1" dirty="0"/>
              <a:t>Yes, </a:t>
            </a:r>
            <a:r>
              <a:rPr lang="ru-RU" sz="2000" b="1" dirty="0"/>
              <a:t>(местоимение) </a:t>
            </a:r>
            <a:r>
              <a:rPr lang="en-US" sz="2000" b="1" dirty="0"/>
              <a:t>do(es)./ No, </a:t>
            </a:r>
            <a:r>
              <a:rPr lang="ru-RU" sz="2000" b="1" dirty="0"/>
              <a:t>(местоимение) </a:t>
            </a:r>
            <a:r>
              <a:rPr lang="en-US" sz="2000" b="1" dirty="0"/>
              <a:t>don’t (doesn’t).</a:t>
            </a:r>
          </a:p>
          <a:p>
            <a:endParaRPr lang="en-US" sz="2000" dirty="0"/>
          </a:p>
          <a:p>
            <a:r>
              <a:rPr lang="ru-RU" sz="2000" dirty="0"/>
              <a:t>Перед вспомогательным глаголом может быть вопросительное слово(</a:t>
            </a:r>
            <a:r>
              <a:rPr lang="en-US" sz="2000" i="1" u="sng" dirty="0"/>
              <a:t>Who, What, Which, Where, When, Why, How</a:t>
            </a:r>
            <a:r>
              <a:rPr lang="en-US" sz="2000" dirty="0"/>
              <a:t>…).</a:t>
            </a:r>
            <a:r>
              <a:rPr lang="ru-RU" sz="2000" dirty="0"/>
              <a:t> Здесь подразумевается распространённый ответ.</a:t>
            </a:r>
            <a:endParaRPr lang="en-US" sz="2000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748197" y="4185919"/>
            <a:ext cx="144015" cy="1440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65741" y="5333440"/>
            <a:ext cx="144015" cy="1440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1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64096"/>
          </a:xfrm>
        </p:spPr>
        <p:txBody>
          <a:bodyPr/>
          <a:lstStyle/>
          <a:p>
            <a:r>
              <a:rPr lang="en-US" sz="3600" dirty="0">
                <a:solidFill>
                  <a:schemeClr val="accent4"/>
                </a:solidFill>
              </a:rPr>
              <a:t>Examples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4238" y="1705802"/>
            <a:ext cx="3385021" cy="2324662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-</a:t>
            </a:r>
            <a:r>
              <a:rPr lang="ru-RU" sz="2600" dirty="0"/>
              <a:t>Do </a:t>
            </a:r>
            <a:r>
              <a:rPr lang="ru-RU" sz="2600" dirty="0" err="1"/>
              <a:t>you</a:t>
            </a:r>
            <a:r>
              <a:rPr lang="ru-RU" sz="2600" dirty="0"/>
              <a:t> </a:t>
            </a:r>
            <a:r>
              <a:rPr lang="ru-RU" sz="2600" dirty="0" err="1"/>
              <a:t>go</a:t>
            </a:r>
            <a:r>
              <a:rPr lang="ru-RU" sz="2600" dirty="0"/>
              <a:t> </a:t>
            </a:r>
            <a:r>
              <a:rPr lang="ru-RU" sz="2600" dirty="0" err="1"/>
              <a:t>to</a:t>
            </a:r>
            <a:r>
              <a:rPr lang="ru-RU" sz="2600" dirty="0"/>
              <a:t> </a:t>
            </a:r>
            <a:r>
              <a:rPr lang="ru-RU" sz="2600" dirty="0" err="1"/>
              <a:t>school</a:t>
            </a:r>
            <a:r>
              <a:rPr lang="ru-RU" sz="2600" dirty="0"/>
              <a:t> 6 </a:t>
            </a:r>
            <a:r>
              <a:rPr lang="ru-RU" sz="2600" dirty="0" err="1"/>
              <a:t>days</a:t>
            </a:r>
            <a:r>
              <a:rPr lang="ru-RU" sz="2600" dirty="0"/>
              <a:t> a </a:t>
            </a:r>
            <a:r>
              <a:rPr lang="ru-RU" sz="2600" dirty="0" err="1"/>
              <a:t>week</a:t>
            </a:r>
            <a:r>
              <a:rPr lang="ru-RU" sz="2600" dirty="0"/>
              <a:t>?</a:t>
            </a:r>
          </a:p>
          <a:p>
            <a:pPr algn="ctr"/>
            <a:r>
              <a:rPr lang="ru-RU" sz="2600" dirty="0">
                <a:solidFill>
                  <a:srgbClr val="92D050"/>
                </a:solidFill>
              </a:rPr>
              <a:t>-No, I </a:t>
            </a:r>
            <a:r>
              <a:rPr lang="ru-RU" sz="2600" dirty="0" err="1">
                <a:solidFill>
                  <a:srgbClr val="92D050"/>
                </a:solidFill>
              </a:rPr>
              <a:t>don't</a:t>
            </a:r>
            <a:r>
              <a:rPr lang="ru-RU" sz="2600" dirty="0">
                <a:solidFill>
                  <a:srgbClr val="92D050"/>
                </a:solidFill>
              </a:rPr>
              <a:t>. I </a:t>
            </a:r>
            <a:r>
              <a:rPr lang="ru-RU" sz="2600" dirty="0" err="1">
                <a:solidFill>
                  <a:srgbClr val="92D050"/>
                </a:solidFill>
              </a:rPr>
              <a:t>go</a:t>
            </a:r>
            <a:r>
              <a:rPr lang="ru-RU" sz="2600" dirty="0">
                <a:solidFill>
                  <a:srgbClr val="92D050"/>
                </a:solidFill>
              </a:rPr>
              <a:t> </a:t>
            </a:r>
            <a:r>
              <a:rPr lang="ru-RU" sz="2600" dirty="0" err="1">
                <a:solidFill>
                  <a:srgbClr val="92D050"/>
                </a:solidFill>
              </a:rPr>
              <a:t>to</a:t>
            </a:r>
            <a:r>
              <a:rPr lang="ru-RU" sz="2600" dirty="0">
                <a:solidFill>
                  <a:srgbClr val="92D050"/>
                </a:solidFill>
              </a:rPr>
              <a:t> </a:t>
            </a:r>
            <a:r>
              <a:rPr lang="ru-RU" sz="2600" dirty="0" err="1">
                <a:solidFill>
                  <a:srgbClr val="92D050"/>
                </a:solidFill>
              </a:rPr>
              <a:t>school</a:t>
            </a:r>
            <a:r>
              <a:rPr lang="ru-RU" sz="2600" dirty="0">
                <a:solidFill>
                  <a:srgbClr val="92D050"/>
                </a:solidFill>
              </a:rPr>
              <a:t> 5 </a:t>
            </a:r>
            <a:r>
              <a:rPr lang="ru-RU" sz="2600" dirty="0" err="1">
                <a:solidFill>
                  <a:srgbClr val="92D050"/>
                </a:solidFill>
              </a:rPr>
              <a:t>days</a:t>
            </a:r>
            <a:r>
              <a:rPr lang="ru-RU" sz="2600" dirty="0">
                <a:solidFill>
                  <a:srgbClr val="92D050"/>
                </a:solidFill>
              </a:rPr>
              <a:t> a </a:t>
            </a:r>
            <a:r>
              <a:rPr lang="ru-RU" sz="2600" dirty="0" err="1">
                <a:solidFill>
                  <a:srgbClr val="92D050"/>
                </a:solidFill>
              </a:rPr>
              <a:t>week</a:t>
            </a:r>
            <a:r>
              <a:rPr lang="ru-RU" sz="2600" dirty="0">
                <a:solidFill>
                  <a:srgbClr val="92D050"/>
                </a:solidFill>
              </a:rPr>
              <a:t>.</a:t>
            </a:r>
          </a:p>
        </p:txBody>
      </p:sp>
      <p:pic>
        <p:nvPicPr>
          <p:cNvPr id="14" name="Рисунок 14" descr="Изображение выглядит как земля, человек, группа, дорожка&#10;&#10;Автоматически созданное описание">
            <a:extLst>
              <a:ext uri="{FF2B5EF4-FFF2-40B4-BE49-F238E27FC236}">
                <a16:creationId xmlns:a16="http://schemas.microsoft.com/office/drawing/2014/main" id="{9326BEBC-4C2F-90B4-529F-11358F40EB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87259" y="4250070"/>
            <a:ext cx="3419856" cy="20519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43973" y="764704"/>
            <a:ext cx="3046610" cy="3372032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-</a:t>
            </a:r>
            <a:r>
              <a:rPr lang="ru-RU" dirty="0" err="1"/>
              <a:t>How</a:t>
            </a:r>
            <a:r>
              <a:rPr lang="ru-RU" dirty="0"/>
              <a:t> </a:t>
            </a:r>
            <a:r>
              <a:rPr lang="ru-RU" dirty="0" err="1"/>
              <a:t>many</a:t>
            </a:r>
            <a:r>
              <a:rPr lang="ru-RU" dirty="0"/>
              <a:t> English </a:t>
            </a:r>
            <a:r>
              <a:rPr lang="ru-RU" dirty="0" err="1"/>
              <a:t>lessons</a:t>
            </a:r>
            <a:r>
              <a:rPr lang="ru-RU" dirty="0"/>
              <a:t> 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have</a:t>
            </a:r>
            <a:r>
              <a:rPr lang="ru-RU" dirty="0"/>
              <a:t> a </a:t>
            </a:r>
            <a:r>
              <a:rPr lang="ru-RU" dirty="0" err="1"/>
              <a:t>week</a:t>
            </a:r>
            <a:r>
              <a:rPr lang="ru-RU" dirty="0"/>
              <a:t>?</a:t>
            </a:r>
          </a:p>
          <a:p>
            <a:pPr algn="just"/>
            <a:r>
              <a:rPr lang="ru-RU" dirty="0">
                <a:solidFill>
                  <a:srgbClr val="92D050"/>
                </a:solidFill>
              </a:rPr>
              <a:t>-I </a:t>
            </a:r>
            <a:r>
              <a:rPr lang="ru-RU" dirty="0" err="1">
                <a:solidFill>
                  <a:srgbClr val="92D050"/>
                </a:solidFill>
              </a:rPr>
              <a:t>have</a:t>
            </a:r>
            <a:r>
              <a:rPr lang="ru-RU" dirty="0">
                <a:solidFill>
                  <a:srgbClr val="92D050"/>
                </a:solidFill>
              </a:rPr>
              <a:t> 3 </a:t>
            </a:r>
            <a:r>
              <a:rPr lang="ru-RU" dirty="0" err="1">
                <a:solidFill>
                  <a:srgbClr val="92D050"/>
                </a:solidFill>
              </a:rPr>
              <a:t>lessons</a:t>
            </a:r>
            <a:r>
              <a:rPr lang="ru-RU" dirty="0">
                <a:solidFill>
                  <a:srgbClr val="92D050"/>
                </a:solidFill>
              </a:rPr>
              <a:t> a </a:t>
            </a:r>
            <a:r>
              <a:rPr lang="ru-RU" dirty="0" err="1">
                <a:solidFill>
                  <a:srgbClr val="92D050"/>
                </a:solidFill>
              </a:rPr>
              <a:t>week</a:t>
            </a:r>
            <a:r>
              <a:rPr lang="ru-RU" dirty="0">
                <a:solidFill>
                  <a:srgbClr val="92D050"/>
                </a:solidFill>
              </a:rPr>
              <a:t>. Do </a:t>
            </a:r>
            <a:r>
              <a:rPr lang="ru-RU" dirty="0" err="1">
                <a:solidFill>
                  <a:srgbClr val="92D050"/>
                </a:solidFill>
              </a:rPr>
              <a:t>you</a:t>
            </a: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 err="1">
                <a:solidFill>
                  <a:srgbClr val="92D050"/>
                </a:solidFill>
              </a:rPr>
              <a:t>like</a:t>
            </a:r>
            <a:r>
              <a:rPr lang="ru-RU" dirty="0">
                <a:solidFill>
                  <a:srgbClr val="92D050"/>
                </a:solidFill>
              </a:rPr>
              <a:t> English?</a:t>
            </a:r>
          </a:p>
          <a:p>
            <a:pPr algn="just"/>
            <a:r>
              <a:rPr lang="ru-RU" dirty="0"/>
              <a:t>-Yes, I </a:t>
            </a:r>
            <a:r>
              <a:rPr lang="ru-RU" dirty="0" err="1"/>
              <a:t>do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5" name="Рисунок 15" descr="Изображение выглядит как человек,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2E475FA8-96AC-39B8-5A95-EE71F9B1ED9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54993" y="4252764"/>
            <a:ext cx="3055556" cy="2046529"/>
          </a:xfrm>
        </p:spPr>
      </p:pic>
    </p:spTree>
    <p:extLst>
      <p:ext uri="{BB962C8B-B14F-4D97-AF65-F5344CB8AC3E}">
        <p14:creationId xmlns:p14="http://schemas.microsoft.com/office/powerpoint/2010/main" val="355166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4E1C5-8F1F-7BC1-6997-9DA01FD3B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083" y="696797"/>
            <a:ext cx="6637468" cy="1025095"/>
          </a:xfrm>
        </p:spPr>
        <p:txBody>
          <a:bodyPr/>
          <a:lstStyle/>
          <a:p>
            <a:r>
              <a:rPr lang="ru-RU" dirty="0" err="1"/>
              <a:t>Signals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80982C-1474-C36B-445D-1153B3E24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267" y="1944771"/>
            <a:ext cx="7356964" cy="4298220"/>
          </a:xfrm>
        </p:spPr>
        <p:txBody>
          <a:bodyPr/>
          <a:lstStyle/>
          <a:p>
            <a:r>
              <a:rPr lang="ru-RU" dirty="0"/>
              <a:t>Слова-маркеры указывают на </a:t>
            </a:r>
            <a:r>
              <a:rPr lang="ru-RU" b="1" i="1" dirty="0"/>
              <a:t>время</a:t>
            </a:r>
            <a:r>
              <a:rPr lang="ru-RU" dirty="0"/>
              <a:t>, когда что-либо происходит и </a:t>
            </a:r>
            <a:r>
              <a:rPr lang="ru-RU" b="1" i="1" dirty="0"/>
              <a:t>как часто</a:t>
            </a:r>
            <a:r>
              <a:rPr lang="ru-RU" dirty="0"/>
              <a:t> это случается. Далее изучите список </a:t>
            </a:r>
            <a:r>
              <a:rPr lang="ru-RU" i="1" u="sng" dirty="0"/>
              <a:t>наречий времени</a:t>
            </a:r>
            <a:r>
              <a:rPr lang="ru-RU" dirty="0"/>
              <a:t>: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!!!!!! </a:t>
            </a:r>
            <a:r>
              <a:rPr lang="ru-RU" sz="2400" dirty="0">
                <a:solidFill>
                  <a:schemeClr val="accent2"/>
                </a:solidFill>
              </a:rPr>
              <a:t>ALWAYS - всегда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!!!!! </a:t>
            </a:r>
            <a:r>
              <a:rPr lang="ru-RU" sz="2400" dirty="0">
                <a:solidFill>
                  <a:schemeClr val="accent1"/>
                </a:solidFill>
              </a:rPr>
              <a:t> </a:t>
            </a:r>
            <a:r>
              <a:rPr lang="ru-RU" sz="2400" dirty="0">
                <a:solidFill>
                  <a:schemeClr val="accent2"/>
                </a:solidFill>
              </a:rPr>
              <a:t>USUALLY - обычно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!!!!   </a:t>
            </a:r>
            <a:r>
              <a:rPr lang="ru-RU" sz="2400" dirty="0">
                <a:solidFill>
                  <a:schemeClr val="accent2"/>
                </a:solidFill>
              </a:rPr>
              <a:t>OFTEN - часто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!!!    </a:t>
            </a:r>
            <a:r>
              <a:rPr lang="ru-RU" sz="2400" dirty="0">
                <a:solidFill>
                  <a:schemeClr val="accent2"/>
                </a:solidFill>
              </a:rPr>
              <a:t>SOMETIMES - иногда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!!     </a:t>
            </a:r>
            <a:r>
              <a:rPr lang="ru-RU" sz="2400" dirty="0">
                <a:solidFill>
                  <a:schemeClr val="accent2"/>
                </a:solidFill>
              </a:rPr>
              <a:t>RARELY, SELDOM - редко</a:t>
            </a:r>
          </a:p>
          <a:p>
            <a:r>
              <a:rPr lang="ru-RU" sz="2400" b="1" dirty="0">
                <a:solidFill>
                  <a:schemeClr val="accent1"/>
                </a:solidFill>
              </a:rPr>
              <a:t>!      </a:t>
            </a:r>
            <a:r>
              <a:rPr lang="ru-RU" sz="2400" dirty="0">
                <a:solidFill>
                  <a:schemeClr val="accent2"/>
                </a:solidFill>
              </a:rPr>
              <a:t>HARDLY EVER - практически никогда</a:t>
            </a:r>
          </a:p>
          <a:p>
            <a:r>
              <a:rPr lang="ru-RU" sz="2400" dirty="0">
                <a:solidFill>
                  <a:schemeClr val="accent2"/>
                </a:solidFill>
              </a:rPr>
              <a:t>       NEVER - никогда</a:t>
            </a:r>
          </a:p>
          <a:p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4" name="Символ &quot;Запрещено&quot; 3">
            <a:extLst>
              <a:ext uri="{FF2B5EF4-FFF2-40B4-BE49-F238E27FC236}">
                <a16:creationId xmlns:a16="http://schemas.microsoft.com/office/drawing/2014/main" id="{325971D5-876D-69B1-2FBF-C7AD74F3674D}"/>
              </a:ext>
            </a:extLst>
          </p:cNvPr>
          <p:cNvSpPr/>
          <p:nvPr/>
        </p:nvSpPr>
        <p:spPr>
          <a:xfrm>
            <a:off x="842602" y="5661248"/>
            <a:ext cx="282334" cy="28233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47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E06D2-06D3-E982-3F15-4115E63B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36" y="405355"/>
            <a:ext cx="6637468" cy="1362075"/>
          </a:xfrm>
        </p:spPr>
        <p:txBody>
          <a:bodyPr/>
          <a:lstStyle/>
          <a:p>
            <a:r>
              <a:rPr lang="ru-RU" dirty="0" err="1"/>
              <a:t>Signals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AE7141-77D0-A48E-5E25-7BFE416BA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5235" y="1853695"/>
            <a:ext cx="7010877" cy="4443941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/>
              <a:t>Чтобы сказать, что что-либо происходит </a:t>
            </a:r>
            <a:r>
              <a:rPr lang="ru-RU" sz="2200" u="sng" dirty="0"/>
              <a:t>один раз</a:t>
            </a:r>
            <a:r>
              <a:rPr lang="ru-RU" sz="2200" dirty="0"/>
              <a:t> в определённый период времени, используйте </a:t>
            </a:r>
            <a:r>
              <a:rPr lang="ru-RU" sz="2200" b="1" i="1" u="sng" dirty="0" err="1">
                <a:solidFill>
                  <a:schemeClr val="accent1"/>
                </a:solidFill>
              </a:rPr>
              <a:t>once</a:t>
            </a:r>
            <a:r>
              <a:rPr lang="ru-RU" sz="2200" b="1" dirty="0">
                <a:solidFill>
                  <a:srgbClr val="898989"/>
                </a:solidFill>
              </a:rPr>
              <a:t> </a:t>
            </a:r>
            <a:r>
              <a:rPr lang="ru-RU" sz="2200" dirty="0"/>
              <a:t>и далее укажите определенный период времени с артиклем </a:t>
            </a:r>
            <a:r>
              <a:rPr lang="ru-RU" sz="2200" b="1" i="1" dirty="0"/>
              <a:t>(a </a:t>
            </a:r>
            <a:r>
              <a:rPr lang="ru-RU" sz="2200" b="1" i="1" dirty="0" err="1"/>
              <a:t>week</a:t>
            </a:r>
            <a:r>
              <a:rPr lang="ru-RU" sz="2200" b="1" i="1" dirty="0"/>
              <a:t>/</a:t>
            </a:r>
            <a:r>
              <a:rPr lang="ru-RU" sz="2200" b="1" i="1" dirty="0" err="1"/>
              <a:t>month</a:t>
            </a:r>
            <a:r>
              <a:rPr lang="ru-RU" sz="2200" b="1" i="1" dirty="0"/>
              <a:t>/</a:t>
            </a:r>
            <a:r>
              <a:rPr lang="ru-RU" sz="2200" b="1" i="1" dirty="0" err="1"/>
              <a:t>year</a:t>
            </a:r>
            <a:r>
              <a:rPr lang="ru-RU" sz="2200" b="1" i="1" dirty="0"/>
              <a:t>/...)</a:t>
            </a:r>
            <a:r>
              <a:rPr lang="ru-RU" sz="2200" dirty="0"/>
              <a:t>; </a:t>
            </a:r>
          </a:p>
          <a:p>
            <a:r>
              <a:rPr lang="ru-RU" sz="2200" u="sng" dirty="0"/>
              <a:t>дважды</a:t>
            </a:r>
            <a:r>
              <a:rPr lang="ru-RU" sz="2200" dirty="0"/>
              <a:t> </a:t>
            </a:r>
            <a:r>
              <a:rPr lang="ru-RU" sz="2200" b="1" i="1" u="sng" dirty="0" err="1">
                <a:solidFill>
                  <a:schemeClr val="accent1"/>
                </a:solidFill>
              </a:rPr>
              <a:t>twice</a:t>
            </a:r>
            <a:r>
              <a:rPr lang="ru-RU" sz="2200" dirty="0"/>
              <a:t> ;</a:t>
            </a:r>
          </a:p>
          <a:p>
            <a:r>
              <a:rPr lang="ru-RU" sz="2200" dirty="0"/>
              <a:t>а если</a:t>
            </a:r>
            <a:r>
              <a:rPr lang="ru-RU" sz="2200" u="sng" dirty="0"/>
              <a:t> 3 и больше раз</a:t>
            </a:r>
            <a:r>
              <a:rPr lang="ru-RU" sz="2200" dirty="0"/>
              <a:t>, используем слово </a:t>
            </a:r>
            <a:r>
              <a:rPr lang="ru-RU" sz="2200" b="1" i="1" u="sng" dirty="0" err="1">
                <a:solidFill>
                  <a:schemeClr val="accent1"/>
                </a:solidFill>
              </a:rPr>
              <a:t>times</a:t>
            </a:r>
            <a:r>
              <a:rPr lang="ru-RU" sz="2200" dirty="0"/>
              <a:t> с указанием количества раз и периода времени: </a:t>
            </a:r>
            <a:r>
              <a:rPr lang="ru-RU" sz="2200" b="1" i="1" dirty="0"/>
              <a:t>3 </a:t>
            </a:r>
            <a:r>
              <a:rPr lang="ru-RU" sz="2200" b="1" i="1" dirty="0" err="1"/>
              <a:t>times</a:t>
            </a:r>
            <a:r>
              <a:rPr lang="ru-RU" sz="2200" b="1" i="1" dirty="0"/>
              <a:t> a </a:t>
            </a:r>
            <a:r>
              <a:rPr lang="ru-RU" sz="2200" b="1" i="1" dirty="0" err="1"/>
              <a:t>week</a:t>
            </a:r>
            <a:r>
              <a:rPr lang="ru-RU" sz="2200" b="1" i="1" dirty="0"/>
              <a:t>, 4 </a:t>
            </a:r>
            <a:r>
              <a:rPr lang="ru-RU" sz="2200" b="1" i="1" dirty="0" err="1"/>
              <a:t>times</a:t>
            </a:r>
            <a:r>
              <a:rPr lang="ru-RU" sz="2200" b="1" i="1" dirty="0"/>
              <a:t> a </a:t>
            </a:r>
            <a:r>
              <a:rPr lang="ru-RU" sz="2200" b="1" i="1" dirty="0" err="1"/>
              <a:t>year</a:t>
            </a:r>
            <a:r>
              <a:rPr lang="ru-RU" sz="2200" b="1" i="1" dirty="0"/>
              <a:t>, 7 </a:t>
            </a:r>
            <a:r>
              <a:rPr lang="ru-RU" sz="2200" b="1" i="1" dirty="0" err="1"/>
              <a:t>times</a:t>
            </a:r>
            <a:r>
              <a:rPr lang="ru-RU" sz="2200" b="1" i="1" dirty="0"/>
              <a:t> a </a:t>
            </a:r>
            <a:r>
              <a:rPr lang="ru-RU" sz="2200" b="1" i="1" dirty="0" err="1"/>
              <a:t>month</a:t>
            </a:r>
            <a:r>
              <a:rPr lang="ru-RU" sz="2200" b="1" i="1" dirty="0"/>
              <a:t>, 11 </a:t>
            </a:r>
            <a:r>
              <a:rPr lang="ru-RU" sz="2200" b="1" i="1" dirty="0" err="1"/>
              <a:t>times</a:t>
            </a:r>
            <a:r>
              <a:rPr lang="ru-RU" sz="2200" b="1" i="1" dirty="0"/>
              <a:t> </a:t>
            </a:r>
            <a:r>
              <a:rPr lang="ru-RU" sz="2200" b="1" i="1" dirty="0" err="1"/>
              <a:t>an</a:t>
            </a:r>
            <a:r>
              <a:rPr lang="ru-RU" sz="2200" b="1" i="1" dirty="0"/>
              <a:t> </a:t>
            </a:r>
            <a:r>
              <a:rPr lang="ru-RU" sz="2200" b="1" i="1" dirty="0" err="1"/>
              <a:t>hour</a:t>
            </a:r>
            <a:r>
              <a:rPr lang="ru-RU" sz="2200" b="1" i="1" dirty="0"/>
              <a:t>,…</a:t>
            </a:r>
          </a:p>
          <a:p>
            <a:endParaRPr lang="ru-RU" b="1" i="1" dirty="0"/>
          </a:p>
          <a:p>
            <a:r>
              <a:rPr lang="ru-RU" sz="2400" u="sng" dirty="0" err="1">
                <a:solidFill>
                  <a:schemeClr val="accent2"/>
                </a:solidFill>
              </a:rPr>
              <a:t>Example</a:t>
            </a:r>
            <a:r>
              <a:rPr lang="ru-RU" sz="2400" u="sng" dirty="0"/>
              <a:t>:</a:t>
            </a:r>
            <a:endParaRPr lang="en-GB" sz="2400" u="sng" dirty="0"/>
          </a:p>
          <a:p>
            <a:endParaRPr lang="ru-RU" sz="2400" b="1" i="1" dirty="0"/>
          </a:p>
          <a:p>
            <a:r>
              <a:rPr lang="ru-RU" dirty="0"/>
              <a:t>I </a:t>
            </a:r>
            <a:r>
              <a:rPr lang="ru-RU" b="1" dirty="0" err="1"/>
              <a:t>usually</a:t>
            </a:r>
            <a:r>
              <a:rPr lang="ru-RU" dirty="0"/>
              <a:t> </a:t>
            </a:r>
            <a:r>
              <a:rPr lang="ru-RU" dirty="0" err="1"/>
              <a:t>dust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furniture</a:t>
            </a:r>
            <a:r>
              <a:rPr lang="ru-RU" dirty="0"/>
              <a:t> </a:t>
            </a:r>
            <a:r>
              <a:rPr lang="ru-RU" b="1" dirty="0" err="1">
                <a:solidFill>
                  <a:schemeClr val="bg2">
                    <a:lumMod val="75000"/>
                  </a:schemeClr>
                </a:solidFill>
              </a:rPr>
              <a:t>twice</a:t>
            </a:r>
            <a:r>
              <a:rPr lang="ru-RU" b="1" dirty="0"/>
              <a:t> a </a:t>
            </a:r>
            <a:r>
              <a:rPr lang="ru-RU" b="1" dirty="0" err="1"/>
              <a:t>week</a:t>
            </a:r>
            <a:r>
              <a:rPr lang="ru-RU" b="1" dirty="0"/>
              <a:t>.</a:t>
            </a:r>
            <a:endParaRPr lang="en-GB" b="1" dirty="0"/>
          </a:p>
          <a:p>
            <a:endParaRPr lang="ru-RU" u="sng" dirty="0"/>
          </a:p>
          <a:p>
            <a:r>
              <a:rPr lang="en-GB" dirty="0"/>
              <a:t>In this case, it</a:t>
            </a:r>
            <a:r>
              <a:rPr lang="ru-RU" dirty="0"/>
              <a:t> </a:t>
            </a:r>
            <a:r>
              <a:rPr lang="ru-RU" b="1" dirty="0" err="1"/>
              <a:t>never</a:t>
            </a:r>
            <a:r>
              <a:rPr lang="ru-RU" dirty="0"/>
              <a:t> </a:t>
            </a:r>
            <a:r>
              <a:rPr lang="en-GB" dirty="0"/>
              <a:t>rings more than </a:t>
            </a:r>
            <a:r>
              <a:rPr lang="en-GB" b="1" dirty="0"/>
              <a:t>4</a:t>
            </a:r>
            <a:r>
              <a:rPr lang="ru-RU" b="1" dirty="0"/>
              <a:t> </a:t>
            </a:r>
            <a:r>
              <a:rPr lang="ru-RU" b="1" dirty="0" err="1">
                <a:solidFill>
                  <a:schemeClr val="bg2">
                    <a:lumMod val="75000"/>
                  </a:schemeClr>
                </a:solidFill>
              </a:rPr>
              <a:t>times</a:t>
            </a:r>
            <a:r>
              <a:rPr lang="ru-RU" b="1" dirty="0"/>
              <a:t> a</a:t>
            </a:r>
            <a:r>
              <a:rPr lang="en-GB" b="1" dirty="0"/>
              <a:t>n hour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598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5262</TotalTime>
  <Words>1146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2</vt:lpstr>
      <vt:lpstr>Остин</vt:lpstr>
      <vt:lpstr>Present Simple/ Present Indefinite Tense</vt:lpstr>
      <vt:lpstr>Как использовать?</vt:lpstr>
      <vt:lpstr>Examples:</vt:lpstr>
      <vt:lpstr>Как использовать?</vt:lpstr>
      <vt:lpstr>Examples:</vt:lpstr>
      <vt:lpstr>Как использовать?</vt:lpstr>
      <vt:lpstr>Examples:</vt:lpstr>
      <vt:lpstr>Signals</vt:lpstr>
      <vt:lpstr>Signals</vt:lpstr>
      <vt:lpstr>Signals</vt:lpstr>
      <vt:lpstr>Когда использовать?</vt:lpstr>
      <vt:lpstr>Extra</vt:lpstr>
      <vt:lpstr>TO BE</vt:lpstr>
      <vt:lpstr>HAVE GOT VS. HAS GOT</vt:lpstr>
      <vt:lpstr>Practice time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Simple/ Present Indefinite Tense</dc:title>
  <dc:creator>Lesya</dc:creator>
  <cp:lastModifiedBy>Олеся Велитченко</cp:lastModifiedBy>
  <cp:revision>927</cp:revision>
  <dcterms:created xsi:type="dcterms:W3CDTF">2022-07-30T15:28:11Z</dcterms:created>
  <dcterms:modified xsi:type="dcterms:W3CDTF">2022-11-06T01:29:59Z</dcterms:modified>
</cp:coreProperties>
</file>