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355" r:id="rId3"/>
    <p:sldId id="344" r:id="rId4"/>
    <p:sldId id="345" r:id="rId5"/>
    <p:sldId id="346" r:id="rId6"/>
    <p:sldId id="347" r:id="rId7"/>
    <p:sldId id="354" r:id="rId8"/>
    <p:sldId id="349" r:id="rId9"/>
    <p:sldId id="350" r:id="rId10"/>
    <p:sldId id="351" r:id="rId11"/>
    <p:sldId id="352" r:id="rId12"/>
    <p:sldId id="35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0" autoAdjust="0"/>
    <p:restoredTop sz="95681" autoAdjust="0"/>
  </p:normalViewPr>
  <p:slideViewPr>
    <p:cSldViewPr>
      <p:cViewPr varScale="1">
        <p:scale>
          <a:sx n="74" d="100"/>
          <a:sy n="74" d="100"/>
        </p:scale>
        <p:origin x="10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9B225-5EFA-48B1-8FB3-6D60A59A303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61E2C-2AD3-4BB1-988E-BEFFAD97D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545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61E2C-2AD3-4BB1-988E-BEFFAD97DA8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99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FEC1E-233B-47AF-B297-C44C993EC026}" type="datetime1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02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F2241-4D0A-4847-B416-0190A9836A3A}" type="datetime1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69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5DEC-AC5D-4BD1-9A2F-E96CF10575BE}" type="datetime1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6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271-ECDF-4E0D-95AF-26F723CAA663}" type="datetime1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38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5F90C-14BE-41C9-B29E-632C3B157209}" type="datetime1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4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7F4-768C-4595-A5CA-58F49532CDEF}" type="datetime1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85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C11-2776-4FC9-AA95-DA4718CBE983}" type="datetime1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5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B46-D5E9-47EE-B0C0-0DAC3F8D8D5D}" type="datetime1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23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B1BB-70BE-4F78-ACC8-D4E5E9933E3A}" type="datetime1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319D-59BD-4ECC-9689-71417CCB5EBC}" type="datetime1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20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65-2641-4DFE-BFEF-9F1183A6CFB3}" type="datetime1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72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DA45B-9E6E-47DA-96E6-9BD72F886D5F}" type="datetime1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Uroki Russkogo.ru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92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4013596"/>
          </a:xfrm>
        </p:spPr>
        <p:txBody>
          <a:bodyPr anchor="ctr">
            <a:normAutofit fontScale="90000"/>
          </a:bodyPr>
          <a:lstStyle/>
          <a:p>
            <a:r>
              <a:rPr lang="ru-RU" dirty="0" smtClean="0">
                <a:latin typeface="PF Din Text Cond Pro" pitchFamily="2" charset="0"/>
              </a:rPr>
              <a:t/>
            </a:r>
            <a:br>
              <a:rPr lang="ru-RU" dirty="0" smtClean="0">
                <a:latin typeface="PF Din Text Cond Pro" pitchFamily="2" charset="0"/>
              </a:rPr>
            </a:br>
            <a:r>
              <a:rPr lang="ru-RU" dirty="0">
                <a:latin typeface="PF Din Text Cond Pro" pitchFamily="2" charset="0"/>
              </a:rPr>
              <a:t/>
            </a:r>
            <a:br>
              <a:rPr lang="ru-RU" dirty="0">
                <a:latin typeface="PF Din Text Cond Pro" pitchFamily="2" charset="0"/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nd Pro" pitchFamily="2" charset="0"/>
              </a:rPr>
              <a:t>Урок  по русскому языку для 8 класса по теме «ОБРАЩЕНИЕ»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nd Pro" pitchFamily="2" charset="0"/>
              </a:rPr>
            </a:br>
            <a: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nd Pro" pitchFamily="2" charset="0"/>
              </a:rPr>
              <a:t>учителя русского языка и литературы Шаламовой Ольги Анатольевны</a:t>
            </a:r>
            <a:b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nd Pro" pitchFamily="2" charset="0"/>
              </a:rPr>
            </a:br>
            <a: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nd Pro" pitchFamily="2" charset="0"/>
              </a:rPr>
              <a:t>ГБОУ СОШ №233</a:t>
            </a:r>
            <a:endParaRPr lang="ru-RU" sz="3100" dirty="0">
              <a:solidFill>
                <a:schemeClr val="tx2">
                  <a:lumMod val="60000"/>
                  <a:lumOff val="40000"/>
                </a:schemeClr>
              </a:solidFill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39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777">
        <p:fade/>
      </p:transition>
    </mc:Choice>
    <mc:Fallback xmlns="">
      <p:transition spd="med" advTm="447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5200617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rgbClr val="7030A0"/>
                </a:solidFill>
                <a:latin typeface="Propisi" pitchFamily="2" charset="0"/>
              </a:rPr>
              <a:t>О </a:t>
            </a:r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Волга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 люблю твои берега!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Одно или несколько слов </a:t>
            </a:r>
            <a:r>
              <a:rPr lang="ru-RU" sz="2400" smtClean="0">
                <a:latin typeface="PF Din Text Cond Pro" pitchFamily="2" charset="0"/>
              </a:rPr>
              <a:t>(</a:t>
            </a:r>
            <a:r>
              <a:rPr lang="ru-RU" sz="2400" smtClean="0">
                <a:solidFill>
                  <a:srgbClr val="7030A0"/>
                </a:solidFill>
                <a:latin typeface="PF Din Text Cond Pro" pitchFamily="2" charset="0"/>
              </a:rPr>
              <a:t>слово-отношение </a:t>
            </a:r>
            <a:r>
              <a:rPr lang="ru-RU" sz="2400" smtClean="0">
                <a:latin typeface="PF Din Text Cond Pro" pitchFamily="2" charset="0"/>
              </a:rPr>
              <a:t>не отделяется).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57200" y="2809528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Однородные разделяются, если нет </a:t>
            </a:r>
            <a:r>
              <a:rPr lang="ru-RU" smtClean="0">
                <a:solidFill>
                  <a:srgbClr val="7030A0"/>
                </a:solidFill>
                <a:latin typeface="PF Din Text Cond Pro" pitchFamily="2" charset="0"/>
              </a:rPr>
              <a:t>неповт. союзов</a:t>
            </a:r>
            <a:r>
              <a:rPr lang="ru-RU" smtClean="0">
                <a:latin typeface="PF Din Text Cond Pro" pitchFamily="2" charset="0"/>
              </a:rPr>
              <a:t>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57200" y="3414192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Усилительные </a:t>
            </a:r>
            <a:r>
              <a:rPr lang="ru-RU" smtClean="0">
                <a:solidFill>
                  <a:srgbClr val="7030A0"/>
                </a:solidFill>
                <a:latin typeface="PF Din Text Cond Pro" pitchFamily="2" charset="0"/>
              </a:rPr>
              <a:t>о, ну, ах, ох </a:t>
            </a:r>
            <a:r>
              <a:rPr lang="ru-RU" smtClean="0">
                <a:latin typeface="PF Din Text Cond Pro" pitchFamily="2" charset="0"/>
              </a:rPr>
              <a:t>не отделяются перед обращ.</a:t>
            </a:r>
            <a:endParaRPr lang="ru-RU" sz="240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362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3779"/>
    </mc:Choice>
    <mc:Fallback xmlns="">
      <p:transition advTm="337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8" grpId="0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5049180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rgbClr val="FF0000"/>
                </a:solidFill>
                <a:latin typeface="Propisi" pitchFamily="2" charset="0"/>
              </a:rPr>
              <a:t>О,</a:t>
            </a:r>
            <a:r>
              <a:rPr lang="ru-RU" b="1">
                <a:solidFill>
                  <a:srgbClr val="7030A0"/>
                </a:solidFill>
                <a:latin typeface="Propisi" pitchFamily="2" charset="0"/>
              </a:rPr>
              <a:t> </a:t>
            </a:r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дети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>
                <a:solidFill>
                  <a:srgbClr val="7030A0"/>
                </a:solidFill>
                <a:latin typeface="Propisi" pitchFamily="2" charset="0"/>
              </a:rPr>
              <a:t> 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зачем вы так шумите?</a:t>
            </a:r>
          </a:p>
          <a:p>
            <a:r>
              <a:rPr lang="ru-RU" b="1">
                <a:solidFill>
                  <a:srgbClr val="FF0000"/>
                </a:solidFill>
                <a:latin typeface="Propisi" pitchFamily="2" charset="0"/>
              </a:rPr>
              <a:t>Увы!</a:t>
            </a:r>
            <a:r>
              <a:rPr lang="ru-RU" b="1">
                <a:solidFill>
                  <a:srgbClr val="7030A0"/>
                </a:solidFill>
                <a:latin typeface="Propisi" pitchFamily="2" charset="0"/>
              </a:rPr>
              <a:t> </a:t>
            </a:r>
            <a:r>
              <a:rPr lang="ru-RU" b="1" smtClean="0">
                <a:solidFill>
                  <a:srgbClr val="7030A0"/>
                </a:solidFill>
                <a:latin typeface="Propisi" pitchFamily="2" charset="0"/>
              </a:rPr>
              <a:t>о</a:t>
            </a:r>
            <a:r>
              <a:rPr lang="ru-RU" b="1" smtClean="0">
                <a:solidFill>
                  <a:srgbClr val="0070C0"/>
                </a:solidFill>
                <a:latin typeface="Propisi" pitchFamily="2" charset="0"/>
              </a:rPr>
              <a:t>н 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лишился самого дорогого.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Одно или несколько слов </a:t>
            </a:r>
            <a:r>
              <a:rPr lang="ru-RU" sz="2400" smtClean="0">
                <a:latin typeface="PF Din Text Cond Pro" pitchFamily="2" charset="0"/>
              </a:rPr>
              <a:t>(</a:t>
            </a:r>
            <a:r>
              <a:rPr lang="ru-RU" sz="2400" smtClean="0">
                <a:solidFill>
                  <a:srgbClr val="7030A0"/>
                </a:solidFill>
                <a:latin typeface="PF Din Text Cond Pro" pitchFamily="2" charset="0"/>
              </a:rPr>
              <a:t>слово-отношение </a:t>
            </a:r>
            <a:r>
              <a:rPr lang="ru-RU" sz="2400" smtClean="0">
                <a:latin typeface="PF Din Text Cond Pro" pitchFamily="2" charset="0"/>
              </a:rPr>
              <a:t>не отделяется).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57200" y="2809528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Однородные разделяются, если нет </a:t>
            </a:r>
            <a:r>
              <a:rPr lang="ru-RU" smtClean="0">
                <a:solidFill>
                  <a:srgbClr val="7030A0"/>
                </a:solidFill>
                <a:latin typeface="PF Din Text Cond Pro" pitchFamily="2" charset="0"/>
              </a:rPr>
              <a:t>неповт. союзов</a:t>
            </a:r>
            <a:r>
              <a:rPr lang="ru-RU" smtClean="0">
                <a:latin typeface="PF Din Text Cond Pro" pitchFamily="2" charset="0"/>
              </a:rPr>
              <a:t>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57200" y="3414192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Усилительные </a:t>
            </a:r>
            <a:r>
              <a:rPr lang="ru-RU" smtClean="0">
                <a:solidFill>
                  <a:srgbClr val="7030A0"/>
                </a:solidFill>
                <a:latin typeface="PF Din Text Cond Pro" pitchFamily="2" charset="0"/>
              </a:rPr>
              <a:t>о, ну, ах, ох </a:t>
            </a:r>
            <a:r>
              <a:rPr lang="ru-RU" smtClean="0">
                <a:latin typeface="PF Din Text Cond Pro" pitchFamily="2" charset="0"/>
              </a:rPr>
              <a:t>не отделяются перед обращ.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57200" y="4018856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smtClean="0">
                <a:solidFill>
                  <a:srgbClr val="FF0000"/>
                </a:solidFill>
                <a:latin typeface="PF Din Text Cond Pro" pitchFamily="2" charset="0"/>
              </a:rPr>
              <a:t>НО: </a:t>
            </a:r>
            <a:r>
              <a:rPr lang="ru-RU" sz="2400" smtClean="0">
                <a:latin typeface="PF Din Text Cond Pro" pitchFamily="2" charset="0"/>
              </a:rPr>
              <a:t>междометия (с интонацией) отделяются.</a:t>
            </a:r>
            <a:endParaRPr lang="ru-RU" sz="240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042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3971"/>
    </mc:Choice>
    <mc:Fallback xmlns="">
      <p:transition advTm="539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  <p:bldP spid="10" grpId="0"/>
      <p:bldP spid="13" grpId="0" build="p"/>
      <p:bldP spid="7" grpId="0"/>
      <p:bldP spid="8" grpId="0"/>
      <p:bldP spid="11" grpId="0"/>
      <p:bldP spid="11" grpId="1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22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Выделяется: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 </a:t>
            </a:r>
            <a:r>
              <a:rPr lang="ru-RU" sz="2400" smtClean="0">
                <a:latin typeface="PF Din Text Cond Pro" pitchFamily="2" charset="0"/>
              </a:rPr>
              <a:t>запятая или восклицательный (далее – </a:t>
            </a:r>
            <a:r>
              <a:rPr lang="ru-RU" sz="2400" smtClean="0">
                <a:solidFill>
                  <a:srgbClr val="7030A0"/>
                </a:solidFill>
                <a:latin typeface="PF Din Text Cond Pro" pitchFamily="2" charset="0"/>
              </a:rPr>
              <a:t>большая буква</a:t>
            </a:r>
            <a:r>
              <a:rPr lang="ru-RU" sz="2400" smtClean="0">
                <a:latin typeface="PF Din Text Cond Pro" pitchFamily="2" charset="0"/>
              </a:rPr>
              <a:t>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57200" y="2809528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Выражено: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 </a:t>
            </a:r>
            <a:r>
              <a:rPr lang="ru-RU" sz="2400" smtClean="0">
                <a:latin typeface="PF Din Text Cond Pro" pitchFamily="2" charset="0"/>
              </a:rPr>
              <a:t>именами собственными, существительными и др.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57200" y="3247406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smtClean="0">
                <a:latin typeface="PF Din Text Cond Pro" pitchFamily="2" charset="0"/>
              </a:rPr>
              <a:t>+ другими частями речи, оставшимся от полной формы обращения.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57200" y="3641876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smtClean="0">
                <a:latin typeface="PF Din Text Cond Pro" pitchFamily="2" charset="0"/>
              </a:rPr>
              <a:t>+ изредка «ты», «вы» (чаще в негативе).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7200" y="4149080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PF Din Text Cond Pro" pitchFamily="2" charset="0"/>
              </a:rPr>
              <a:t>Одно или несколько слов.</a:t>
            </a:r>
            <a:endParaRPr lang="ru-RU" sz="2400" dirty="0">
              <a:latin typeface="PF Din Text Cond Pro" pitchFamily="2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57200" y="4734539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Однородные разделяются, если нет </a:t>
            </a:r>
            <a:r>
              <a:rPr lang="ru-RU" smtClean="0">
                <a:solidFill>
                  <a:srgbClr val="7030A0"/>
                </a:solidFill>
                <a:latin typeface="PF Din Text Cond Pro" pitchFamily="2" charset="0"/>
              </a:rPr>
              <a:t>неповт. союзов</a:t>
            </a:r>
            <a:r>
              <a:rPr lang="ru-RU" smtClean="0">
                <a:latin typeface="PF Din Text Cond Pro" pitchFamily="2" charset="0"/>
              </a:rPr>
              <a:t>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07504" y="5339203"/>
            <a:ext cx="9433048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PF Din Text Cond Pro" pitchFamily="2" charset="0"/>
              </a:rPr>
              <a:t>Усилительные </a:t>
            </a:r>
            <a:r>
              <a:rPr lang="ru-RU" dirty="0" smtClean="0">
                <a:solidFill>
                  <a:srgbClr val="7030A0"/>
                </a:solidFill>
                <a:latin typeface="PF Din Text Cond Pro" pitchFamily="2" charset="0"/>
              </a:rPr>
              <a:t>о, ну, ах, ох </a:t>
            </a:r>
            <a:r>
              <a:rPr lang="ru-RU" dirty="0" smtClean="0">
                <a:latin typeface="PF Din Text Cond Pro" pitchFamily="2" charset="0"/>
              </a:rPr>
              <a:t>не отделяются перед </a:t>
            </a:r>
            <a:r>
              <a:rPr lang="ru-RU" dirty="0" smtClean="0">
                <a:latin typeface="PF Din Text Cond Pro" pitchFamily="2" charset="0"/>
              </a:rPr>
              <a:t>обращ</a:t>
            </a:r>
            <a:r>
              <a:rPr lang="ru-RU" dirty="0" smtClean="0">
                <a:latin typeface="PF Din Text Cond Pro" pitchFamily="2" charset="0"/>
              </a:rPr>
              <a:t>ением</a:t>
            </a:r>
            <a:endParaRPr lang="ru-RU" sz="2400" dirty="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628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82497"/>
    </mc:Choice>
    <mc:Fallback xmlns="">
      <p:transition advTm="824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2" grpId="0"/>
      <p:bldP spid="7" grpId="0"/>
      <p:bldP spid="8" grpId="0"/>
      <p:bldP spid="11" grpId="0"/>
      <p:bldP spid="10" grpId="0"/>
      <p:bldP spid="12" grpId="0"/>
      <p:bldP spid="13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22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PF Din Text Cond Pro" pitchFamily="2" charset="0"/>
                <a:ea typeface="+mn-ea"/>
                <a:cs typeface="+mn-cs"/>
              </a:rPr>
              <a:t>Выделяется: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PF Din Text Cond Pro" pitchFamily="2" charset="0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Din Text Cond Pro" pitchFamily="2" charset="0"/>
                <a:ea typeface="+mn-ea"/>
                <a:cs typeface="+mn-cs"/>
              </a:rPr>
              <a:t>запятая или </a:t>
            </a:r>
            <a:r>
              <a:rPr kumimoji="0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Din Text Cond Pro" pitchFamily="2" charset="0"/>
                <a:ea typeface="+mn-ea"/>
                <a:cs typeface="+mn-cs"/>
              </a:rPr>
              <a:t>восклицательный (далее –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PF Din Text Cond Pro" pitchFamily="2" charset="0"/>
                <a:ea typeface="+mn-ea"/>
                <a:cs typeface="+mn-cs"/>
              </a:rPr>
              <a:t>большая буква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Din Text Cond Pro" pitchFamily="2" charset="0"/>
                <a:ea typeface="+mn-ea"/>
                <a:cs typeface="+mn-cs"/>
              </a:rPr>
              <a:t>).</a:t>
            </a: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F Din Text Cond Pro" pitchFamily="2" charset="0"/>
              <a:ea typeface="+mn-ea"/>
              <a:cs typeface="+mn-cs"/>
            </a:endParaRPr>
          </a:p>
        </p:txBody>
      </p:sp>
      <p:sp>
        <p:nvSpPr>
          <p:cNvPr id="125" name="Заголовок 1"/>
          <p:cNvSpPr txBox="1">
            <a:spLocks/>
          </p:cNvSpPr>
          <p:nvPr/>
        </p:nvSpPr>
        <p:spPr>
          <a:xfrm>
            <a:off x="0" y="5229200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Андрей</a:t>
            </a:r>
            <a:r>
              <a:rPr kumimoji="0" lang="ru-RU" sz="4400" b="1" i="0" u="none" strike="noStrike" kern="1200" cap="none" spc="0" normalizeH="0" baseline="0" noProof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,</a:t>
            </a:r>
            <a:r>
              <a:rPr kumimoji="0" lang="ru-RU" sz="4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 ты будешь играть с нами?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544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777">
        <p:fade/>
      </p:transition>
    </mc:Choice>
    <mc:Fallback xmlns="">
      <p:transition spd="med" advTm="447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22" grpId="0" build="p"/>
      <p:bldP spid="125" grpId="0"/>
      <p:bldP spid="125" grpId="1"/>
    </p:bldLst>
  </p:timing>
  <p:extLst mod="1"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22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Выделяется: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 </a:t>
            </a:r>
            <a:r>
              <a:rPr lang="ru-RU" sz="2400" smtClean="0">
                <a:latin typeface="PF Din Text Cond Pro" pitchFamily="2" charset="0"/>
              </a:rPr>
              <a:t>запятая или восклицательный (далее – </a:t>
            </a:r>
            <a:r>
              <a:rPr lang="ru-RU" sz="2400" smtClean="0">
                <a:solidFill>
                  <a:srgbClr val="7030A0"/>
                </a:solidFill>
                <a:latin typeface="PF Din Text Cond Pro" pitchFamily="2" charset="0"/>
              </a:rPr>
              <a:t>большая буква</a:t>
            </a:r>
            <a:r>
              <a:rPr lang="ru-RU" sz="2400" smtClean="0">
                <a:latin typeface="PF Din Text Cond Pro" pitchFamily="2" charset="0"/>
              </a:rPr>
              <a:t>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25" name="Заголовок 1"/>
          <p:cNvSpPr txBox="1">
            <a:spLocks/>
          </p:cNvSpPr>
          <p:nvPr/>
        </p:nvSpPr>
        <p:spPr>
          <a:xfrm>
            <a:off x="0" y="5229200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B050"/>
                </a:solidFill>
                <a:latin typeface="Propisi" pitchFamily="2" charset="0"/>
              </a:rPr>
              <a:t>Мама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!</a:t>
            </a:r>
            <a:r>
              <a:rPr lang="ru-RU" b="1" smtClean="0">
                <a:solidFill>
                  <a:srgbClr val="0070C0"/>
                </a:solidFill>
                <a:latin typeface="Propisi" pitchFamily="2" charset="0"/>
              </a:rPr>
              <a:t> </a:t>
            </a:r>
            <a:r>
              <a:rPr lang="ru-RU" b="1" smtClean="0">
                <a:solidFill>
                  <a:srgbClr val="7030A0"/>
                </a:solidFill>
                <a:latin typeface="Propisi" pitchFamily="2" charset="0"/>
              </a:rPr>
              <a:t>Т</a:t>
            </a:r>
            <a:r>
              <a:rPr lang="ru-RU" b="1" smtClean="0">
                <a:solidFill>
                  <a:srgbClr val="0070C0"/>
                </a:solidFill>
                <a:latin typeface="Propisi" pitchFamily="2" charset="0"/>
              </a:rPr>
              <a:t>ы где?</a:t>
            </a:r>
            <a:endParaRPr lang="ru-RU" b="1">
              <a:solidFill>
                <a:srgbClr val="0070C0"/>
              </a:solidFill>
              <a:latin typeface="Propisi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044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5493"/>
    </mc:Choice>
    <mc:Fallback xmlns="">
      <p:transition advTm="254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  <p:bldP spid="125" grpId="1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22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Выделяется: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 </a:t>
            </a:r>
            <a:r>
              <a:rPr lang="ru-RU" sz="2400" smtClean="0">
                <a:latin typeface="PF Din Text Cond Pro" pitchFamily="2" charset="0"/>
              </a:rPr>
              <a:t>запятая или восклицательный (далее – </a:t>
            </a:r>
            <a:r>
              <a:rPr lang="ru-RU" sz="2400" smtClean="0">
                <a:solidFill>
                  <a:srgbClr val="7030A0"/>
                </a:solidFill>
                <a:latin typeface="PF Din Text Cond Pro" pitchFamily="2" charset="0"/>
              </a:rPr>
              <a:t>большая буква</a:t>
            </a:r>
            <a:r>
              <a:rPr lang="ru-RU" sz="2400" smtClean="0">
                <a:latin typeface="PF Din Text Cond Pro" pitchFamily="2" charset="0"/>
              </a:rPr>
              <a:t>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25" name="Заголовок 1"/>
          <p:cNvSpPr txBox="1">
            <a:spLocks/>
          </p:cNvSpPr>
          <p:nvPr/>
        </p:nvSpPr>
        <p:spPr>
          <a:xfrm>
            <a:off x="0" y="4905164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Прошу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 Таня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 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помоги мне.</a:t>
            </a:r>
          </a:p>
          <a:p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Прошу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 друзья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 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помогите мне.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57200" y="2809528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Выражено: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 </a:t>
            </a:r>
            <a:r>
              <a:rPr lang="ru-RU" sz="2400" smtClean="0">
                <a:latin typeface="PF Din Text Cond Pro" pitchFamily="2" charset="0"/>
              </a:rPr>
              <a:t>именами собственными, существительными и др.</a:t>
            </a:r>
            <a:endParaRPr lang="ru-RU" sz="240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639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9517"/>
    </mc:Choice>
    <mc:Fallback xmlns="">
      <p:transition advTm="295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  <p:bldP spid="125" grpId="1"/>
      <p:bldP spid="7" grpId="0"/>
    </p:bld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4986987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Эй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 </a:t>
            </a:r>
            <a:r>
              <a:rPr lang="ru-RU" b="1" smtClean="0">
                <a:solidFill>
                  <a:srgbClr val="00B050"/>
                </a:solidFill>
                <a:latin typeface="Propisi" pitchFamily="2" charset="0"/>
              </a:rPr>
              <a:t>любезный</a:t>
            </a:r>
            <a:r>
              <a:rPr lang="ru-RU" b="1" smtClean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!</a:t>
            </a:r>
            <a:endParaRPr lang="ru-RU" b="1">
              <a:solidFill>
                <a:schemeClr val="accent6">
                  <a:lumMod val="75000"/>
                </a:schemeClr>
              </a:solidFill>
              <a:latin typeface="Propisi" pitchFamily="2" charset="0"/>
            </a:endParaRPr>
          </a:p>
          <a:p>
            <a:r>
              <a:rPr lang="ru-RU" b="1" smtClean="0">
                <a:solidFill>
                  <a:srgbClr val="00B050"/>
                </a:solidFill>
                <a:latin typeface="Propisi" pitchFamily="2" charset="0"/>
              </a:rPr>
              <a:t>Дорогой</a:t>
            </a:r>
            <a:r>
              <a:rPr lang="ru-RU" b="1" smtClean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 smtClean="0">
                <a:solidFill>
                  <a:srgbClr val="0070C0"/>
                </a:solidFill>
                <a:latin typeface="Propisi" pitchFamily="2" charset="0"/>
              </a:rPr>
              <a:t> 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выручи меня!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-36512" y="5313734"/>
            <a:ext cx="9144000" cy="8280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B050"/>
                </a:solidFill>
                <a:latin typeface="Propisi" pitchFamily="2" charset="0"/>
              </a:rPr>
              <a:t>Дорогой человек</a:t>
            </a:r>
            <a:r>
              <a:rPr lang="ru-RU" b="1" smtClean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 smtClean="0">
                <a:solidFill>
                  <a:srgbClr val="0070C0"/>
                </a:solidFill>
                <a:latin typeface="Propisi" pitchFamily="2" charset="0"/>
              </a:rPr>
              <a:t> 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выручи меня!</a:t>
            </a:r>
          </a:p>
        </p:txBody>
      </p:sp>
      <p:sp>
        <p:nvSpPr>
          <p:cNvPr id="125" name="Заголовок 1"/>
          <p:cNvSpPr txBox="1">
            <a:spLocks/>
          </p:cNvSpPr>
          <p:nvPr/>
        </p:nvSpPr>
        <p:spPr>
          <a:xfrm>
            <a:off x="0" y="4660623"/>
            <a:ext cx="9144000" cy="8280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Эй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 </a:t>
            </a:r>
            <a:r>
              <a:rPr lang="ru-RU" b="1" smtClean="0">
                <a:solidFill>
                  <a:srgbClr val="00B050"/>
                </a:solidFill>
                <a:latin typeface="Propisi" pitchFamily="2" charset="0"/>
              </a:rPr>
              <a:t>любезный друг</a:t>
            </a:r>
            <a:r>
              <a:rPr lang="ru-RU" b="1" smtClean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!</a:t>
            </a:r>
            <a:endParaRPr lang="ru-RU" b="1">
              <a:solidFill>
                <a:srgbClr val="0070C0"/>
              </a:solidFill>
              <a:latin typeface="Propisi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22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Выделяется: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 </a:t>
            </a:r>
            <a:r>
              <a:rPr lang="ru-RU" sz="2400" smtClean="0">
                <a:latin typeface="PF Din Text Cond Pro" pitchFamily="2" charset="0"/>
              </a:rPr>
              <a:t>запятая или восклицательный (далее – </a:t>
            </a:r>
            <a:r>
              <a:rPr lang="ru-RU" sz="2400" smtClean="0">
                <a:solidFill>
                  <a:srgbClr val="7030A0"/>
                </a:solidFill>
                <a:latin typeface="PF Din Text Cond Pro" pitchFamily="2" charset="0"/>
              </a:rPr>
              <a:t>большая буква</a:t>
            </a:r>
            <a:r>
              <a:rPr lang="ru-RU" sz="2400" smtClean="0">
                <a:latin typeface="PF Din Text Cond Pro" pitchFamily="2" charset="0"/>
              </a:rPr>
              <a:t>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57200" y="2809528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Выражено: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 </a:t>
            </a:r>
            <a:r>
              <a:rPr lang="ru-RU" sz="2400" smtClean="0">
                <a:latin typeface="PF Din Text Cond Pro" pitchFamily="2" charset="0"/>
              </a:rPr>
              <a:t>именами собственными, существительными и др.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57200" y="3247406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smtClean="0">
                <a:latin typeface="PF Din Text Cond Pro" pitchFamily="2" charset="0"/>
              </a:rPr>
              <a:t>+ другими частями речи, оставшимся от полной формы обращения.</a:t>
            </a:r>
            <a:endParaRPr lang="ru-RU" sz="240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424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5625"/>
    </mc:Choice>
    <mc:Fallback xmlns="">
      <p:transition advTm="456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0" grpId="1" animBg="1"/>
      <p:bldP spid="125" grpId="0" animBg="1"/>
      <p:bldP spid="125" grpId="1" animBg="1"/>
      <p:bldP spid="8" grpId="0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5193196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Тише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 </a:t>
            </a:r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вы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!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 Послушай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 </a:t>
            </a:r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ты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22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Выделяется: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 </a:t>
            </a:r>
            <a:r>
              <a:rPr lang="ru-RU" sz="2400" smtClean="0">
                <a:latin typeface="PF Din Text Cond Pro" pitchFamily="2" charset="0"/>
              </a:rPr>
              <a:t>запятая или восклицательный (далее – </a:t>
            </a:r>
            <a:r>
              <a:rPr lang="ru-RU" sz="2400" smtClean="0">
                <a:solidFill>
                  <a:srgbClr val="7030A0"/>
                </a:solidFill>
                <a:latin typeface="PF Din Text Cond Pro" pitchFamily="2" charset="0"/>
              </a:rPr>
              <a:t>большая буква</a:t>
            </a:r>
            <a:r>
              <a:rPr lang="ru-RU" sz="2400" smtClean="0">
                <a:latin typeface="PF Din Text Cond Pro" pitchFamily="2" charset="0"/>
              </a:rPr>
              <a:t>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57200" y="2809528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Выражено: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PF Din Text Cond Pro" pitchFamily="2" charset="0"/>
              </a:rPr>
              <a:t> </a:t>
            </a:r>
            <a:r>
              <a:rPr lang="ru-RU" sz="2400" smtClean="0">
                <a:latin typeface="PF Din Text Cond Pro" pitchFamily="2" charset="0"/>
              </a:rPr>
              <a:t>именами собственными, существительными и др.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57200" y="3247406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smtClean="0">
                <a:latin typeface="PF Din Text Cond Pro" pitchFamily="2" charset="0"/>
              </a:rPr>
              <a:t>+ другими частями речи, оставшимся от полной формы обращения.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57200" y="3641876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smtClean="0">
                <a:latin typeface="PF Din Text Cond Pro" pitchFamily="2" charset="0"/>
              </a:rPr>
              <a:t>+ изредка «ты», «вы» (чаще в негативе).</a:t>
            </a:r>
            <a:endParaRPr lang="ru-RU" sz="240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220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4461"/>
    </mc:Choice>
    <mc:Fallback xmlns="">
      <p:transition advTm="344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22" grpId="0"/>
      <p:bldP spid="7" grpId="0"/>
      <p:bldP spid="8" grpId="0"/>
      <p:bldP spid="11" grpId="0"/>
      <p:bldP spid="11" grpId="1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5193196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Мои дорогие друзья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 я буду скучать.</a:t>
            </a:r>
            <a:endParaRPr lang="ru-RU" b="1">
              <a:solidFill>
                <a:schemeClr val="accent6">
                  <a:lumMod val="75000"/>
                </a:schemeClr>
              </a:solidFill>
              <a:latin typeface="Propisi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Одно или несколько слов.</a:t>
            </a:r>
            <a:endParaRPr lang="ru-RU" sz="240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848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5476"/>
    </mc:Choice>
    <mc:Fallback xmlns="">
      <p:transition advTm="254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5193196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rgbClr val="7030A0"/>
                </a:solidFill>
                <a:latin typeface="Propisi" pitchFamily="2" charset="0"/>
              </a:rPr>
              <a:t>Уважаемый</a:t>
            </a:r>
            <a:r>
              <a:rPr lang="ru-RU" b="1">
                <a:solidFill>
                  <a:srgbClr val="00B050"/>
                </a:solidFill>
                <a:latin typeface="Propisi" pitchFamily="2" charset="0"/>
              </a:rPr>
              <a:t> Сергей Иванович</a:t>
            </a:r>
            <a:r>
              <a:rPr lang="ru-RU" b="1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 </a:t>
            </a:r>
            <a:r>
              <a:rPr lang="ru-RU" b="1">
                <a:solidFill>
                  <a:srgbClr val="0070C0"/>
                </a:solidFill>
                <a:latin typeface="Propisi" pitchFamily="2" charset="0"/>
              </a:rPr>
              <a:t>поделитесь советом, пожалуйста.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Одно или несколько слов </a:t>
            </a:r>
            <a:r>
              <a:rPr lang="ru-RU" sz="2400" smtClean="0">
                <a:latin typeface="PF Din Text Cond Pro" pitchFamily="2" charset="0"/>
              </a:rPr>
              <a:t>(</a:t>
            </a:r>
            <a:r>
              <a:rPr lang="ru-RU" sz="2400" smtClean="0">
                <a:solidFill>
                  <a:srgbClr val="7030A0"/>
                </a:solidFill>
                <a:latin typeface="PF Din Text Cond Pro" pitchFamily="2" charset="0"/>
              </a:rPr>
              <a:t>слово-отношение </a:t>
            </a:r>
            <a:r>
              <a:rPr lang="ru-RU" sz="2400" smtClean="0">
                <a:latin typeface="PF Din Text Cond Pro" pitchFamily="2" charset="0"/>
              </a:rPr>
              <a:t>не отделяется).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219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3151">
        <p:fade/>
      </p:transition>
    </mc:Choice>
    <mc:Fallback xmlns="">
      <p:transition spd="med" advTm="431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0" y="4786571"/>
            <a:ext cx="9144000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0070C0"/>
                </a:solidFill>
                <a:latin typeface="Propisi" pitchFamily="2" charset="0"/>
              </a:rPr>
              <a:t>Здравствуйте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sz="2400" b="1" dirty="0">
                <a:solidFill>
                  <a:srgbClr val="7030A0"/>
                </a:solidFill>
                <a:latin typeface="Propisi" pitchFamily="2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Propisi" pitchFamily="2" charset="0"/>
              </a:rPr>
              <a:t>широкие реки</a:t>
            </a:r>
            <a:r>
              <a:rPr lang="ru-RU" sz="2400" b="1" dirty="0">
                <a:solidFill>
                  <a:srgbClr val="7030A0"/>
                </a:solidFill>
                <a:latin typeface="Propisi" pitchFamily="2" charset="0"/>
              </a:rPr>
              <a:t>, </a:t>
            </a:r>
            <a:r>
              <a:rPr lang="ru-RU" sz="2400" b="1" dirty="0">
                <a:solidFill>
                  <a:srgbClr val="00B050"/>
                </a:solidFill>
                <a:latin typeface="Propisi" pitchFamily="2" charset="0"/>
              </a:rPr>
              <a:t>густые леса</a:t>
            </a:r>
            <a:r>
              <a:rPr lang="ru-RU" sz="2400" b="1" dirty="0">
                <a:solidFill>
                  <a:srgbClr val="7030A0"/>
                </a:solidFill>
                <a:latin typeface="Propisi" pitchFamily="2" charset="0"/>
              </a:rPr>
              <a:t>, </a:t>
            </a:r>
            <a:r>
              <a:rPr lang="ru-RU" sz="2400" b="1" dirty="0">
                <a:solidFill>
                  <a:srgbClr val="00B050"/>
                </a:solidFill>
                <a:latin typeface="Propisi" pitchFamily="2" charset="0"/>
              </a:rPr>
              <a:t>бескрайние поля</a:t>
            </a:r>
            <a:r>
              <a:rPr lang="ru-RU" sz="2400" b="1" dirty="0">
                <a:solidFill>
                  <a:srgbClr val="0070C0"/>
                </a:solidFill>
                <a:latin typeface="Propisi" pitchFamily="2" charset="0"/>
              </a:rPr>
              <a:t>.</a:t>
            </a:r>
          </a:p>
          <a:p>
            <a:r>
              <a:rPr lang="ru-RU" sz="2400" b="1" dirty="0">
                <a:solidFill>
                  <a:srgbClr val="0070C0"/>
                </a:solidFill>
                <a:latin typeface="Propisi" pitchFamily="2" charset="0"/>
              </a:rPr>
              <a:t>Здравствуйте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sz="2400" b="1" dirty="0">
                <a:solidFill>
                  <a:srgbClr val="7030A0"/>
                </a:solidFill>
                <a:latin typeface="Propisi" pitchFamily="2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Propisi" pitchFamily="2" charset="0"/>
              </a:rPr>
              <a:t>широкие реки</a:t>
            </a:r>
            <a:r>
              <a:rPr lang="ru-RU" sz="2400" b="1" dirty="0">
                <a:solidFill>
                  <a:srgbClr val="7030A0"/>
                </a:solidFill>
                <a:latin typeface="Propisi" pitchFamily="2" charset="0"/>
              </a:rPr>
              <a:t>, </a:t>
            </a:r>
            <a:r>
              <a:rPr lang="ru-RU" sz="2400" b="1" dirty="0">
                <a:solidFill>
                  <a:srgbClr val="00B050"/>
                </a:solidFill>
                <a:latin typeface="Propisi" pitchFamily="2" charset="0"/>
              </a:rPr>
              <a:t>густые леса </a:t>
            </a:r>
            <a:r>
              <a:rPr lang="ru-RU" sz="2400" b="1" dirty="0">
                <a:solidFill>
                  <a:srgbClr val="0070C0"/>
                </a:solidFill>
                <a:latin typeface="Propisi" pitchFamily="2" charset="0"/>
              </a:rPr>
              <a:t>и</a:t>
            </a:r>
            <a:r>
              <a:rPr lang="ru-RU" sz="2400" b="1" dirty="0">
                <a:solidFill>
                  <a:srgbClr val="7030A0"/>
                </a:solidFill>
                <a:latin typeface="Propisi" pitchFamily="2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Propisi" pitchFamily="2" charset="0"/>
              </a:rPr>
              <a:t>бескрайние поля</a:t>
            </a:r>
            <a:r>
              <a:rPr lang="ru-RU" sz="2400" b="1" dirty="0">
                <a:solidFill>
                  <a:srgbClr val="0070C0"/>
                </a:solidFill>
                <a:latin typeface="Propisi" pitchFamily="2" charset="0"/>
              </a:rPr>
              <a:t>.</a:t>
            </a:r>
          </a:p>
          <a:p>
            <a:r>
              <a:rPr lang="ru-RU" sz="2400" b="1" dirty="0" err="1" smtClean="0">
                <a:solidFill>
                  <a:srgbClr val="0070C0"/>
                </a:solidFill>
                <a:latin typeface="Propisi" pitchFamily="2" charset="0"/>
              </a:rPr>
              <a:t>вуйте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Propisi" pitchFamily="2" charset="0"/>
              </a:rPr>
              <a:t>,</a:t>
            </a:r>
            <a:r>
              <a:rPr lang="ru-RU" sz="2400" b="1" dirty="0">
                <a:solidFill>
                  <a:srgbClr val="7030A0"/>
                </a:solidFill>
                <a:latin typeface="Propisi" pitchFamily="2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Propisi" pitchFamily="2" charset="0"/>
              </a:rPr>
              <a:t>широкие реки</a:t>
            </a:r>
            <a:r>
              <a:rPr lang="ru-RU" sz="2400" b="1" dirty="0">
                <a:solidFill>
                  <a:srgbClr val="7030A0"/>
                </a:solidFill>
                <a:latin typeface="Propisi" pitchFamily="2" charset="0"/>
              </a:rPr>
              <a:t>, да </a:t>
            </a:r>
            <a:r>
              <a:rPr lang="ru-RU" sz="2400" b="1" dirty="0">
                <a:solidFill>
                  <a:srgbClr val="00B050"/>
                </a:solidFill>
                <a:latin typeface="Propisi" pitchFamily="2" charset="0"/>
              </a:rPr>
              <a:t>густые леса</a:t>
            </a:r>
            <a:r>
              <a:rPr lang="ru-RU" sz="2400" b="1" dirty="0">
                <a:solidFill>
                  <a:srgbClr val="7030A0"/>
                </a:solidFill>
                <a:latin typeface="Propisi" pitchFamily="2" charset="0"/>
              </a:rPr>
              <a:t>, да </a:t>
            </a:r>
            <a:r>
              <a:rPr lang="ru-RU" sz="2400" b="1" dirty="0">
                <a:solidFill>
                  <a:srgbClr val="00B050"/>
                </a:solidFill>
                <a:latin typeface="Propisi" pitchFamily="2" charset="0"/>
              </a:rPr>
              <a:t>бескрайние поля</a:t>
            </a:r>
            <a:r>
              <a:rPr lang="ru-RU" sz="2400" b="1" dirty="0">
                <a:solidFill>
                  <a:srgbClr val="0070C0"/>
                </a:solidFill>
                <a:latin typeface="Propisi" pitchFamily="2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32"/>
            <a:ext cx="8229600" cy="1709340"/>
          </a:xfrm>
        </p:spPr>
        <p:txBody>
          <a:bodyPr anchor="ctr">
            <a:normAutofit/>
          </a:bodyPr>
          <a:lstStyle/>
          <a:p>
            <a:r>
              <a:rPr lang="ru-RU" smtClean="0">
                <a:latin typeface="PF Din Text Cond Pro" pitchFamily="2" charset="0"/>
              </a:rPr>
              <a:t>Обращение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7200" y="2204864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Одно или несколько слов </a:t>
            </a:r>
            <a:r>
              <a:rPr lang="ru-RU" sz="2400" smtClean="0">
                <a:latin typeface="PF Din Text Cond Pro" pitchFamily="2" charset="0"/>
              </a:rPr>
              <a:t>(</a:t>
            </a:r>
            <a:r>
              <a:rPr lang="ru-RU" sz="2400" smtClean="0">
                <a:solidFill>
                  <a:srgbClr val="7030A0"/>
                </a:solidFill>
                <a:latin typeface="PF Din Text Cond Pro" pitchFamily="2" charset="0"/>
              </a:rPr>
              <a:t>слово-отношение </a:t>
            </a:r>
            <a:r>
              <a:rPr lang="ru-RU" sz="2400" smtClean="0">
                <a:latin typeface="PF Din Text Cond Pro" pitchFamily="2" charset="0"/>
              </a:rPr>
              <a:t>не отделяется).</a:t>
            </a:r>
            <a:endParaRPr lang="ru-RU" sz="2400">
              <a:latin typeface="PF Din Text Cond Pro" pitchFamily="2" charset="0"/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9083352" cy="604664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Лицо </a:t>
            </a:r>
            <a:r>
              <a:rPr lang="ru-RU" sz="2400" smtClean="0">
                <a:latin typeface="PF Din Text Cond Pro" pitchFamily="2" charset="0"/>
              </a:rPr>
              <a:t>или</a:t>
            </a:r>
            <a:r>
              <a:rPr lang="ru-RU" sz="2400" smtClean="0">
                <a:solidFill>
                  <a:srgbClr val="00B050"/>
                </a:solidFill>
                <a:latin typeface="PF Din Text Cond Pro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F Din Text Cond Pro" pitchFamily="2" charset="0"/>
              </a:rPr>
              <a:t>предмет</a:t>
            </a:r>
            <a:r>
              <a:rPr lang="ru-RU" smtClean="0">
                <a:latin typeface="PF Din Text Cond Pro" pitchFamily="2" charset="0"/>
              </a:rPr>
              <a:t>, к которому обращается говорящий.</a:t>
            </a:r>
            <a:endParaRPr lang="ru-RU">
              <a:latin typeface="PF Din Text Cond Pro" pitchFamily="2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57200" y="2809528"/>
            <a:ext cx="9083352" cy="604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mtClean="0">
                <a:latin typeface="PF Din Text Cond Pro" pitchFamily="2" charset="0"/>
              </a:rPr>
              <a:t>Однородные разделяются, если нет </a:t>
            </a:r>
            <a:r>
              <a:rPr lang="ru-RU" smtClean="0">
                <a:solidFill>
                  <a:srgbClr val="7030A0"/>
                </a:solidFill>
                <a:latin typeface="PF Din Text Cond Pro" pitchFamily="2" charset="0"/>
              </a:rPr>
              <a:t>неповт. союзов</a:t>
            </a:r>
            <a:r>
              <a:rPr lang="ru-RU" smtClean="0">
                <a:latin typeface="PF Din Text Cond Pro" pitchFamily="2" charset="0"/>
              </a:rPr>
              <a:t>.</a:t>
            </a:r>
            <a:endParaRPr lang="ru-RU" sz="2400">
              <a:latin typeface="PF Din Text Cond Pr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78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84551"/>
    </mc:Choice>
    <mc:Fallback xmlns="">
      <p:transition advTm="845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7" grpId="0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9.6|11.8|1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3.2|17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8.2|31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8.4|11|16.4|20.6|1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9.6|11.8|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5.3|2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6.1|15.3|14.2|7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2.2|19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8.4|13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3|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9|73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8575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4538</TotalTime>
  <Words>531</Words>
  <Application>Microsoft Office PowerPoint</Application>
  <PresentationFormat>Экран (4:3)</PresentationFormat>
  <Paragraphs>70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PF Din Text Cond Pro</vt:lpstr>
      <vt:lpstr>Propisi</vt:lpstr>
      <vt:lpstr>Тема Office</vt:lpstr>
      <vt:lpstr>  Урок  по русскому языку для 8 класса по теме «ОБРАЩЕНИЕ» учителя русского языка и литературы Шаламовой Ольги Анатольевны ГБОУ СОШ №233</vt:lpstr>
      <vt:lpstr>Обращение</vt:lpstr>
      <vt:lpstr>Обращение</vt:lpstr>
      <vt:lpstr>Обращение</vt:lpstr>
      <vt:lpstr>Обращение</vt:lpstr>
      <vt:lpstr>Обращение</vt:lpstr>
      <vt:lpstr>Обращение</vt:lpstr>
      <vt:lpstr>Обращение</vt:lpstr>
      <vt:lpstr>Обращение</vt:lpstr>
      <vt:lpstr>Обращение</vt:lpstr>
      <vt:lpstr>Обращение</vt:lpstr>
      <vt:lpstr>Обращение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Раздва Тричетыре Пякть</dc:title>
  <dc:creator>Katlianik</dc:creator>
  <cp:lastModifiedBy>Шаламова Ольга</cp:lastModifiedBy>
  <cp:revision>123</cp:revision>
  <dcterms:created xsi:type="dcterms:W3CDTF">2011-12-08T07:08:27Z</dcterms:created>
  <dcterms:modified xsi:type="dcterms:W3CDTF">2022-11-07T14:01:23Z</dcterms:modified>
</cp:coreProperties>
</file>