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12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27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648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6670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7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474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271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376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258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4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3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9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7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36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774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45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34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209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67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2635" y="342843"/>
            <a:ext cx="8689976" cy="841524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600" cap="none" dirty="0">
                <a:solidFill>
                  <a:srgbClr val="8064A2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cap="none" dirty="0">
                <a:solidFill>
                  <a:srgbClr val="8064A2">
                    <a:lumMod val="75000"/>
                  </a:srgbClr>
                </a:solidFill>
                <a:latin typeface="Calibri"/>
                <a:ea typeface="+mn-ea"/>
                <a:cs typeface="+mn-cs"/>
              </a:rPr>
            </a:br>
            <a:r>
              <a:rPr lang="ru-RU" sz="3600" cap="none" dirty="0" smtClean="0">
                <a:solidFill>
                  <a:srgbClr val="8064A2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Вспомогательная программа по изучению грамматики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" y="1571625"/>
            <a:ext cx="12077700" cy="528637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Numerals</a:t>
            </a:r>
          </a:p>
          <a:p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Числительные)</a:t>
            </a:r>
            <a:endParaRPr lang="en-US" sz="3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n-US" sz="3200" i="1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i="1" smtClean="0">
                <a:latin typeface="Calibri" panose="020F0502020204030204" pitchFamily="34" charset="0"/>
                <a:cs typeface="Calibri" panose="020F0502020204030204" pitchFamily="34" charset="0"/>
              </a:rPr>
              <a:t>SECOND,ONE</a:t>
            </a:r>
            <a:endParaRPr lang="ru-RU" sz="20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ru-RU" sz="2000" b="1" dirty="0" smtClean="0">
              <a:latin typeface="Arial Black" panose="020B0A04020102020204" pitchFamily="34" charset="0"/>
              <a:cs typeface="Calibri" panose="020F0502020204030204" pitchFamily="34" charset="0"/>
            </a:endParaRPr>
          </a:p>
          <a:p>
            <a:endParaRPr lang="en-US" sz="3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7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800" b="1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0872787" y="6127704"/>
            <a:ext cx="1181100" cy="628650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9786937" y="6127704"/>
            <a:ext cx="1057274" cy="62865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8643936" y="6127704"/>
            <a:ext cx="1114425" cy="628649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Содержание: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4"/>
                </a:solidFill>
              </a:rPr>
              <a:t>Количественные числительные</a:t>
            </a:r>
          </a:p>
          <a:p>
            <a:r>
              <a:rPr lang="ru-RU" i="1" dirty="0" smtClean="0">
                <a:solidFill>
                  <a:schemeClr val="accent4"/>
                </a:solidFill>
              </a:rPr>
              <a:t>Порядковые числительные</a:t>
            </a: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1277600" y="6362698"/>
            <a:ext cx="895350" cy="495302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610850" y="6362699"/>
            <a:ext cx="666750" cy="528637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867900" y="6362700"/>
            <a:ext cx="742950" cy="4953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9020175" y="6393654"/>
            <a:ext cx="847725" cy="48101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19179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Количественные числительные</a:t>
            </a:r>
            <a:endParaRPr lang="ru-RU" dirty="0">
              <a:solidFill>
                <a:schemeClr val="accent4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4473125"/>
              </p:ext>
            </p:extLst>
          </p:nvPr>
        </p:nvGraphicFramePr>
        <p:xfrm>
          <a:off x="761999" y="2198214"/>
          <a:ext cx="5553076" cy="3764436"/>
        </p:xfrm>
        <a:graphic>
          <a:graphicData uri="http://schemas.openxmlformats.org/drawingml/2006/table">
            <a:tbl>
              <a:tblPr/>
              <a:tblGrid>
                <a:gridCol w="1832472">
                  <a:extLst>
                    <a:ext uri="{9D8B030D-6E8A-4147-A177-3AD203B41FA5}">
                      <a16:colId xmlns:a16="http://schemas.microsoft.com/office/drawing/2014/main" val="2357016154"/>
                    </a:ext>
                  </a:extLst>
                </a:gridCol>
                <a:gridCol w="1832472">
                  <a:extLst>
                    <a:ext uri="{9D8B030D-6E8A-4147-A177-3AD203B41FA5}">
                      <a16:colId xmlns:a16="http://schemas.microsoft.com/office/drawing/2014/main" val="3560574695"/>
                    </a:ext>
                  </a:extLst>
                </a:gridCol>
                <a:gridCol w="1888132">
                  <a:extLst>
                    <a:ext uri="{9D8B030D-6E8A-4147-A177-3AD203B41FA5}">
                      <a16:colId xmlns:a16="http://schemas.microsoft.com/office/drawing/2014/main" val="2940112806"/>
                    </a:ext>
                  </a:extLst>
                </a:gridCol>
              </a:tblGrid>
              <a:tr h="3764436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one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two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3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three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4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four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5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five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6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six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7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seven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8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eight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9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nine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10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ten</a:t>
                      </a:r>
                      <a:endParaRPr lang="en-US" sz="1600" dirty="0">
                        <a:effectLst/>
                      </a:endParaRPr>
                    </a:p>
                  </a:txBody>
                  <a:tcPr marL="79633" marR="79633" marT="39817" marB="398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11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eleven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12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twelve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13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thir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14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four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15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fif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16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six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17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seven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18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eigh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19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nine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teen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20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sz="1600" dirty="0">
                        <a:effectLst/>
                      </a:endParaRPr>
                    </a:p>
                  </a:txBody>
                  <a:tcPr marL="79633" marR="79633" marT="39817" marB="398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21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-one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22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-two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23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-three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24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-four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25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-five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26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-six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27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-seven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28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-eight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29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twen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-nine</a:t>
                      </a:r>
                      <a:endParaRPr lang="en-US" sz="16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600" i="1" u="none" strike="noStrike" dirty="0">
                          <a:effectLst/>
                          <a:latin typeface="inherit"/>
                        </a:rPr>
                        <a:t>30</a:t>
                      </a:r>
                      <a:r>
                        <a:rPr lang="en-US" sz="1600" i="1" dirty="0">
                          <a:effectLst/>
                          <a:latin typeface="inherit"/>
                        </a:rPr>
                        <a:t> – thir</a:t>
                      </a:r>
                      <a:r>
                        <a:rPr lang="en-US" sz="1600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sz="1600" dirty="0">
                        <a:effectLst/>
                      </a:endParaRPr>
                    </a:p>
                  </a:txBody>
                  <a:tcPr marL="79633" marR="79633" marT="39817" marB="3981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5784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76403"/>
              </p:ext>
            </p:extLst>
          </p:nvPr>
        </p:nvGraphicFramePr>
        <p:xfrm>
          <a:off x="6315075" y="2279308"/>
          <a:ext cx="4681928" cy="2560320"/>
        </p:xfrm>
        <a:graphic>
          <a:graphicData uri="http://schemas.openxmlformats.org/drawingml/2006/table">
            <a:tbl>
              <a:tblPr/>
              <a:tblGrid>
                <a:gridCol w="1544999">
                  <a:extLst>
                    <a:ext uri="{9D8B030D-6E8A-4147-A177-3AD203B41FA5}">
                      <a16:colId xmlns:a16="http://schemas.microsoft.com/office/drawing/2014/main" val="734636923"/>
                    </a:ext>
                  </a:extLst>
                </a:gridCol>
                <a:gridCol w="3136929">
                  <a:extLst>
                    <a:ext uri="{9D8B030D-6E8A-4147-A177-3AD203B41FA5}">
                      <a16:colId xmlns:a16="http://schemas.microsoft.com/office/drawing/2014/main" val="19872121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40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for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50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fif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60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six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70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seven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80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eigh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90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nine</a:t>
                      </a:r>
                      <a:r>
                        <a:rPr lang="en-US" i="1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ty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hundred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200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two hundred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thousand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1200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thousand two hundred / twelve hundred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100 000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hundred thousand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1 000 000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million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1 000 000 000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– one billion (</a:t>
                      </a:r>
                      <a:r>
                        <a:rPr lang="en-US" i="1" dirty="0" err="1">
                          <a:effectLst/>
                          <a:latin typeface="inherit"/>
                        </a:rPr>
                        <a:t>миллиард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)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163888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62050" y="2012576"/>
            <a:ext cx="9734547" cy="1692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inherit"/>
              </a:rPr>
              <a:t>Количественные числительные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 (</a:t>
            </a:r>
            <a:r>
              <a:rPr kumimoji="0" lang="ru-RU" altLang="ru-RU" sz="1100" b="0" i="0" u="none" strike="noStrike" cap="none" normalizeH="0" baseline="0" dirty="0" err="1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cardinal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 </a:t>
            </a:r>
            <a:r>
              <a:rPr kumimoji="0" lang="ru-RU" altLang="ru-RU" sz="1100" b="0" i="0" u="none" strike="noStrike" cap="none" normalizeH="0" baseline="0" dirty="0" err="1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numbers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) указывают на количество объектов. Отвечают на вопрос «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inherit"/>
              </a:rPr>
              <a:t>сколько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3A3F5D"/>
                </a:solidFill>
                <a:effectLst/>
                <a:latin typeface="Roboto"/>
              </a:rPr>
              <a:t>?».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11115674" y="6276975"/>
            <a:ext cx="1076325" cy="581025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0229849" y="6276975"/>
            <a:ext cx="885825" cy="58102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9201149" y="6276974"/>
            <a:ext cx="1028700" cy="581026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134349" y="6276975"/>
            <a:ext cx="1066800" cy="581025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1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5325" y="586799"/>
            <a:ext cx="60293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При счете используя сотни, тысячи, миллионы и т.д. </a:t>
            </a:r>
            <a:r>
              <a:rPr lang="ru-RU" sz="1600" dirty="0">
                <a:solidFill>
                  <a:schemeClr val="accent1"/>
                </a:solidFill>
              </a:rPr>
              <a:t>к числительным не прибавляется окончание -s</a:t>
            </a:r>
            <a:r>
              <a:rPr lang="ru-RU" sz="1600" dirty="0"/>
              <a:t>, указывающее на множественное число. Окончание </a:t>
            </a:r>
            <a:r>
              <a:rPr lang="ru-RU" sz="1600" dirty="0">
                <a:solidFill>
                  <a:srgbClr val="FF0000"/>
                </a:solidFill>
              </a:rPr>
              <a:t>-s</a:t>
            </a:r>
            <a:r>
              <a:rPr lang="ru-RU" sz="1600" dirty="0"/>
              <a:t> используется, когда числительные выступают в качестве </a:t>
            </a:r>
            <a:r>
              <a:rPr lang="ru-RU" sz="1600" dirty="0">
                <a:solidFill>
                  <a:schemeClr val="accent1"/>
                </a:solidFill>
              </a:rPr>
              <a:t>существительных</a:t>
            </a:r>
            <a:r>
              <a:rPr lang="ru-RU" sz="1600" dirty="0"/>
              <a:t> (кто? что?), то есть в сочетаниях </a:t>
            </a:r>
            <a:r>
              <a:rPr lang="ru-RU" sz="1600" dirty="0" err="1"/>
              <a:t>dozens</a:t>
            </a:r>
            <a:r>
              <a:rPr lang="ru-RU" sz="1600" dirty="0"/>
              <a:t> </a:t>
            </a:r>
            <a:r>
              <a:rPr lang="ru-RU" sz="1600" dirty="0" err="1"/>
              <a:t>of</a:t>
            </a:r>
            <a:r>
              <a:rPr lang="ru-RU" sz="1600" dirty="0"/>
              <a:t> (дюжины, много), </a:t>
            </a:r>
            <a:r>
              <a:rPr lang="ru-RU" sz="1600" dirty="0" err="1"/>
              <a:t>hundreds</a:t>
            </a:r>
            <a:r>
              <a:rPr lang="ru-RU" sz="1600" dirty="0"/>
              <a:t> </a:t>
            </a:r>
            <a:r>
              <a:rPr lang="ru-RU" sz="1600" dirty="0" err="1"/>
              <a:t>of</a:t>
            </a:r>
            <a:r>
              <a:rPr lang="ru-RU" sz="1600" dirty="0"/>
              <a:t> (сотни), </a:t>
            </a:r>
            <a:r>
              <a:rPr lang="ru-RU" sz="1600" dirty="0" err="1"/>
              <a:t>thousands</a:t>
            </a:r>
            <a:r>
              <a:rPr lang="ru-RU" sz="1600" dirty="0"/>
              <a:t> </a:t>
            </a:r>
            <a:r>
              <a:rPr lang="ru-RU" sz="1600" dirty="0" err="1"/>
              <a:t>of</a:t>
            </a:r>
            <a:r>
              <a:rPr lang="ru-RU" sz="1600" dirty="0"/>
              <a:t> (тысячи) в значении «очень много».</a:t>
            </a:r>
          </a:p>
          <a:p>
            <a:r>
              <a:rPr lang="ru-RU" sz="1600" i="1" dirty="0" smtClean="0"/>
              <a:t>I </a:t>
            </a:r>
            <a:r>
              <a:rPr lang="ru-RU" sz="1600" i="1" dirty="0" err="1"/>
              <a:t>bought</a:t>
            </a:r>
            <a:r>
              <a:rPr lang="ru-RU" sz="1600" i="1" dirty="0"/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twelve</a:t>
            </a:r>
            <a:r>
              <a:rPr lang="ru-RU" sz="1600" i="1" dirty="0"/>
              <a:t> </a:t>
            </a:r>
            <a:r>
              <a:rPr lang="ru-RU" sz="1600" i="1" dirty="0" err="1"/>
              <a:t>eggs</a:t>
            </a:r>
            <a:r>
              <a:rPr lang="ru-RU" sz="1600" i="1" dirty="0"/>
              <a:t>. I </a:t>
            </a:r>
            <a:r>
              <a:rPr lang="ru-RU" sz="1600" i="1" dirty="0" err="1"/>
              <a:t>hope</a:t>
            </a:r>
            <a:r>
              <a:rPr lang="ru-RU" sz="1600" i="1" dirty="0"/>
              <a:t> </a:t>
            </a:r>
            <a:r>
              <a:rPr lang="ru-RU" sz="1600" i="1" dirty="0" err="1"/>
              <a:t>it</a:t>
            </a:r>
            <a:r>
              <a:rPr lang="ru-RU" sz="1600" i="1" dirty="0"/>
              <a:t> </a:t>
            </a:r>
            <a:r>
              <a:rPr lang="ru-RU" sz="1600" i="1" dirty="0" err="1"/>
              <a:t>will</a:t>
            </a:r>
            <a:r>
              <a:rPr lang="ru-RU" sz="1600" i="1" dirty="0"/>
              <a:t> </a:t>
            </a:r>
            <a:r>
              <a:rPr lang="ru-RU" sz="1600" i="1" dirty="0" err="1"/>
              <a:t>be</a:t>
            </a:r>
            <a:r>
              <a:rPr lang="ru-RU" sz="1600" i="1" dirty="0"/>
              <a:t> </a:t>
            </a:r>
            <a:r>
              <a:rPr lang="ru-RU" sz="1600" i="1" dirty="0" err="1"/>
              <a:t>enough</a:t>
            </a:r>
            <a:r>
              <a:rPr lang="ru-RU" sz="1600" i="1" dirty="0"/>
              <a:t>. – Я купила двенадцать яиц. Надеюсь, этого будет достаточно.</a:t>
            </a:r>
          </a:p>
          <a:p>
            <a:r>
              <a:rPr lang="ru-RU" sz="1600" i="1" dirty="0" err="1"/>
              <a:t>There</a:t>
            </a:r>
            <a:r>
              <a:rPr lang="ru-RU" sz="1600" i="1" dirty="0"/>
              <a:t> </a:t>
            </a:r>
            <a:r>
              <a:rPr lang="ru-RU" sz="1600" i="1" dirty="0" err="1"/>
              <a:t>were</a:t>
            </a:r>
            <a:r>
              <a:rPr lang="ru-RU" sz="1600" i="1" dirty="0"/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dozens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of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/>
              <a:t>students</a:t>
            </a:r>
            <a:r>
              <a:rPr lang="ru-RU" sz="1600" i="1" dirty="0"/>
              <a:t> </a:t>
            </a:r>
            <a:r>
              <a:rPr lang="ru-RU" sz="1600" i="1" dirty="0" err="1"/>
              <a:t>from</a:t>
            </a:r>
            <a:r>
              <a:rPr lang="ru-RU" sz="1600" i="1" dirty="0"/>
              <a:t> </a:t>
            </a:r>
            <a:r>
              <a:rPr lang="ru-RU" sz="1600" i="1" dirty="0" err="1"/>
              <a:t>our</a:t>
            </a:r>
            <a:r>
              <a:rPr lang="ru-RU" sz="1600" i="1" dirty="0"/>
              <a:t> </a:t>
            </a:r>
            <a:r>
              <a:rPr lang="ru-RU" sz="1600" i="1" dirty="0" err="1"/>
              <a:t>university</a:t>
            </a:r>
            <a:r>
              <a:rPr lang="ru-RU" sz="1600" i="1" dirty="0"/>
              <a:t> </a:t>
            </a:r>
            <a:r>
              <a:rPr lang="ru-RU" sz="1600" i="1" dirty="0" err="1"/>
              <a:t>at</a:t>
            </a:r>
            <a:r>
              <a:rPr lang="ru-RU" sz="1600" i="1" dirty="0"/>
              <a:t> </a:t>
            </a:r>
            <a:r>
              <a:rPr lang="ru-RU" sz="1600" i="1" dirty="0" err="1"/>
              <a:t>this</a:t>
            </a:r>
            <a:r>
              <a:rPr lang="ru-RU" sz="1600" i="1" dirty="0"/>
              <a:t> </a:t>
            </a:r>
            <a:r>
              <a:rPr lang="ru-RU" sz="1600" i="1" dirty="0" err="1"/>
              <a:t>party</a:t>
            </a:r>
            <a:r>
              <a:rPr lang="ru-RU" sz="1600" i="1" dirty="0"/>
              <a:t>. – На этой вечеринке были десятки студентов с нашего </a:t>
            </a:r>
            <a:r>
              <a:rPr lang="ru-RU" sz="1600" i="1" dirty="0" err="1"/>
              <a:t>универа</a:t>
            </a:r>
            <a:r>
              <a:rPr lang="ru-RU" sz="1600" i="1" dirty="0"/>
              <a:t>.</a:t>
            </a:r>
          </a:p>
          <a:p>
            <a:r>
              <a:rPr lang="ru-RU" sz="1600" i="1" dirty="0" err="1">
                <a:solidFill>
                  <a:schemeClr val="accent5"/>
                </a:solidFill>
              </a:rPr>
              <a:t>Two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hundred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/>
              <a:t>dollars</a:t>
            </a:r>
            <a:r>
              <a:rPr lang="ru-RU" sz="1600" i="1" dirty="0"/>
              <a:t> </a:t>
            </a:r>
            <a:r>
              <a:rPr lang="ru-RU" sz="1600" i="1" dirty="0" err="1"/>
              <a:t>for</a:t>
            </a:r>
            <a:r>
              <a:rPr lang="ru-RU" sz="1600" i="1" dirty="0"/>
              <a:t> </a:t>
            </a:r>
            <a:r>
              <a:rPr lang="ru-RU" sz="1600" i="1" dirty="0" err="1"/>
              <a:t>this</a:t>
            </a:r>
            <a:r>
              <a:rPr lang="ru-RU" sz="1600" i="1" dirty="0"/>
              <a:t> </a:t>
            </a:r>
            <a:r>
              <a:rPr lang="ru-RU" sz="1600" i="1" dirty="0" err="1"/>
              <a:t>shirt</a:t>
            </a:r>
            <a:r>
              <a:rPr lang="ru-RU" sz="1600" i="1" dirty="0"/>
              <a:t> </a:t>
            </a:r>
            <a:r>
              <a:rPr lang="ru-RU" sz="1600" i="1" dirty="0" err="1"/>
              <a:t>is</a:t>
            </a:r>
            <a:r>
              <a:rPr lang="ru-RU" sz="1600" i="1" dirty="0"/>
              <a:t> </a:t>
            </a:r>
            <a:r>
              <a:rPr lang="ru-RU" sz="1600" i="1" dirty="0" err="1"/>
              <a:t>too</a:t>
            </a:r>
            <a:r>
              <a:rPr lang="ru-RU" sz="1600" i="1" dirty="0"/>
              <a:t> </a:t>
            </a:r>
            <a:r>
              <a:rPr lang="ru-RU" sz="1600" i="1" dirty="0" err="1"/>
              <a:t>expensive</a:t>
            </a:r>
            <a:r>
              <a:rPr lang="ru-RU" sz="1600" i="1" dirty="0"/>
              <a:t>. – Двести долларов за эту рубашку – это слишком дорого.</a:t>
            </a:r>
          </a:p>
          <a:p>
            <a:r>
              <a:rPr lang="ru-RU" sz="1600" i="1" dirty="0" err="1">
                <a:solidFill>
                  <a:schemeClr val="accent5"/>
                </a:solidFill>
              </a:rPr>
              <a:t>Hundreds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/>
              <a:t>of</a:t>
            </a:r>
            <a:r>
              <a:rPr lang="ru-RU" sz="1600" i="1" dirty="0"/>
              <a:t> </a:t>
            </a:r>
            <a:r>
              <a:rPr lang="ru-RU" sz="1600" i="1" dirty="0" err="1"/>
              <a:t>people</a:t>
            </a:r>
            <a:r>
              <a:rPr lang="ru-RU" sz="1600" i="1" dirty="0"/>
              <a:t> </a:t>
            </a:r>
            <a:r>
              <a:rPr lang="ru-RU" sz="1600" i="1" dirty="0" err="1"/>
              <a:t>protested</a:t>
            </a:r>
            <a:r>
              <a:rPr lang="ru-RU" sz="1600" i="1" dirty="0"/>
              <a:t> </a:t>
            </a:r>
            <a:r>
              <a:rPr lang="ru-RU" sz="1600" i="1" dirty="0" err="1"/>
              <a:t>against</a:t>
            </a:r>
            <a:r>
              <a:rPr lang="ru-RU" sz="1600" i="1" dirty="0"/>
              <a:t> </a:t>
            </a:r>
            <a:r>
              <a:rPr lang="ru-RU" sz="1600" i="1" dirty="0" err="1"/>
              <a:t>new</a:t>
            </a:r>
            <a:r>
              <a:rPr lang="ru-RU" sz="1600" i="1" dirty="0"/>
              <a:t> </a:t>
            </a:r>
            <a:r>
              <a:rPr lang="ru-RU" sz="1600" i="1" dirty="0" err="1"/>
              <a:t>economic</a:t>
            </a:r>
            <a:r>
              <a:rPr lang="ru-RU" sz="1600" i="1" dirty="0"/>
              <a:t> </a:t>
            </a:r>
            <a:r>
              <a:rPr lang="ru-RU" sz="1600" i="1" dirty="0" err="1"/>
              <a:t>reforms</a:t>
            </a:r>
            <a:r>
              <a:rPr lang="ru-RU" sz="1600" i="1" dirty="0"/>
              <a:t>. – Сотни людей протестовали против новых экономических реформ.</a:t>
            </a:r>
          </a:p>
          <a:p>
            <a:r>
              <a:rPr lang="ru-RU" sz="1600" dirty="0"/>
              <a:t>Количественные числительные используются в номерах страниц, глав, томов, аудиторий, домов, автобусов и т.д. В этом случае данные существительные используются без артикля, а числительные ставятся после существительных, к которым относятся.</a:t>
            </a:r>
          </a:p>
          <a:p>
            <a:r>
              <a:rPr lang="ru-RU" sz="1600" i="1" dirty="0" err="1" smtClean="0"/>
              <a:t>We</a:t>
            </a:r>
            <a:r>
              <a:rPr lang="ru-RU" sz="1600" i="1" dirty="0" smtClean="0"/>
              <a:t> </a:t>
            </a:r>
            <a:r>
              <a:rPr lang="ru-RU" sz="1600" i="1" dirty="0" err="1"/>
              <a:t>stopped</a:t>
            </a:r>
            <a:r>
              <a:rPr lang="ru-RU" sz="1600" i="1" dirty="0"/>
              <a:t> </a:t>
            </a:r>
            <a:r>
              <a:rPr lang="ru-RU" sz="1600" i="1" dirty="0" err="1"/>
              <a:t>reading</a:t>
            </a:r>
            <a:r>
              <a:rPr lang="ru-RU" sz="1600" i="1" dirty="0"/>
              <a:t> </a:t>
            </a:r>
            <a:r>
              <a:rPr lang="ru-RU" sz="1600" i="1" dirty="0" err="1"/>
              <a:t>at</a:t>
            </a:r>
            <a:r>
              <a:rPr lang="ru-RU" sz="1600" i="1" dirty="0"/>
              <a:t> </a:t>
            </a:r>
            <a:r>
              <a:rPr lang="ru-RU" sz="1600" i="1" dirty="0" err="1"/>
              <a:t>page</a:t>
            </a:r>
            <a:r>
              <a:rPr lang="ru-RU" sz="1600" i="1" dirty="0"/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fifty-five</a:t>
            </a:r>
            <a:r>
              <a:rPr lang="ru-RU" sz="1600" i="1" dirty="0"/>
              <a:t> (55). – Мы остановились читать на пятьдесят пятой странице.</a:t>
            </a:r>
          </a:p>
          <a:p>
            <a:r>
              <a:rPr lang="ru-RU" sz="1600" i="1" dirty="0" err="1"/>
              <a:t>The</a:t>
            </a:r>
            <a:r>
              <a:rPr lang="ru-RU" sz="1600" i="1" dirty="0"/>
              <a:t> </a:t>
            </a:r>
            <a:r>
              <a:rPr lang="ru-RU" sz="1600" i="1" dirty="0" err="1"/>
              <a:t>next</a:t>
            </a:r>
            <a:r>
              <a:rPr lang="ru-RU" sz="1600" i="1" dirty="0"/>
              <a:t> </a:t>
            </a:r>
            <a:r>
              <a:rPr lang="ru-RU" sz="1600" i="1" dirty="0" err="1"/>
              <a:t>lecture</a:t>
            </a:r>
            <a:r>
              <a:rPr lang="ru-RU" sz="1600" i="1" dirty="0"/>
              <a:t> </a:t>
            </a:r>
            <a:r>
              <a:rPr lang="ru-RU" sz="1600" i="1" dirty="0" err="1"/>
              <a:t>will</a:t>
            </a:r>
            <a:r>
              <a:rPr lang="ru-RU" sz="1600" i="1" dirty="0"/>
              <a:t> </a:t>
            </a:r>
            <a:r>
              <a:rPr lang="ru-RU" sz="1600" i="1" dirty="0" err="1"/>
              <a:t>be</a:t>
            </a:r>
            <a:r>
              <a:rPr lang="ru-RU" sz="1600" i="1" dirty="0"/>
              <a:t> </a:t>
            </a:r>
            <a:r>
              <a:rPr lang="ru-RU" sz="1600" i="1" dirty="0" err="1"/>
              <a:t>in</a:t>
            </a:r>
            <a:r>
              <a:rPr lang="ru-RU" sz="1600" i="1" dirty="0"/>
              <a:t> </a:t>
            </a:r>
            <a:r>
              <a:rPr lang="ru-RU" sz="1600" i="1" dirty="0" err="1"/>
              <a:t>room</a:t>
            </a:r>
            <a:r>
              <a:rPr lang="ru-RU" sz="1600" i="1" dirty="0"/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four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five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 err="1">
                <a:solidFill>
                  <a:schemeClr val="accent5"/>
                </a:solidFill>
              </a:rPr>
              <a:t>four</a:t>
            </a:r>
            <a:r>
              <a:rPr lang="ru-RU" sz="1600" i="1" dirty="0">
                <a:solidFill>
                  <a:schemeClr val="accent5"/>
                </a:solidFill>
              </a:rPr>
              <a:t> </a:t>
            </a:r>
            <a:r>
              <a:rPr lang="ru-RU" sz="1600" i="1" dirty="0"/>
              <a:t>(454). – Следующая лекция будет в четыреста пятьдесят четвертой комнате.</a:t>
            </a: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11149584" y="6305550"/>
            <a:ext cx="1042416" cy="552450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0505694" y="6305550"/>
            <a:ext cx="643889" cy="55245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9875900" y="6305550"/>
            <a:ext cx="629793" cy="55245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9078847" y="6305550"/>
            <a:ext cx="797052" cy="523874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cdn.pixabay.com/photo/2012/04/23/15/20/one-38484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4036">
            <a:off x="6767036" y="1195009"/>
            <a:ext cx="2079378" cy="169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98851">
            <a:off x="8955243" y="2184363"/>
            <a:ext cx="2314575" cy="340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1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52525" y="995492"/>
            <a:ext cx="9753600" cy="3424107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Количественные числительные используются в номерах страниц, глав, томов, аудиторий, домов, автобусов и т.д. В этом случае данные существительные используются без артикля, а числительные ставятся после существительных, к которым относятся.</a:t>
            </a:r>
          </a:p>
          <a:p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stopped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reading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page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fifty-five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(55). – Мы остановились читать на пятьдесят пятой странице.</a:t>
            </a:r>
          </a:p>
          <a:p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next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lecture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ru-RU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five</a:t>
            </a:r>
            <a:r>
              <a:rPr lang="ru-RU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ru-RU" sz="2000" i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(454). – Следующая лекция будет в четыреста пятьдесят четвертой комнате</a:t>
            </a:r>
            <a:r>
              <a:rPr lang="ru-RU" sz="1600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1149584" y="6334123"/>
            <a:ext cx="1042416" cy="523876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107168" y="6334123"/>
            <a:ext cx="1042416" cy="523875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065895" y="6334124"/>
            <a:ext cx="1042416" cy="523875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022336" y="6334125"/>
            <a:ext cx="1042416" cy="523874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17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47099" y="1214567"/>
            <a:ext cx="10363826" cy="48433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400" b="1" u="sng" dirty="0" smtClean="0">
                <a:solidFill>
                  <a:schemeClr val="accent4"/>
                </a:solidFill>
                <a:hlinkClick r:id="rId2" action="ppaction://hlinksldjump"/>
              </a:rPr>
              <a:t>В начало</a:t>
            </a:r>
            <a:endParaRPr lang="ru-RU" sz="4400" b="1" u="sng" dirty="0" smtClean="0">
              <a:solidFill>
                <a:schemeClr val="accent4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4400" b="1" u="sng" dirty="0" smtClean="0">
                <a:solidFill>
                  <a:schemeClr val="accent4"/>
                </a:solidFill>
                <a:hlinkClick r:id="rId3" action="ppaction://hlinksldjump"/>
              </a:rPr>
              <a:t>В содержание</a:t>
            </a:r>
            <a:endParaRPr lang="ru-RU" sz="4400" b="1" u="sng" dirty="0">
              <a:solidFill>
                <a:schemeClr val="accent4"/>
              </a:solidFill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1149584" y="6248400"/>
            <a:ext cx="1042416" cy="609600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168509" y="6248400"/>
            <a:ext cx="1042416" cy="60960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138857" y="6248400"/>
            <a:ext cx="1042416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090059" y="6248400"/>
            <a:ext cx="1042416" cy="6096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78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418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Порядковые числительные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66876"/>
            <a:ext cx="10363826" cy="4124324"/>
          </a:xfrm>
        </p:spPr>
        <p:txBody>
          <a:bodyPr>
            <a:normAutofit/>
          </a:bodyPr>
          <a:lstStyle/>
          <a:p>
            <a:r>
              <a:rPr lang="ru-RU" sz="1800" dirty="0"/>
              <a:t>Порядковые числительные (</a:t>
            </a:r>
            <a:r>
              <a:rPr lang="ru-RU" sz="1800" dirty="0" err="1"/>
              <a:t>ordinal</a:t>
            </a:r>
            <a:r>
              <a:rPr lang="ru-RU" sz="1800" dirty="0"/>
              <a:t> </a:t>
            </a:r>
            <a:r>
              <a:rPr lang="ru-RU" sz="1800" dirty="0" err="1"/>
              <a:t>numerals</a:t>
            </a:r>
            <a:r>
              <a:rPr lang="ru-RU" sz="1800" dirty="0"/>
              <a:t>) указывают на порядок объектов, их порядковый номер. Они отвечают на вопрос «который по счету?». Большинство порядковых числительных образуется с помощью окончания -</a:t>
            </a:r>
            <a:r>
              <a:rPr lang="ru-RU" sz="1800" dirty="0" err="1">
                <a:solidFill>
                  <a:schemeClr val="accent4"/>
                </a:solidFill>
              </a:rPr>
              <a:t>th</a:t>
            </a:r>
            <a:r>
              <a:rPr lang="ru-RU" sz="1800" dirty="0">
                <a:solidFill>
                  <a:schemeClr val="accent4"/>
                </a:solidFill>
              </a:rPr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366848"/>
              </p:ext>
            </p:extLst>
          </p:nvPr>
        </p:nvGraphicFramePr>
        <p:xfrm>
          <a:off x="1184433" y="2557462"/>
          <a:ext cx="4179290" cy="3317875"/>
        </p:xfrm>
        <a:graphic>
          <a:graphicData uri="http://schemas.openxmlformats.org/drawingml/2006/table">
            <a:tbl>
              <a:tblPr/>
              <a:tblGrid>
                <a:gridCol w="1379133">
                  <a:extLst>
                    <a:ext uri="{9D8B030D-6E8A-4147-A177-3AD203B41FA5}">
                      <a16:colId xmlns:a16="http://schemas.microsoft.com/office/drawing/2014/main" val="2419841500"/>
                    </a:ext>
                  </a:extLst>
                </a:gridCol>
                <a:gridCol w="1379133">
                  <a:extLst>
                    <a:ext uri="{9D8B030D-6E8A-4147-A177-3AD203B41FA5}">
                      <a16:colId xmlns:a16="http://schemas.microsoft.com/office/drawing/2014/main" val="3165360530"/>
                    </a:ext>
                  </a:extLst>
                </a:gridCol>
                <a:gridCol w="1421024">
                  <a:extLst>
                    <a:ext uri="{9D8B030D-6E8A-4147-A177-3AD203B41FA5}">
                      <a16:colId xmlns:a16="http://schemas.microsoft.com/office/drawing/2014/main" val="847126099"/>
                    </a:ext>
                  </a:extLst>
                </a:gridCol>
              </a:tblGrid>
              <a:tr h="3317875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 – first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 – second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3 – third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4 – four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5 – fif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6 – six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7 – seven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8 – eigh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9 – nin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10 – ten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</a:txBody>
                  <a:tcPr marL="67712" marR="67712" marT="33856" marB="338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11 – eleven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12 – twelf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13 – thirteen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14 – fourteen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15 – fifteen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16 – sixteen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17 – seventeen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18 – eighteen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19 – nineteen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20 – twentie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</a:txBody>
                  <a:tcPr marL="67712" marR="67712" marT="33856" marB="338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21 – twenty-first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22 – twenty-second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23 – twenty-third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24 – twenty-four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25 – twenty-fif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26 – twenty-six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27 – twenty-seven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28 – twenty-eigh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300" i="1" u="none" strike="noStrike" dirty="0">
                          <a:effectLst/>
                          <a:latin typeface="inherit"/>
                        </a:rPr>
                        <a:t>29 – twenty-nin</a:t>
                      </a:r>
                      <a:r>
                        <a:rPr lang="en-US" sz="1300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sz="1300" dirty="0">
                        <a:effectLst/>
                      </a:endParaRPr>
                    </a:p>
                  </a:txBody>
                  <a:tcPr marL="67712" marR="67712" marT="33856" marB="338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98003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999042"/>
              </p:ext>
            </p:extLst>
          </p:nvPr>
        </p:nvGraphicFramePr>
        <p:xfrm>
          <a:off x="5810250" y="2557463"/>
          <a:ext cx="5353050" cy="3376612"/>
        </p:xfrm>
        <a:graphic>
          <a:graphicData uri="http://schemas.openxmlformats.org/drawingml/2006/table">
            <a:tbl>
              <a:tblPr/>
              <a:tblGrid>
                <a:gridCol w="1766464">
                  <a:extLst>
                    <a:ext uri="{9D8B030D-6E8A-4147-A177-3AD203B41FA5}">
                      <a16:colId xmlns:a16="http://schemas.microsoft.com/office/drawing/2014/main" val="2394682660"/>
                    </a:ext>
                  </a:extLst>
                </a:gridCol>
                <a:gridCol w="3586586">
                  <a:extLst>
                    <a:ext uri="{9D8B030D-6E8A-4147-A177-3AD203B41FA5}">
                      <a16:colId xmlns:a16="http://schemas.microsoft.com/office/drawing/2014/main" val="721795037"/>
                    </a:ext>
                  </a:extLst>
                </a:gridCol>
              </a:tblGrid>
              <a:tr h="3376612"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30 – thirtie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40 – fortie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50 – fiftie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60 – sixtie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70 – seventie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80 – eightie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90 – ninetie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 – hundred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200 – two hundred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1000 – thousand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1200 – one thousand two hundred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100 000 – hundred thousand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1 000 000 – million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endParaRPr lang="en-US" dirty="0">
                        <a:effectLst/>
                      </a:endParaRPr>
                    </a:p>
                    <a:p>
                      <a:pPr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i="1" u="none" strike="noStrike" dirty="0">
                          <a:effectLst/>
                          <a:latin typeface="inherit"/>
                        </a:rPr>
                        <a:t>1 000 000 000 – billion</a:t>
                      </a:r>
                      <a:r>
                        <a:rPr lang="en-US" i="1" u="none" strike="noStrike" dirty="0">
                          <a:solidFill>
                            <a:srgbClr val="EB4E36"/>
                          </a:solidFill>
                          <a:effectLst/>
                          <a:latin typeface="inherit"/>
                        </a:rPr>
                        <a:t>th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 (</a:t>
                      </a:r>
                      <a:r>
                        <a:rPr lang="en-US" i="1" dirty="0" err="1">
                          <a:effectLst/>
                          <a:latin typeface="inherit"/>
                        </a:rPr>
                        <a:t>миллиардный</a:t>
                      </a:r>
                      <a:r>
                        <a:rPr lang="en-US" i="1" dirty="0">
                          <a:effectLst/>
                          <a:latin typeface="inherit"/>
                        </a:rPr>
                        <a:t>)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138961"/>
                  </a:ext>
                </a:extLst>
              </a:tr>
            </a:tbl>
          </a:graphicData>
        </a:graphic>
      </p:graphicFrame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11149584" y="6281737"/>
            <a:ext cx="1042416" cy="542925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0107168" y="6281736"/>
            <a:ext cx="1042416" cy="542925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9046845" y="6281736"/>
            <a:ext cx="1042416" cy="55188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986522" y="6281735"/>
            <a:ext cx="1042416" cy="578867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6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9024" y="1233617"/>
            <a:ext cx="10363826" cy="3424107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4"/>
                </a:solidFill>
              </a:rPr>
              <a:t>Существительные</a:t>
            </a:r>
            <a:r>
              <a:rPr lang="ru-RU" dirty="0"/>
              <a:t>, перед которыми стоят порядковые числительные, используются с </a:t>
            </a:r>
            <a:r>
              <a:rPr lang="ru-RU" dirty="0">
                <a:solidFill>
                  <a:schemeClr val="accent2"/>
                </a:solidFill>
              </a:rPr>
              <a:t>определенным артиклем</a:t>
            </a:r>
            <a:r>
              <a:rPr lang="ru-RU" dirty="0"/>
              <a:t> </a:t>
            </a:r>
            <a:r>
              <a:rPr lang="en-US" dirty="0">
                <a:solidFill>
                  <a:schemeClr val="accent2"/>
                </a:solidFill>
              </a:rPr>
              <a:t>the</a:t>
            </a:r>
            <a:r>
              <a:rPr lang="en-US" dirty="0"/>
              <a:t>. </a:t>
            </a:r>
            <a:r>
              <a:rPr lang="ru-RU" dirty="0"/>
              <a:t>Они отвечают на вопрос «который по счету?».</a:t>
            </a:r>
          </a:p>
          <a:p>
            <a:endParaRPr lang="ru-RU" dirty="0"/>
          </a:p>
          <a:p>
            <a:r>
              <a:rPr lang="en-US" i="1" dirty="0"/>
              <a:t>It is </a:t>
            </a:r>
            <a:r>
              <a:rPr lang="en-US" i="1" dirty="0">
                <a:solidFill>
                  <a:schemeClr val="accent2"/>
                </a:solidFill>
              </a:rPr>
              <a:t>the</a:t>
            </a:r>
            <a:r>
              <a:rPr lang="en-US" i="1" dirty="0"/>
              <a:t> </a:t>
            </a:r>
            <a:r>
              <a:rPr lang="en-US" i="1" dirty="0">
                <a:solidFill>
                  <a:schemeClr val="accent2"/>
                </a:solidFill>
              </a:rPr>
              <a:t>first</a:t>
            </a:r>
            <a:r>
              <a:rPr lang="en-US" i="1" dirty="0"/>
              <a:t> time I see such beautiful flowers. – </a:t>
            </a:r>
            <a:r>
              <a:rPr lang="ru-RU" i="1" dirty="0"/>
              <a:t>В первый раз я вижу такие красивые цветы!</a:t>
            </a:r>
          </a:p>
          <a:p>
            <a:r>
              <a:rPr lang="en-US" i="1" dirty="0">
                <a:solidFill>
                  <a:schemeClr val="accent2"/>
                </a:solidFill>
              </a:rPr>
              <a:t>The tenth </a:t>
            </a:r>
            <a:r>
              <a:rPr lang="en-US" i="1" dirty="0"/>
              <a:t>candy was too much for me. – </a:t>
            </a:r>
            <a:r>
              <a:rPr lang="ru-RU" i="1" dirty="0"/>
              <a:t>Десятая конфета была для меня лишней.</a:t>
            </a:r>
          </a:p>
          <a:p>
            <a:r>
              <a:rPr lang="en-US" i="1" dirty="0"/>
              <a:t>Matt was </a:t>
            </a:r>
            <a:r>
              <a:rPr lang="en-US" i="1" dirty="0">
                <a:solidFill>
                  <a:schemeClr val="accent2"/>
                </a:solidFill>
              </a:rPr>
              <a:t>the hundredth </a:t>
            </a:r>
            <a:r>
              <a:rPr lang="en-US" i="1" dirty="0"/>
              <a:t>customer that day so he got a present. – </a:t>
            </a:r>
            <a:r>
              <a:rPr lang="ru-RU" i="1" dirty="0"/>
              <a:t>В тот день Мэтт был сотым покупателем, поэтому он получил подарок.</a:t>
            </a: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1149584" y="6286500"/>
            <a:ext cx="1042416" cy="571500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107168" y="6286500"/>
            <a:ext cx="1042416" cy="571500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064752" y="6286500"/>
            <a:ext cx="1042416" cy="5715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022336" y="6286500"/>
            <a:ext cx="1042416" cy="5715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5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80449" y="1157417"/>
            <a:ext cx="10363826" cy="34241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000" b="1" u="sng" dirty="0" smtClean="0">
                <a:solidFill>
                  <a:schemeClr val="accent1"/>
                </a:solidFill>
                <a:hlinkClick r:id="rId2" action="ppaction://hlinksldjump"/>
              </a:rPr>
              <a:t>В начало</a:t>
            </a:r>
            <a:endParaRPr lang="ru-RU" sz="4000" b="1" u="sng" dirty="0" smtClean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4000" b="1" u="sng" dirty="0" smtClean="0">
                <a:solidFill>
                  <a:schemeClr val="accent1"/>
                </a:solidFill>
                <a:hlinkClick r:id="rId3" action="ppaction://hlinksldjump"/>
              </a:rPr>
              <a:t>В содержание</a:t>
            </a:r>
            <a:endParaRPr lang="ru-RU" sz="4000" b="1" u="sng" dirty="0">
              <a:solidFill>
                <a:schemeClr val="accent1"/>
              </a:solidFill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11149584" y="6257924"/>
            <a:ext cx="1042416" cy="600075"/>
          </a:xfrm>
          <a:prstGeom prst="actionButtonRetur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107168" y="6257924"/>
            <a:ext cx="1042416" cy="60007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9064752" y="6257924"/>
            <a:ext cx="1042416" cy="600076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022336" y="6257924"/>
            <a:ext cx="1042416" cy="600076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69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182</TotalTime>
  <Words>605</Words>
  <Application>Microsoft Office PowerPoint</Application>
  <PresentationFormat>Широкоэкранный</PresentationFormat>
  <Paragraphs>120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Garamond</vt:lpstr>
      <vt:lpstr>inherit</vt:lpstr>
      <vt:lpstr>Roboto</vt:lpstr>
      <vt:lpstr>Wingdings</vt:lpstr>
      <vt:lpstr>Натуральные материалы</vt:lpstr>
      <vt:lpstr> Вспомогательная программа по изучению грамматики английского языка</vt:lpstr>
      <vt:lpstr>Содержание:</vt:lpstr>
      <vt:lpstr>Количественные числительные</vt:lpstr>
      <vt:lpstr>Презентация PowerPoint</vt:lpstr>
      <vt:lpstr>Презентация PowerPoint</vt:lpstr>
      <vt:lpstr>Презентация PowerPoint</vt:lpstr>
      <vt:lpstr>Порядковые числительные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Вспомогательная программа по изучению грамматики английского языка</dc:title>
  <dc:creator>Anna</dc:creator>
  <cp:lastModifiedBy>Пользователь Windows</cp:lastModifiedBy>
  <cp:revision>12</cp:revision>
  <dcterms:created xsi:type="dcterms:W3CDTF">2022-05-13T13:29:01Z</dcterms:created>
  <dcterms:modified xsi:type="dcterms:W3CDTF">2022-11-07T05:46:59Z</dcterms:modified>
</cp:coreProperties>
</file>