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2" r:id="rId3"/>
    <p:sldId id="265" r:id="rId4"/>
    <p:sldId id="266" r:id="rId5"/>
    <p:sldId id="260" r:id="rId6"/>
    <p:sldId id="284" r:id="rId7"/>
    <p:sldId id="273" r:id="rId8"/>
    <p:sldId id="285" r:id="rId9"/>
    <p:sldId id="282" r:id="rId10"/>
    <p:sldId id="287" r:id="rId11"/>
    <p:sldId id="283" r:id="rId12"/>
    <p:sldId id="292" r:id="rId13"/>
    <p:sldId id="293" r:id="rId14"/>
    <p:sldId id="291" r:id="rId15"/>
    <p:sldId id="271" r:id="rId16"/>
    <p:sldId id="290" r:id="rId17"/>
    <p:sldId id="270" r:id="rId18"/>
    <p:sldId id="288" r:id="rId19"/>
    <p:sldId id="269" r:id="rId20"/>
    <p:sldId id="274" r:id="rId21"/>
  </p:sldIdLst>
  <p:sldSz cx="9144000" cy="6858000" type="screen4x3"/>
  <p:notesSz cx="6858000" cy="9144000"/>
  <p:custDataLst>
    <p:tags r:id="rId2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4EE3A-CF6B-4BD2-A232-2F7290A69755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933" y="836712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Century" panose="02040604050505020304" pitchFamily="18" charset="0"/>
              </a:rPr>
              <a:t>ПРОЕКТ</a:t>
            </a:r>
            <a:endParaRPr lang="ru-RU" dirty="0">
              <a:latin typeface="Century" panose="020406040505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204864"/>
            <a:ext cx="7649614" cy="14401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b="1" dirty="0">
                <a:solidFill>
                  <a:srgbClr val="00B050"/>
                </a:solidFill>
                <a:latin typeface="Comic Sans MS" panose="030F0702030302020204" pitchFamily="66" charset="0"/>
              </a:rPr>
              <a:t>«Мы – путешественники</a:t>
            </a:r>
            <a:r>
              <a:rPr lang="ru-RU" sz="44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»</a:t>
            </a:r>
            <a:endParaRPr lang="ru-RU" sz="44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02725" y="5085184"/>
            <a:ext cx="26292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400" dirty="0">
                <a:latin typeface="Century" panose="02040604050505020304" pitchFamily="18" charset="0"/>
              </a:rPr>
              <a:t>Автор проекта:</a:t>
            </a:r>
          </a:p>
          <a:p>
            <a:pPr algn="r"/>
            <a:r>
              <a:rPr lang="ru-RU" sz="2400" dirty="0" smtClean="0">
                <a:latin typeface="Century" panose="02040604050505020304" pitchFamily="18" charset="0"/>
              </a:rPr>
              <a:t>учитель-логопед</a:t>
            </a:r>
            <a:endParaRPr lang="ru-RU" sz="2400" dirty="0">
              <a:latin typeface="Century" panose="02040604050505020304" pitchFamily="18" charset="0"/>
            </a:endParaRPr>
          </a:p>
          <a:p>
            <a:pPr algn="r"/>
            <a:r>
              <a:rPr lang="ru-RU" sz="2400" dirty="0">
                <a:latin typeface="Century" panose="02040604050505020304" pitchFamily="18" charset="0"/>
              </a:rPr>
              <a:t>Е.Н. </a:t>
            </a:r>
            <a:r>
              <a:rPr lang="ru-RU" sz="2400" dirty="0" err="1">
                <a:latin typeface="Century" panose="02040604050505020304" pitchFamily="18" charset="0"/>
              </a:rPr>
              <a:t>Гуртова</a:t>
            </a:r>
            <a:endParaRPr lang="ru-RU" sz="2400" dirty="0">
              <a:latin typeface="Century" panose="020406040505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2474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rgbClr val="0070C0"/>
                </a:solidFill>
                <a:latin typeface="Century" panose="02040604050505020304" pitchFamily="18" charset="0"/>
              </a:rPr>
              <a:t>МЕСЯЦ: </a:t>
            </a:r>
            <a:r>
              <a:rPr lang="ru-RU" dirty="0" smtClean="0">
                <a:solidFill>
                  <a:srgbClr val="0070C0"/>
                </a:solidFill>
                <a:latin typeface="Century" panose="02040604050505020304" pitchFamily="18" charset="0"/>
              </a:rPr>
              <a:t>НОЯБРЬ</a:t>
            </a:r>
            <a:r>
              <a:rPr lang="ru-RU" dirty="0">
                <a:solidFill>
                  <a:srgbClr val="0070C0"/>
                </a:solidFill>
                <a:latin typeface="Century" panose="02040604050505020304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Century" panose="02040604050505020304" pitchFamily="18" charset="0"/>
              </a:rPr>
            </a:br>
            <a:endParaRPr lang="ru-RU" b="1" dirty="0">
              <a:latin typeface="Century" panose="020406040505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Century" panose="02040604050505020304" pitchFamily="18" charset="0"/>
              </a:rPr>
              <a:t>«Мой город. Моя </a:t>
            </a:r>
            <a:r>
              <a:rPr lang="ru-RU" sz="2800" dirty="0">
                <a:latin typeface="Century" panose="02040604050505020304" pitchFamily="18" charset="0"/>
              </a:rPr>
              <a:t>улица</a:t>
            </a:r>
            <a:r>
              <a:rPr lang="ru-RU" sz="2800" dirty="0" smtClean="0">
                <a:latin typeface="Century" panose="02040604050505020304" pitchFamily="18" charset="0"/>
              </a:rPr>
              <a:t>»</a:t>
            </a:r>
          </a:p>
          <a:p>
            <a:pPr marL="0" indent="0">
              <a:buNone/>
            </a:pPr>
            <a:r>
              <a:rPr lang="ru-RU" sz="2000" dirty="0" smtClean="0">
                <a:latin typeface="Century" panose="02040604050505020304" pitchFamily="18" charset="0"/>
              </a:rPr>
              <a:t> </a:t>
            </a:r>
            <a:r>
              <a:rPr lang="ru-RU" sz="2000" dirty="0">
                <a:latin typeface="Century" panose="02040604050505020304" pitchFamily="18" charset="0"/>
              </a:rPr>
              <a:t>Целевые прогулки на ближайшую улицу: расширении территории активных действий детей, знаний и представлений об окружающей </a:t>
            </a:r>
            <a:r>
              <a:rPr lang="ru-RU" sz="2000" dirty="0" smtClean="0">
                <a:latin typeface="Century" panose="02040604050505020304" pitchFamily="18" charset="0"/>
              </a:rPr>
              <a:t>действительности (старшая группа).</a:t>
            </a:r>
          </a:p>
          <a:p>
            <a:pPr marL="0" indent="0">
              <a:buNone/>
            </a:pPr>
            <a:r>
              <a:rPr lang="ru-RU" sz="2000" dirty="0" smtClean="0">
                <a:latin typeface="Century" panose="02040604050505020304" pitchFamily="18" charset="0"/>
              </a:rPr>
              <a:t>Экскурсии </a:t>
            </a:r>
            <a:r>
              <a:rPr lang="ru-RU" sz="2000" dirty="0">
                <a:latin typeface="Century" panose="02040604050505020304" pitchFamily="18" charset="0"/>
              </a:rPr>
              <a:t>и прогулки по аллее </a:t>
            </a:r>
            <a:r>
              <a:rPr lang="ru-RU" sz="2000" dirty="0" smtClean="0">
                <a:latin typeface="Century" panose="02040604050505020304" pitchFamily="18" charset="0"/>
              </a:rPr>
              <a:t>города (подготовительная группа).</a:t>
            </a:r>
            <a:endParaRPr lang="ru-RU" sz="2000" dirty="0">
              <a:latin typeface="Century" panose="02040604050505020304" pitchFamily="18" charset="0"/>
            </a:endParaRPr>
          </a:p>
          <a:p>
            <a:r>
              <a:rPr lang="ru-RU" sz="2000" dirty="0" smtClean="0">
                <a:latin typeface="Century" panose="02040604050505020304" pitchFamily="18" charset="0"/>
              </a:rPr>
              <a:t>уточнить </a:t>
            </a:r>
            <a:r>
              <a:rPr lang="ru-RU" sz="2000" dirty="0">
                <a:latin typeface="Century" panose="02040604050505020304" pitchFamily="18" charset="0"/>
              </a:rPr>
              <a:t>и обобщить знания детей о родном городе, его достопримечательностях;</a:t>
            </a:r>
          </a:p>
          <a:p>
            <a:r>
              <a:rPr lang="ru-RU" sz="2000" dirty="0" smtClean="0">
                <a:latin typeface="Century" panose="02040604050505020304" pitchFamily="18" charset="0"/>
              </a:rPr>
              <a:t>воспитывать </a:t>
            </a:r>
            <a:r>
              <a:rPr lang="ru-RU" sz="2000" dirty="0">
                <a:latin typeface="Century" panose="02040604050505020304" pitchFamily="18" charset="0"/>
              </a:rPr>
              <a:t>любовь к малой родине и гордость за неё;</a:t>
            </a:r>
          </a:p>
          <a:p>
            <a:r>
              <a:rPr lang="ru-RU" sz="2000" dirty="0">
                <a:latin typeface="Century" panose="02040604050505020304" pitchFamily="18" charset="0"/>
              </a:rPr>
              <a:t>развивать творческие способности, грамматический строй речи;</a:t>
            </a:r>
          </a:p>
          <a:p>
            <a:r>
              <a:rPr lang="ru-RU" sz="2000" dirty="0" smtClean="0">
                <a:latin typeface="Century" panose="02040604050505020304" pitchFamily="18" charset="0"/>
              </a:rPr>
              <a:t>воспитывать </a:t>
            </a:r>
            <a:r>
              <a:rPr lang="ru-RU" sz="2000" dirty="0">
                <a:latin typeface="Century" panose="02040604050505020304" pitchFamily="18" charset="0"/>
              </a:rPr>
              <a:t>гордость за город, в котором живешь.</a:t>
            </a:r>
          </a:p>
          <a:p>
            <a:pPr marL="0" indent="0">
              <a:buNone/>
            </a:pPr>
            <a:endParaRPr lang="ru-RU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2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Владимир\Desktop\Проект ЭКСКУРСИЯ\Экскурсии\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3321" y="3284955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itd0.mycdn.me/image?t=13&amp;bid=666741998640&amp;id=666741998640&amp;plc=WEB&amp;tkn=*CRcHYRghHPgQObI10KpNiZ6d4n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080" y="3284955"/>
            <a:ext cx="30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itd0.mycdn.me/image?t=13&amp;bid=553919346224&amp;id=553919346224&amp;plc=WEB&amp;tkn=*15wrGYY0S31-eJWc8H-WSbFaiC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620688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itd0.mycdn.me/image?t=13&amp;bid=569795518512&amp;id=569795518512&amp;plc=WEB&amp;tkn=*aYaDAUBYodlMNy0MhDpqvFVKM1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822" y="611188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65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2474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rgbClr val="0070C0"/>
                </a:solidFill>
                <a:latin typeface="Century" panose="02040604050505020304" pitchFamily="18" charset="0"/>
              </a:rPr>
              <a:t>МЕСЯЦ: </a:t>
            </a:r>
            <a:r>
              <a:rPr lang="ru-RU" dirty="0" smtClean="0">
                <a:solidFill>
                  <a:srgbClr val="0070C0"/>
                </a:solidFill>
                <a:latin typeface="Century" panose="02040604050505020304" pitchFamily="18" charset="0"/>
              </a:rPr>
              <a:t>ЯНВАРЬ</a:t>
            </a:r>
            <a:r>
              <a:rPr lang="ru-RU" dirty="0">
                <a:solidFill>
                  <a:srgbClr val="0070C0"/>
                </a:solidFill>
                <a:latin typeface="Century" panose="02040604050505020304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Century" panose="02040604050505020304" pitchFamily="18" charset="0"/>
              </a:rPr>
            </a:br>
            <a:endParaRPr lang="ru-RU" b="1" dirty="0">
              <a:latin typeface="Century" panose="020406040505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Century" panose="02040604050505020304" pitchFamily="18" charset="0"/>
              </a:rPr>
              <a:t>«</a:t>
            </a:r>
            <a:r>
              <a:rPr lang="ru-RU" sz="2400" dirty="0">
                <a:latin typeface="Century" panose="02040604050505020304" pitchFamily="18" charset="0"/>
              </a:rPr>
              <a:t>В гости музыка </a:t>
            </a:r>
            <a:r>
              <a:rPr lang="ru-RU" sz="2400" dirty="0" smtClean="0">
                <a:latin typeface="Century" panose="02040604050505020304" pitchFamily="18" charset="0"/>
              </a:rPr>
              <a:t>пришла» (встреча </a:t>
            </a:r>
            <a:r>
              <a:rPr lang="ru-RU" sz="2400" dirty="0">
                <a:latin typeface="Century" panose="02040604050505020304" pitchFamily="18" charset="0"/>
              </a:rPr>
              <a:t>с учащимися музыкальной </a:t>
            </a:r>
            <a:r>
              <a:rPr lang="ru-RU" sz="2400" dirty="0" smtClean="0">
                <a:latin typeface="Century" panose="02040604050505020304" pitchFamily="18" charset="0"/>
              </a:rPr>
              <a:t>школы) </a:t>
            </a:r>
            <a:r>
              <a:rPr lang="ru-RU" sz="1800" dirty="0" smtClean="0">
                <a:latin typeface="Century" panose="02040604050505020304" pitchFamily="18" charset="0"/>
              </a:rPr>
              <a:t>(подготовительная</a:t>
            </a:r>
            <a:r>
              <a:rPr lang="ru-RU" sz="1800" dirty="0">
                <a:latin typeface="Century" panose="02040604050505020304" pitchFamily="18" charset="0"/>
              </a:rPr>
              <a:t>, старшая группы)</a:t>
            </a:r>
            <a:endParaRPr lang="ru-RU" sz="2000" dirty="0">
              <a:latin typeface="Century" panose="020406040505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Century" panose="02040604050505020304" pitchFamily="18" charset="0"/>
              </a:rPr>
              <a:t>«</a:t>
            </a:r>
            <a:r>
              <a:rPr lang="ru-RU" sz="2400" dirty="0">
                <a:latin typeface="Century" panose="02040604050505020304" pitchFamily="18" charset="0"/>
              </a:rPr>
              <a:t>Школа искусств</a:t>
            </a:r>
            <a:r>
              <a:rPr lang="ru-RU" sz="2400" dirty="0" smtClean="0">
                <a:latin typeface="Century" panose="02040604050505020304" pitchFamily="18" charset="0"/>
              </a:rPr>
              <a:t>»</a:t>
            </a:r>
            <a:r>
              <a:rPr lang="ru-RU" sz="1800" dirty="0">
                <a:latin typeface="Century" panose="02040604050505020304" pitchFamily="18" charset="0"/>
              </a:rPr>
              <a:t> (подготовительная группа)</a:t>
            </a:r>
            <a:endParaRPr lang="ru-RU" sz="1600" dirty="0">
              <a:latin typeface="Century" panose="02040604050505020304" pitchFamily="18" charset="0"/>
            </a:endParaRPr>
          </a:p>
          <a:p>
            <a:r>
              <a:rPr lang="ru-RU" sz="2200" dirty="0" smtClean="0">
                <a:latin typeface="Century" panose="02040604050505020304" pitchFamily="18" charset="0"/>
              </a:rPr>
              <a:t>формировать представлений </a:t>
            </a:r>
            <a:r>
              <a:rPr lang="ru-RU" sz="2200" dirty="0">
                <a:latin typeface="Century" panose="02040604050505020304" pitchFamily="18" charset="0"/>
              </a:rPr>
              <a:t>детей о музыкальном </a:t>
            </a:r>
            <a:r>
              <a:rPr lang="ru-RU" sz="2200" dirty="0" smtClean="0">
                <a:latin typeface="Century" panose="02040604050505020304" pitchFamily="18" charset="0"/>
              </a:rPr>
              <a:t>искусстве;</a:t>
            </a:r>
          </a:p>
          <a:p>
            <a:r>
              <a:rPr lang="ru-RU" sz="2200" dirty="0" smtClean="0">
                <a:latin typeface="Century" panose="02040604050505020304" pitchFamily="18" charset="0"/>
              </a:rPr>
              <a:t>закреплять умение </a:t>
            </a:r>
            <a:r>
              <a:rPr lang="ru-RU" sz="2200" dirty="0">
                <a:latin typeface="Century" panose="02040604050505020304" pitchFamily="18" charset="0"/>
              </a:rPr>
              <a:t>общаться и заниматься совместной музыкальной </a:t>
            </a:r>
            <a:r>
              <a:rPr lang="ru-RU" sz="2200" dirty="0" smtClean="0">
                <a:latin typeface="Century" panose="02040604050505020304" pitchFamily="18" charset="0"/>
              </a:rPr>
              <a:t>деятельностью;</a:t>
            </a:r>
          </a:p>
          <a:p>
            <a:r>
              <a:rPr lang="ru-RU" sz="2200" dirty="0" smtClean="0">
                <a:latin typeface="Century" panose="02040604050505020304" pitchFamily="18" charset="0"/>
              </a:rPr>
              <a:t>активизировать и расширять знания детей о сотрудниках «Школы искусств» </a:t>
            </a:r>
            <a:r>
              <a:rPr lang="ru-RU" sz="2200" dirty="0">
                <a:latin typeface="Century" panose="02040604050505020304" pitchFamily="18" charset="0"/>
              </a:rPr>
              <a:t>и их профессиональной </a:t>
            </a:r>
            <a:r>
              <a:rPr lang="ru-RU" sz="2200" dirty="0" smtClean="0">
                <a:latin typeface="Century" panose="02040604050505020304" pitchFamily="18" charset="0"/>
              </a:rPr>
              <a:t>деятельности;</a:t>
            </a:r>
          </a:p>
          <a:p>
            <a:r>
              <a:rPr lang="ru-RU" sz="2200" dirty="0" smtClean="0">
                <a:latin typeface="Century" panose="02040604050505020304" pitchFamily="18" charset="0"/>
              </a:rPr>
              <a:t>приобщать </a:t>
            </a:r>
            <a:r>
              <a:rPr lang="ru-RU" sz="2200" dirty="0">
                <a:latin typeface="Century" panose="02040604050505020304" pitchFamily="18" charset="0"/>
              </a:rPr>
              <a:t>детей к </a:t>
            </a:r>
            <a:r>
              <a:rPr lang="ru-RU" sz="2200" dirty="0" smtClean="0">
                <a:latin typeface="Century" panose="02040604050505020304" pitchFamily="18" charset="0"/>
              </a:rPr>
              <a:t>культуре;</a:t>
            </a:r>
          </a:p>
          <a:p>
            <a:r>
              <a:rPr lang="ru-RU" sz="2200" dirty="0" smtClean="0">
                <a:latin typeface="Century" panose="02040604050505020304" pitchFamily="18" charset="0"/>
              </a:rPr>
              <a:t>развивать </a:t>
            </a:r>
            <a:r>
              <a:rPr lang="ru-RU" sz="2200" dirty="0">
                <a:latin typeface="Century" panose="02040604050505020304" pitchFamily="18" charset="0"/>
              </a:rPr>
              <a:t>эстетическое восприятие.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endParaRPr lang="ru-RU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70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itd0.mycdn.me/image?t=13&amp;bid=771005527088&amp;id=771005527088&amp;plc=WEB&amp;tkn=*NwZHuiVX5WXdCSAQ-CeJAN04o7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176" y="3356992"/>
            <a:ext cx="27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td0.mycdn.me/image?t=13&amp;bid=771005529904&amp;id=771005529904&amp;plc=WEB&amp;tkn=*8ayjYiFZiHbMXH2JyyiNHbUxR_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415377"/>
            <a:ext cx="1800000" cy="27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td0.mycdn.me/image?t=13&amp;bid=771005529648&amp;id=771005529648&amp;plc=WEB&amp;tkn=*7SJJ9Ks5xbaA8gEBxi2SOWR92W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682" y="3356992"/>
            <a:ext cx="27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td0.mycdn.me/image?t=13&amp;bid=605998745136&amp;id=605998745136&amp;plc=WEB&amp;tkn=*iyiQtaX_INTFaX26I0rDhiF5Cv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460" y="764704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itd0.mycdn.me/image?t=13&amp;bid=605998750768&amp;id=605998750768&amp;plc=WEB&amp;tkn=*k3BzXrMoms6OL0ySW-y2FpQyps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682" y="764704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119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2474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rgbClr val="0070C0"/>
                </a:solidFill>
                <a:latin typeface="Century" panose="02040604050505020304" pitchFamily="18" charset="0"/>
              </a:rPr>
              <a:t>МЕСЯЦ: </a:t>
            </a:r>
            <a:r>
              <a:rPr lang="ru-RU" dirty="0" smtClean="0">
                <a:solidFill>
                  <a:srgbClr val="0070C0"/>
                </a:solidFill>
                <a:latin typeface="Century" panose="02040604050505020304" pitchFamily="18" charset="0"/>
              </a:rPr>
              <a:t>ФЕВРАЛЬ</a:t>
            </a:r>
            <a:r>
              <a:rPr lang="ru-RU" dirty="0">
                <a:solidFill>
                  <a:srgbClr val="0070C0"/>
                </a:solidFill>
                <a:latin typeface="Century" panose="02040604050505020304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Century" panose="02040604050505020304" pitchFamily="18" charset="0"/>
              </a:rPr>
            </a:br>
            <a:endParaRPr lang="ru-RU" b="1" dirty="0">
              <a:latin typeface="Century" panose="020406040505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Century" panose="02040604050505020304" pitchFamily="18" charset="0"/>
              </a:rPr>
              <a:t>«Книжный </a:t>
            </a:r>
            <a:r>
              <a:rPr lang="ru-RU" sz="2800" dirty="0">
                <a:latin typeface="Century" panose="02040604050505020304" pitchFamily="18" charset="0"/>
              </a:rPr>
              <a:t>мир в детском </a:t>
            </a:r>
            <a:r>
              <a:rPr lang="ru-RU" sz="2800" dirty="0" smtClean="0">
                <a:latin typeface="Century" panose="02040604050505020304" pitchFamily="18" charset="0"/>
              </a:rPr>
              <a:t>саду</a:t>
            </a:r>
            <a:r>
              <a:rPr lang="ru-RU" sz="2800" dirty="0">
                <a:latin typeface="Century" panose="02040604050505020304" pitchFamily="18" charset="0"/>
              </a:rPr>
              <a:t>» (старшая группа)</a:t>
            </a:r>
            <a:endParaRPr lang="ru-RU" sz="2800" dirty="0" smtClean="0">
              <a:latin typeface="Century" panose="020406040505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>
                <a:latin typeface="Century" panose="02040604050505020304" pitchFamily="18" charset="0"/>
              </a:rPr>
              <a:t>«Экскурсия в библиотеку</a:t>
            </a:r>
            <a:r>
              <a:rPr lang="ru-RU" sz="2800" dirty="0" smtClean="0">
                <a:latin typeface="Century" panose="02040604050505020304" pitchFamily="18" charset="0"/>
              </a:rPr>
              <a:t>»</a:t>
            </a:r>
            <a:r>
              <a:rPr lang="ru-RU" sz="2800" dirty="0">
                <a:latin typeface="Century" panose="02040604050505020304" pitchFamily="18" charset="0"/>
              </a:rPr>
              <a:t> (подготовительная группа</a:t>
            </a:r>
            <a:r>
              <a:rPr lang="ru-RU" sz="2800" dirty="0" smtClean="0">
                <a:latin typeface="Century" panose="02040604050505020304" pitchFamily="18" charset="0"/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2800" dirty="0">
              <a:latin typeface="Century" panose="02040604050505020304" pitchFamily="18" charset="0"/>
            </a:endParaRPr>
          </a:p>
          <a:p>
            <a:r>
              <a:rPr lang="ru-RU" sz="2800" dirty="0" smtClean="0">
                <a:latin typeface="Century" panose="02040604050505020304" pitchFamily="18" charset="0"/>
              </a:rPr>
              <a:t>знакомить </a:t>
            </a:r>
            <a:r>
              <a:rPr lang="ru-RU" sz="2800" dirty="0">
                <a:latin typeface="Century" panose="02040604050505020304" pitchFamily="18" charset="0"/>
              </a:rPr>
              <a:t>детей с правилами поведения в общественных местах; </a:t>
            </a:r>
            <a:endParaRPr lang="ru-RU" sz="2800" dirty="0" smtClean="0">
              <a:latin typeface="Century" panose="02040604050505020304" pitchFamily="18" charset="0"/>
            </a:endParaRPr>
          </a:p>
          <a:p>
            <a:r>
              <a:rPr lang="ru-RU" sz="2800" dirty="0" smtClean="0">
                <a:latin typeface="Century" panose="02040604050505020304" pitchFamily="18" charset="0"/>
              </a:rPr>
              <a:t>конкретизировать </a:t>
            </a:r>
            <a:r>
              <a:rPr lang="ru-RU" sz="2800" dirty="0">
                <a:latin typeface="Century" panose="02040604050505020304" pitchFamily="18" charset="0"/>
              </a:rPr>
              <a:t>представления детей о книге (ее роли в жизни человека, об истории ее создания), о библиотеке (ее помещения, назначение</a:t>
            </a:r>
            <a:r>
              <a:rPr lang="ru-RU" sz="2800" dirty="0" smtClean="0">
                <a:latin typeface="Century" panose="02040604050505020304" pitchFamily="18" charset="0"/>
              </a:rPr>
              <a:t>);</a:t>
            </a:r>
          </a:p>
          <a:p>
            <a:r>
              <a:rPr lang="ru-RU" sz="2800" dirty="0" smtClean="0">
                <a:latin typeface="Century" panose="02040604050505020304" pitchFamily="18" charset="0"/>
              </a:rPr>
              <a:t>активизировать </a:t>
            </a:r>
            <a:r>
              <a:rPr lang="ru-RU" sz="2800" dirty="0">
                <a:latin typeface="Century" panose="02040604050505020304" pitchFamily="18" charset="0"/>
              </a:rPr>
              <a:t>словарный запас по теме (библиотекарь, читатели, формуляр, стеллаж, разделители</a:t>
            </a:r>
            <a:r>
              <a:rPr lang="ru-RU" sz="2800" dirty="0" smtClean="0">
                <a:latin typeface="Century" panose="02040604050505020304" pitchFamily="18" charset="0"/>
              </a:rPr>
              <a:t>);</a:t>
            </a:r>
          </a:p>
          <a:p>
            <a:r>
              <a:rPr lang="ru-RU" sz="2800" dirty="0" smtClean="0">
                <a:latin typeface="Century" panose="02040604050505020304" pitchFamily="18" charset="0"/>
              </a:rPr>
              <a:t>воспитывать </a:t>
            </a:r>
            <a:r>
              <a:rPr lang="ru-RU" sz="2800" dirty="0">
                <a:latin typeface="Century" panose="02040604050505020304" pitchFamily="18" charset="0"/>
              </a:rPr>
              <a:t>уважение к тем, кто трудится, бережное отношение к </a:t>
            </a:r>
            <a:r>
              <a:rPr lang="ru-RU" sz="2800" dirty="0" smtClean="0">
                <a:latin typeface="Century" panose="02040604050505020304" pitchFamily="18" charset="0"/>
              </a:rPr>
              <a:t>книге;</a:t>
            </a:r>
          </a:p>
          <a:p>
            <a:r>
              <a:rPr lang="ru-RU" sz="2800" dirty="0" smtClean="0">
                <a:latin typeface="Century" panose="02040604050505020304" pitchFamily="18" charset="0"/>
              </a:rPr>
              <a:t>развивать </a:t>
            </a:r>
            <a:r>
              <a:rPr lang="ru-RU" sz="2800" dirty="0">
                <a:latin typeface="Century" panose="02040604050505020304" pitchFamily="18" charset="0"/>
              </a:rPr>
              <a:t>мышление, речь, воображение, творчество в художественно-речевой деятельности.</a:t>
            </a:r>
          </a:p>
          <a:p>
            <a:pPr marL="0" indent="0">
              <a:buNone/>
            </a:pPr>
            <a:endParaRPr lang="ru-RU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09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имир\Desktop\Проект ЭКСКУРСИЯ\Экскурсии\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778" y="548680"/>
            <a:ext cx="2385225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Владимир\Desktop\Проект ЭКСКУРСИЯ\Экскурсии\1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90" y="548680"/>
            <a:ext cx="2151425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Владимир\Desktop\Проект ЭКСКУРСИЯ\Экскурсии\1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589" y="2997152"/>
            <a:ext cx="2334525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Владимир\Desktop\Проект ЭКСКУРСИЯ\Экскурсии\1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9389" y="2996952"/>
            <a:ext cx="2334784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Владимир\Desktop\Проект ЭКСКУРСИЯ\Экскурсии\2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278" y="657291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Владимир\Desktop\Проект ЭКСКУРСИЯ\Экскурсии\35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2751" y="2968610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093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872208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rgbClr val="0070C0"/>
                </a:solidFill>
                <a:latin typeface="Century" panose="02040604050505020304" pitchFamily="18" charset="0"/>
              </a:rPr>
              <a:t>МЕСЯЦ: </a:t>
            </a:r>
            <a:r>
              <a:rPr lang="ru-RU" dirty="0" smtClean="0">
                <a:solidFill>
                  <a:srgbClr val="0070C0"/>
                </a:solidFill>
                <a:latin typeface="Century" panose="02040604050505020304" pitchFamily="18" charset="0"/>
              </a:rPr>
              <a:t>МАРТ</a:t>
            </a:r>
            <a:r>
              <a:rPr lang="ru-RU" dirty="0">
                <a:solidFill>
                  <a:srgbClr val="0070C0"/>
                </a:solidFill>
                <a:latin typeface="Comic Sans MS" panose="030F0702030302020204" pitchFamily="66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39498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/>
              <a:t> </a:t>
            </a:r>
            <a:r>
              <a:rPr lang="ru-RU" sz="2800" dirty="0" smtClean="0">
                <a:latin typeface="Century" panose="02040604050505020304" pitchFamily="18" charset="0"/>
              </a:rPr>
              <a:t>«Все профессии важны»  </a:t>
            </a:r>
            <a:r>
              <a:rPr lang="ru-RU" sz="2000" dirty="0" smtClean="0">
                <a:latin typeface="Century" panose="02040604050505020304" pitchFamily="18" charset="0"/>
              </a:rPr>
              <a:t>(подготовительная группа)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Century" panose="02040604050505020304" pitchFamily="18" charset="0"/>
              </a:rPr>
              <a:t>Экскурсия в Дом быта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Century" panose="02040604050505020304" pitchFamily="18" charset="0"/>
              </a:rPr>
              <a:t>Экскурсия в отделение связи</a:t>
            </a:r>
          </a:p>
          <a:p>
            <a:pPr marL="0" indent="0">
              <a:buNone/>
            </a:pPr>
            <a:endParaRPr lang="ru-RU" sz="1400" dirty="0" smtClean="0">
              <a:latin typeface="Century" panose="02040604050505020304" pitchFamily="18" charset="0"/>
            </a:endParaRPr>
          </a:p>
          <a:p>
            <a:r>
              <a:rPr lang="ru-RU" sz="2000" dirty="0" smtClean="0">
                <a:latin typeface="Century" panose="02040604050505020304" pitchFamily="18" charset="0"/>
              </a:rPr>
              <a:t>воспитывать </a:t>
            </a:r>
            <a:r>
              <a:rPr lang="ru-RU" sz="2000" dirty="0">
                <a:latin typeface="Century" panose="02040604050505020304" pitchFamily="18" charset="0"/>
              </a:rPr>
              <a:t>у детей уважение к людям разных профессий</a:t>
            </a:r>
            <a:r>
              <a:rPr lang="ru-RU" sz="2000" dirty="0" smtClean="0">
                <a:latin typeface="Century" panose="02040604050505020304" pitchFamily="18" charset="0"/>
              </a:rPr>
              <a:t>;</a:t>
            </a:r>
          </a:p>
          <a:p>
            <a:r>
              <a:rPr lang="ru-RU" sz="2000" dirty="0" smtClean="0">
                <a:latin typeface="Century" panose="02040604050505020304" pitchFamily="18" charset="0"/>
              </a:rPr>
              <a:t>расширять </a:t>
            </a:r>
            <a:r>
              <a:rPr lang="ru-RU" sz="2000" dirty="0">
                <a:latin typeface="Century" panose="02040604050505020304" pitchFamily="18" charset="0"/>
              </a:rPr>
              <a:t>и конкретизировать представления о профессиях (фотограф, парикмахер, сапожник, </a:t>
            </a:r>
            <a:r>
              <a:rPr lang="ru-RU" sz="2000" dirty="0" smtClean="0">
                <a:latin typeface="Century" panose="02040604050505020304" pitchFamily="18" charset="0"/>
              </a:rPr>
              <a:t>киоскер, почтальон и т.д.);</a:t>
            </a:r>
          </a:p>
          <a:p>
            <a:r>
              <a:rPr lang="ru-RU" sz="2000" dirty="0" smtClean="0">
                <a:latin typeface="Century" panose="02040604050505020304" pitchFamily="18" charset="0"/>
              </a:rPr>
              <a:t>развивать </a:t>
            </a:r>
            <a:r>
              <a:rPr lang="ru-RU" sz="2000" dirty="0">
                <a:latin typeface="Century" panose="02040604050505020304" pitchFamily="18" charset="0"/>
              </a:rPr>
              <a:t>речевую активность, диалогическую речь, </a:t>
            </a:r>
            <a:r>
              <a:rPr lang="ru-RU" sz="2000" dirty="0" smtClean="0">
                <a:latin typeface="Century" panose="02040604050505020304" pitchFamily="18" charset="0"/>
              </a:rPr>
              <a:t>расширять словарный запас; </a:t>
            </a:r>
          </a:p>
          <a:p>
            <a:r>
              <a:rPr lang="ru-RU" sz="2000" dirty="0" smtClean="0">
                <a:latin typeface="Century" panose="02040604050505020304" pitchFamily="18" charset="0"/>
              </a:rPr>
              <a:t>расширять интерес детей к  профессиям родителей.</a:t>
            </a:r>
          </a:p>
        </p:txBody>
      </p:sp>
    </p:spTree>
    <p:extLst>
      <p:ext uri="{BB962C8B-B14F-4D97-AF65-F5344CB8AC3E}">
        <p14:creationId xmlns:p14="http://schemas.microsoft.com/office/powerpoint/2010/main" val="125447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Владимир\Desktop\Проект ЭКСКУРСИЯ\Экскурсии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740" y="3060374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Владимир\Desktop\Проект ЭКСКУРСИЯ\Экскурсии\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613725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Владимир\Desktop\Проект ЭКСКУРСИЯ\Экскурсии\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722" y="3060374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Владимир\Desktop\Проект ЭКСКУРСИЯ\Экскурсии\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741" y="611158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Users\Владимир\Desktop\Проект ЭКСКУРСИЯ\Экскурсии\3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36" y="3060374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Владимир\Desktop\Проект ЭКСКУРСИЯ\Экскурсии\26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469" y="611158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08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2474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rgbClr val="0070C0"/>
                </a:solidFill>
                <a:latin typeface="Century" panose="02040604050505020304" pitchFamily="18" charset="0"/>
              </a:rPr>
              <a:t>МЕСЯЦ: </a:t>
            </a:r>
            <a:r>
              <a:rPr lang="ru-RU" dirty="0" smtClean="0">
                <a:solidFill>
                  <a:srgbClr val="0070C0"/>
                </a:solidFill>
                <a:latin typeface="Century" panose="02040604050505020304" pitchFamily="18" charset="0"/>
              </a:rPr>
              <a:t>МАЙ</a:t>
            </a:r>
            <a:r>
              <a:rPr lang="ru-RU" dirty="0">
                <a:solidFill>
                  <a:srgbClr val="0070C0"/>
                </a:solidFill>
                <a:latin typeface="Century" panose="02040604050505020304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Century" panose="02040604050505020304" pitchFamily="18" charset="0"/>
              </a:rPr>
            </a:br>
            <a:endParaRPr lang="ru-RU" b="1" dirty="0">
              <a:latin typeface="Century" panose="020406040505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3204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dirty="0" smtClean="0">
                <a:latin typeface="Century" panose="02040604050505020304" pitchFamily="18" charset="0"/>
              </a:rPr>
              <a:t>«Памяти защитников Отечества» </a:t>
            </a:r>
            <a:r>
              <a:rPr lang="ru-RU" sz="2000" dirty="0" smtClean="0">
                <a:latin typeface="Century" panose="02040604050505020304" pitchFamily="18" charset="0"/>
              </a:rPr>
              <a:t>(подготовительная, старшая группы)</a:t>
            </a:r>
            <a:endParaRPr lang="ru-RU" sz="2800" dirty="0" smtClean="0">
              <a:latin typeface="Century" panose="020406040505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Century" panose="02040604050505020304" pitchFamily="18" charset="0"/>
              </a:rPr>
              <a:t>Экскурсия к памятнику боевой славы. </a:t>
            </a:r>
            <a:endParaRPr lang="ru-RU" sz="2000" dirty="0">
              <a:latin typeface="Century" panose="020406040505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Century" panose="02040604050505020304" pitchFamily="18" charset="0"/>
              </a:rPr>
              <a:t>Экскурсия в школьный музей боевой славы.</a:t>
            </a:r>
          </a:p>
          <a:p>
            <a:pPr marL="0" indent="0" algn="just">
              <a:buNone/>
            </a:pPr>
            <a:endParaRPr lang="ru-RU" sz="1300" dirty="0" smtClean="0">
              <a:latin typeface="Century" panose="02040604050505020304" pitchFamily="18" charset="0"/>
            </a:endParaRPr>
          </a:p>
          <a:p>
            <a:pPr algn="just"/>
            <a:r>
              <a:rPr lang="ru-RU" sz="2000" dirty="0" smtClean="0">
                <a:latin typeface="Century" panose="02040604050505020304" pitchFamily="18" charset="0"/>
              </a:rPr>
              <a:t>закреплять </a:t>
            </a:r>
            <a:r>
              <a:rPr lang="ru-RU" sz="2000" dirty="0">
                <a:latin typeface="Century" panose="02040604050505020304" pitchFamily="18" charset="0"/>
              </a:rPr>
              <a:t>и систематизировать знания о Великой Отечественной войне, празднике </a:t>
            </a:r>
            <a:r>
              <a:rPr lang="ru-RU" sz="2000" dirty="0" smtClean="0">
                <a:latin typeface="Century" panose="02040604050505020304" pitchFamily="18" charset="0"/>
              </a:rPr>
              <a:t>Победы;</a:t>
            </a:r>
          </a:p>
          <a:p>
            <a:pPr algn="just"/>
            <a:r>
              <a:rPr lang="ru-RU" sz="2000" dirty="0" smtClean="0">
                <a:latin typeface="Century" panose="02040604050505020304" pitchFamily="18" charset="0"/>
              </a:rPr>
              <a:t>учить </a:t>
            </a:r>
            <a:r>
              <a:rPr lang="ru-RU" sz="2000" dirty="0">
                <a:latin typeface="Century" panose="02040604050505020304" pitchFamily="18" charset="0"/>
              </a:rPr>
              <a:t>чуткому, доброжелательному отношению к товарищам</a:t>
            </a:r>
            <a:r>
              <a:rPr lang="ru-RU" sz="2000" dirty="0" smtClean="0">
                <a:latin typeface="Century" panose="02040604050505020304" pitchFamily="18" charset="0"/>
              </a:rPr>
              <a:t>;</a:t>
            </a:r>
          </a:p>
          <a:p>
            <a:pPr algn="just"/>
            <a:r>
              <a:rPr lang="ru-RU" sz="2000" dirty="0" smtClean="0">
                <a:latin typeface="Century" panose="02040604050505020304" pitchFamily="18" charset="0"/>
              </a:rPr>
              <a:t>воспитывать </a:t>
            </a:r>
            <a:r>
              <a:rPr lang="ru-RU" sz="2000" dirty="0">
                <a:latin typeface="Century" panose="02040604050505020304" pitchFamily="18" charset="0"/>
              </a:rPr>
              <a:t>чувство уважения к людям: </a:t>
            </a:r>
            <a:r>
              <a:rPr lang="ru-RU" sz="2000" dirty="0" smtClean="0">
                <a:latin typeface="Century" panose="02040604050505020304" pitchFamily="18" charset="0"/>
              </a:rPr>
              <a:t>доброжелательность, </a:t>
            </a:r>
            <a:r>
              <a:rPr lang="ru-RU" sz="2000" dirty="0">
                <a:latin typeface="Century" panose="02040604050505020304" pitchFamily="18" charset="0"/>
              </a:rPr>
              <a:t>желание совершать добрые </a:t>
            </a:r>
            <a:r>
              <a:rPr lang="ru-RU" sz="2000" dirty="0" smtClean="0">
                <a:latin typeface="Century" panose="02040604050505020304" pitchFamily="18" charset="0"/>
              </a:rPr>
              <a:t>поступки,</a:t>
            </a:r>
          </a:p>
          <a:p>
            <a:pPr algn="just"/>
            <a:r>
              <a:rPr lang="ru-RU" sz="2000" dirty="0" smtClean="0">
                <a:latin typeface="Century" panose="02040604050505020304" pitchFamily="18" charset="0"/>
              </a:rPr>
              <a:t>воспитывать </a:t>
            </a:r>
            <a:r>
              <a:rPr lang="ru-RU" sz="2000" dirty="0">
                <a:latin typeface="Century" panose="02040604050505020304" pitchFamily="18" charset="0"/>
              </a:rPr>
              <a:t>чувство патриотизма, любви к своей Родине, уважения к ветеранам Великой отечественной войны, желание заботиться о </a:t>
            </a:r>
            <a:r>
              <a:rPr lang="ru-RU" sz="2000" dirty="0" smtClean="0">
                <a:latin typeface="Century" panose="02040604050505020304" pitchFamily="18" charset="0"/>
              </a:rPr>
              <a:t>них,</a:t>
            </a:r>
          </a:p>
          <a:p>
            <a:pPr algn="just"/>
            <a:r>
              <a:rPr lang="ru-RU" sz="2000" dirty="0" smtClean="0">
                <a:latin typeface="Century" panose="02040604050505020304" pitchFamily="18" charset="0"/>
              </a:rPr>
              <a:t>воспитывать </a:t>
            </a:r>
            <a:r>
              <a:rPr lang="ru-RU" sz="2000" dirty="0">
                <a:latin typeface="Century" panose="02040604050505020304" pitchFamily="18" charset="0"/>
              </a:rPr>
              <a:t>толерантность</a:t>
            </a:r>
            <a:endParaRPr lang="ru-RU" sz="2000" dirty="0" smtClean="0">
              <a:latin typeface="Century" panose="020406040505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79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ладимир\Desktop\Проект ЭКСКУРСИЯ\Экскурсии\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02056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Владимир\Desktop\Проект ЭКСКУРСИЯ\Экскурсии\3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49353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Владимир\Desktop\Проект ЭКСКУРСИЯ\Экскурсии\3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400" y="2852936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td0.mycdn.me/image?t=13&amp;bid=772662828336&amp;id=772662828336&amp;plc=WEB&amp;tkn=*xeU7E0plyGZAdFbQkUuOJ7V2v4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501008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td0.mycdn.me/image?t=13&amp;bid=770817100080&amp;id=770817100080&amp;plc=WEB&amp;tkn=*1h2SnLJgPp4rcnr1abfy7ku2QUI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992" y="260648"/>
            <a:ext cx="1619999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td0.mycdn.me/image?t=13&amp;bid=770805789744&amp;id=770805789744&amp;plc=WEB&amp;tkn=*Jknj1RnN3x1XZ21QeK-bvetBNX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330" y="2895686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29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508104" y="404664"/>
            <a:ext cx="3456384" cy="2520280"/>
          </a:xfrm>
        </p:spPr>
        <p:txBody>
          <a:bodyPr>
            <a:normAutofit/>
          </a:bodyPr>
          <a:lstStyle/>
          <a:p>
            <a:r>
              <a:rPr lang="ru-RU" sz="2800" b="0" u="sng" dirty="0">
                <a:solidFill>
                  <a:srgbClr val="00B050"/>
                </a:solidFill>
                <a:latin typeface="Century" panose="02040604050505020304" pitchFamily="18" charset="0"/>
              </a:rPr>
              <a:t>ЦЕЛЕВАЯ ГРУППА</a:t>
            </a:r>
            <a:r>
              <a:rPr lang="ru-RU" sz="2800" b="0" dirty="0">
                <a:solidFill>
                  <a:srgbClr val="00B050"/>
                </a:solidFill>
                <a:latin typeface="Century" panose="02040604050505020304" pitchFamily="18" charset="0"/>
              </a:rPr>
              <a:t>:</a:t>
            </a:r>
            <a:r>
              <a:rPr lang="ru-RU" sz="2800" b="0" dirty="0">
                <a:latin typeface="Century" panose="02040604050505020304" pitchFamily="18" charset="0"/>
              </a:rPr>
              <a:t/>
            </a:r>
            <a:br>
              <a:rPr lang="ru-RU" sz="2800" b="0" dirty="0">
                <a:latin typeface="Century" panose="02040604050505020304" pitchFamily="18" charset="0"/>
              </a:rPr>
            </a:br>
            <a:r>
              <a:rPr lang="ru-RU" b="0" dirty="0">
                <a:latin typeface="Century" panose="02040604050505020304" pitchFamily="18" charset="0"/>
              </a:rPr>
              <a:t>Дети </a:t>
            </a:r>
            <a:r>
              <a:rPr lang="ru-RU" b="0" dirty="0" smtClean="0">
                <a:latin typeface="Century" panose="02040604050505020304" pitchFamily="18" charset="0"/>
              </a:rPr>
              <a:t>подготовительной и старшей групп ГБОУ города Москвы «Школа 2065» корпус 6 (дошкольное отделение)</a:t>
            </a:r>
            <a:endParaRPr lang="ru-RU" dirty="0">
              <a:latin typeface="Century" panose="020406040505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411760" y="1988840"/>
            <a:ext cx="3034680" cy="4248472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000" u="sng" dirty="0">
                <a:solidFill>
                  <a:srgbClr val="00B050"/>
                </a:solidFill>
                <a:latin typeface="Century" panose="02040604050505020304" pitchFamily="18" charset="0"/>
              </a:rPr>
              <a:t> </a:t>
            </a:r>
            <a:r>
              <a:rPr lang="ru-RU" sz="2800" u="sng" dirty="0">
                <a:solidFill>
                  <a:srgbClr val="00B050"/>
                </a:solidFill>
                <a:latin typeface="Century" panose="02040604050505020304" pitchFamily="18" charset="0"/>
              </a:rPr>
              <a:t>УЧАСТНИКИ</a:t>
            </a:r>
            <a:r>
              <a:rPr lang="ru-RU" sz="2800" u="sng" dirty="0" smtClean="0">
                <a:solidFill>
                  <a:srgbClr val="00B050"/>
                </a:solidFill>
                <a:latin typeface="Century" panose="02040604050505020304" pitchFamily="18" charset="0"/>
              </a:rPr>
              <a:t>:</a:t>
            </a:r>
          </a:p>
          <a:p>
            <a:pPr marL="0" indent="0" algn="r">
              <a:buNone/>
            </a:pPr>
            <a:endParaRPr lang="ru-RU" sz="2000" dirty="0">
              <a:solidFill>
                <a:srgbClr val="00B050"/>
              </a:solidFill>
              <a:latin typeface="Century" panose="02040604050505020304" pitchFamily="18" charset="0"/>
            </a:endParaRPr>
          </a:p>
          <a:p>
            <a:pPr marL="0" lvl="0" indent="0" algn="just">
              <a:buNone/>
            </a:pPr>
            <a:r>
              <a:rPr lang="ru-RU" sz="2000" dirty="0">
                <a:latin typeface="Century" panose="02040604050505020304" pitchFamily="18" charset="0"/>
              </a:rPr>
              <a:t>Учитель – логопед</a:t>
            </a:r>
            <a:r>
              <a:rPr lang="ru-RU" sz="2000" dirty="0" smtClean="0">
                <a:latin typeface="Century" panose="02040604050505020304" pitchFamily="18" charset="0"/>
              </a:rPr>
              <a:t>:</a:t>
            </a:r>
          </a:p>
          <a:p>
            <a:pPr marL="0" lvl="0" indent="0" algn="r">
              <a:buNone/>
            </a:pPr>
            <a:r>
              <a:rPr lang="ru-RU" sz="2000" dirty="0" smtClean="0">
                <a:latin typeface="Century" panose="02040604050505020304" pitchFamily="18" charset="0"/>
              </a:rPr>
              <a:t>                  </a:t>
            </a:r>
            <a:r>
              <a:rPr lang="ru-RU" sz="2000" dirty="0" err="1" smtClean="0">
                <a:latin typeface="Century" panose="02040604050505020304" pitchFamily="18" charset="0"/>
              </a:rPr>
              <a:t>Е.Н.Гуртова</a:t>
            </a:r>
            <a:endParaRPr lang="ru-RU" sz="2000" dirty="0">
              <a:latin typeface="Century" panose="02040604050505020304" pitchFamily="18" charset="0"/>
            </a:endParaRPr>
          </a:p>
          <a:p>
            <a:pPr marL="0" lvl="0" indent="0">
              <a:buNone/>
            </a:pPr>
            <a:r>
              <a:rPr lang="ru-RU" sz="2000" dirty="0" smtClean="0">
                <a:latin typeface="Century" panose="02040604050505020304" pitchFamily="18" charset="0"/>
              </a:rPr>
              <a:t>Педагог-психолог: </a:t>
            </a:r>
          </a:p>
          <a:p>
            <a:pPr marL="0" lvl="0" indent="0" algn="r">
              <a:buNone/>
            </a:pPr>
            <a:r>
              <a:rPr lang="ru-RU" sz="2000" dirty="0" err="1" smtClean="0">
                <a:latin typeface="Century" panose="02040604050505020304" pitchFamily="18" charset="0"/>
              </a:rPr>
              <a:t>И.В.Сомова</a:t>
            </a:r>
            <a:endParaRPr lang="ru-RU" sz="2000" dirty="0">
              <a:latin typeface="Century" panose="02040604050505020304" pitchFamily="18" charset="0"/>
            </a:endParaRPr>
          </a:p>
          <a:p>
            <a:pPr marL="0" lvl="0" indent="0" algn="just">
              <a:buNone/>
            </a:pPr>
            <a:r>
              <a:rPr lang="ru-RU" sz="2000" dirty="0" smtClean="0">
                <a:latin typeface="Century" panose="02040604050505020304" pitchFamily="18" charset="0"/>
              </a:rPr>
              <a:t>Воспитатели:</a:t>
            </a:r>
          </a:p>
          <a:p>
            <a:pPr marL="0" lvl="0" indent="0" algn="r">
              <a:buNone/>
            </a:pPr>
            <a:r>
              <a:rPr lang="ru-RU" sz="2000" dirty="0" smtClean="0">
                <a:latin typeface="Century" panose="02040604050505020304" pitchFamily="18" charset="0"/>
              </a:rPr>
              <a:t>           </a:t>
            </a:r>
            <a:r>
              <a:rPr lang="ru-RU" sz="2000" dirty="0" err="1" smtClean="0">
                <a:latin typeface="Century" panose="02040604050505020304" pitchFamily="18" charset="0"/>
              </a:rPr>
              <a:t>Р.М.Мокрашова</a:t>
            </a:r>
            <a:r>
              <a:rPr lang="ru-RU" sz="2000" dirty="0" smtClean="0">
                <a:latin typeface="Century" panose="02040604050505020304" pitchFamily="18" charset="0"/>
              </a:rPr>
              <a:t>,</a:t>
            </a:r>
            <a:endParaRPr lang="ru-RU" sz="2000" dirty="0">
              <a:latin typeface="Century" panose="02040604050505020304" pitchFamily="18" charset="0"/>
            </a:endParaRPr>
          </a:p>
          <a:p>
            <a:pPr marL="0" lvl="0" indent="0" algn="r">
              <a:buNone/>
            </a:pPr>
            <a:r>
              <a:rPr lang="ru-RU" sz="2000" dirty="0" err="1" smtClean="0">
                <a:latin typeface="Century" panose="02040604050505020304" pitchFamily="18" charset="0"/>
              </a:rPr>
              <a:t>С.Н.Елизарова</a:t>
            </a:r>
            <a:r>
              <a:rPr lang="ru-RU" sz="2000" dirty="0" smtClean="0">
                <a:latin typeface="Century" panose="02040604050505020304" pitchFamily="18" charset="0"/>
              </a:rPr>
              <a:t>,</a:t>
            </a:r>
          </a:p>
          <a:p>
            <a:pPr marL="0" lvl="0" indent="0" algn="r">
              <a:buNone/>
            </a:pPr>
            <a:r>
              <a:rPr lang="ru-RU" sz="2000" dirty="0" err="1" smtClean="0">
                <a:latin typeface="Century" panose="02040604050505020304" pitchFamily="18" charset="0"/>
              </a:rPr>
              <a:t>Ю.П.Смирнова</a:t>
            </a:r>
            <a:r>
              <a:rPr lang="ru-RU" sz="2000" dirty="0" smtClean="0">
                <a:latin typeface="Century" panose="02040604050505020304" pitchFamily="18" charset="0"/>
              </a:rPr>
              <a:t>,</a:t>
            </a:r>
          </a:p>
          <a:p>
            <a:pPr marL="0" lvl="0" indent="0" algn="r">
              <a:buNone/>
            </a:pPr>
            <a:r>
              <a:rPr lang="ru-RU" sz="2000" dirty="0" err="1" smtClean="0">
                <a:latin typeface="Century" panose="02040604050505020304" pitchFamily="18" charset="0"/>
              </a:rPr>
              <a:t>Л.Н.Маркаданова</a:t>
            </a:r>
            <a:endParaRPr lang="ru-RU" sz="2000" dirty="0">
              <a:latin typeface="Century" panose="020406040505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868144" y="3789040"/>
            <a:ext cx="3008313" cy="2232249"/>
          </a:xfrm>
        </p:spPr>
        <p:txBody>
          <a:bodyPr>
            <a:normAutofit/>
          </a:bodyPr>
          <a:lstStyle/>
          <a:p>
            <a:r>
              <a:rPr lang="ru-RU" sz="2800" u="sng" dirty="0" smtClean="0">
                <a:solidFill>
                  <a:srgbClr val="00B050"/>
                </a:solidFill>
                <a:latin typeface="Century" panose="02040604050505020304" pitchFamily="18" charset="0"/>
              </a:rPr>
              <a:t>ТИП ПРОЕКТА</a:t>
            </a:r>
            <a:r>
              <a:rPr lang="ru-RU" sz="2800" dirty="0" smtClean="0">
                <a:solidFill>
                  <a:srgbClr val="00B050"/>
                </a:solidFill>
                <a:latin typeface="Century" panose="02040604050505020304" pitchFamily="18" charset="0"/>
              </a:rPr>
              <a:t>: </a:t>
            </a:r>
            <a:r>
              <a:rPr lang="ru-RU" sz="2000" dirty="0">
                <a:latin typeface="Century" panose="02040604050505020304" pitchFamily="18" charset="0"/>
              </a:rPr>
              <a:t>долгосрочный </a:t>
            </a:r>
            <a:r>
              <a:rPr lang="ru-RU" sz="2000" dirty="0" smtClean="0">
                <a:latin typeface="Century" panose="02040604050505020304" pitchFamily="18" charset="0"/>
              </a:rPr>
              <a:t>образовательный </a:t>
            </a:r>
          </a:p>
          <a:p>
            <a:r>
              <a:rPr lang="ru-RU" sz="2000" dirty="0" smtClean="0">
                <a:latin typeface="Century" panose="02040604050505020304" pitchFamily="18" charset="0"/>
              </a:rPr>
              <a:t>на </a:t>
            </a:r>
            <a:r>
              <a:rPr lang="ru-RU" sz="2000" dirty="0">
                <a:latin typeface="Century" panose="02040604050505020304" pitchFamily="18" charset="0"/>
              </a:rPr>
              <a:t>1 учебный  год.</a:t>
            </a:r>
          </a:p>
          <a:p>
            <a:endParaRPr lang="ru-RU" dirty="0">
              <a:latin typeface="Century" panose="020406040505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564904"/>
            <a:ext cx="5256584" cy="30570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05515" y="692695"/>
            <a:ext cx="58788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entury" panose="02040604050505020304" pitchFamily="18" charset="0"/>
              </a:rPr>
              <a:t>СПАСИБО 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entury" panose="02040604050505020304" pitchFamily="18" charset="0"/>
              </a:rPr>
              <a:t>ЗА ВНИМАНИЕ.</a:t>
            </a:r>
          </a:p>
        </p:txBody>
      </p:sp>
    </p:spTree>
    <p:extLst>
      <p:ext uri="{BB962C8B-B14F-4D97-AF65-F5344CB8AC3E}">
        <p14:creationId xmlns:p14="http://schemas.microsoft.com/office/powerpoint/2010/main" val="173679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656184"/>
          </a:xfrm>
        </p:spPr>
        <p:txBody>
          <a:bodyPr>
            <a:normAutofit/>
          </a:bodyPr>
          <a:lstStyle/>
          <a:p>
            <a:pPr algn="l"/>
            <a:r>
              <a:rPr lang="ru-RU" sz="3100" dirty="0" smtClean="0">
                <a:solidFill>
                  <a:srgbClr val="00B050"/>
                </a:solidFill>
                <a:latin typeface="Century" panose="02040604050505020304" pitchFamily="18" charset="0"/>
              </a:rPr>
              <a:t>ЦЕЛЬ ПРОЕКТА </a:t>
            </a:r>
            <a:r>
              <a:rPr lang="ru-RU" sz="3100" b="1" dirty="0" smtClean="0">
                <a:solidFill>
                  <a:srgbClr val="00B050"/>
                </a:solidFill>
                <a:latin typeface="Century" panose="02040604050505020304" pitchFamily="18" charset="0"/>
              </a:rPr>
              <a:t>:</a:t>
            </a:r>
            <a:r>
              <a:rPr lang="ru-RU" sz="2800" b="1" dirty="0" smtClean="0">
                <a:latin typeface="Century" panose="02040604050505020304" pitchFamily="18" charset="0"/>
              </a:rPr>
              <a:t/>
            </a:r>
            <a:br>
              <a:rPr lang="ru-RU" sz="2800" b="1" dirty="0" smtClean="0">
                <a:latin typeface="Century" panose="02040604050505020304" pitchFamily="18" charset="0"/>
              </a:rPr>
            </a:br>
            <a:r>
              <a:rPr lang="ru-RU" sz="2000" dirty="0">
                <a:latin typeface="Century" panose="02040604050505020304" pitchFamily="18" charset="0"/>
              </a:rPr>
              <a:t>развитие </a:t>
            </a:r>
            <a:r>
              <a:rPr lang="ru-RU" sz="2000" dirty="0" smtClean="0">
                <a:latin typeface="Century" panose="02040604050505020304" pitchFamily="18" charset="0"/>
              </a:rPr>
              <a:t>речи, активизации </a:t>
            </a:r>
            <a:r>
              <a:rPr lang="ru-RU" sz="2000" dirty="0">
                <a:latin typeface="Century" panose="02040604050505020304" pitchFamily="18" charset="0"/>
              </a:rPr>
              <a:t>и расширении словаря </a:t>
            </a:r>
            <a:r>
              <a:rPr lang="ru-RU" sz="2000" dirty="0" smtClean="0">
                <a:latin typeface="Century" panose="02040604050505020304" pitchFamily="18" charset="0"/>
              </a:rPr>
              <a:t>детей </a:t>
            </a:r>
            <a:r>
              <a:rPr lang="ru-RU" sz="2000" dirty="0">
                <a:latin typeface="Century" panose="02040604050505020304" pitchFamily="18" charset="0"/>
              </a:rPr>
              <a:t>через </a:t>
            </a:r>
            <a:r>
              <a:rPr lang="ru-RU" sz="2000" dirty="0" smtClean="0">
                <a:latin typeface="Century" panose="02040604050505020304" pitchFamily="18" charset="0"/>
              </a:rPr>
              <a:t>тематические экскурсии.</a:t>
            </a:r>
            <a:endParaRPr lang="ru-RU" sz="2800" dirty="0">
              <a:latin typeface="Century" panose="020406040505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5"/>
            <a:ext cx="8229600" cy="396044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800" dirty="0" smtClean="0">
                <a:solidFill>
                  <a:srgbClr val="00B050"/>
                </a:solidFill>
                <a:latin typeface="Century" panose="02040604050505020304" pitchFamily="18" charset="0"/>
              </a:rPr>
              <a:t>ЗАДАЧИ: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Century" panose="02040604050505020304" pitchFamily="18" charset="0"/>
              </a:rPr>
              <a:t>развивать и активизировать </a:t>
            </a:r>
            <a:r>
              <a:rPr lang="ru-RU" sz="2000" dirty="0">
                <a:latin typeface="Century" panose="02040604050505020304" pitchFamily="18" charset="0"/>
              </a:rPr>
              <a:t>речевые навыки </a:t>
            </a:r>
            <a:r>
              <a:rPr lang="ru-RU" sz="2000" dirty="0" smtClean="0">
                <a:latin typeface="Century" panose="02040604050505020304" pitchFamily="18" charset="0"/>
              </a:rPr>
              <a:t>детей;</a:t>
            </a:r>
            <a:endParaRPr lang="ru-RU" sz="2000" dirty="0">
              <a:latin typeface="Century" panose="02040604050505020304" pitchFamily="18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000" dirty="0">
                <a:latin typeface="Century" panose="02040604050505020304" pitchFamily="18" charset="0"/>
              </a:rPr>
              <a:t>развивать </a:t>
            </a:r>
            <a:r>
              <a:rPr lang="ru-RU" sz="2000" dirty="0" smtClean="0">
                <a:latin typeface="Century" panose="02040604050505020304" pitchFamily="18" charset="0"/>
              </a:rPr>
              <a:t>умение общаться 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Century" panose="02040604050505020304" pitchFamily="18" charset="0"/>
                <a:ea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2000" dirty="0">
                <a:latin typeface="Century" panose="02040604050505020304" pitchFamily="18" charset="0"/>
                <a:ea typeface="Times New Roman" pitchFamily="18" charset="0"/>
                <a:cs typeface="Times New Roman" pitchFamily="18" charset="0"/>
              </a:rPr>
              <a:t>представлений о родном городе, развитие патриотических и гражданских </a:t>
            </a:r>
            <a:r>
              <a:rPr lang="ru-RU" sz="2000" dirty="0" smtClean="0">
                <a:latin typeface="Century" panose="02040604050505020304" pitchFamily="18" charset="0"/>
                <a:ea typeface="Times New Roman" pitchFamily="18" charset="0"/>
                <a:cs typeface="Times New Roman" pitchFamily="18" charset="0"/>
              </a:rPr>
              <a:t>чувств;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000" dirty="0">
                <a:latin typeface="Century" panose="02040604050505020304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Century" panose="02040604050505020304" pitchFamily="18" charset="0"/>
                <a:ea typeface="Times New Roman" pitchFamily="18" charset="0"/>
                <a:cs typeface="Times New Roman" pitchFamily="18" charset="0"/>
              </a:rPr>
              <a:t>знакомить </a:t>
            </a:r>
            <a:r>
              <a:rPr lang="ru-RU" sz="2000" dirty="0">
                <a:latin typeface="Century" panose="02040604050505020304" pitchFamily="18" charset="0"/>
                <a:ea typeface="Times New Roman" pitchFamily="18" charset="0"/>
                <a:cs typeface="Times New Roman" pitchFamily="18" charset="0"/>
              </a:rPr>
              <a:t>с профессиональной деятельностью представителей социальных сфер </a:t>
            </a:r>
            <a:r>
              <a:rPr lang="ru-RU" sz="2000" dirty="0" smtClean="0">
                <a:latin typeface="Century" panose="02040604050505020304" pitchFamily="18" charset="0"/>
                <a:ea typeface="Times New Roman" pitchFamily="18" charset="0"/>
                <a:cs typeface="Times New Roman" pitchFamily="18" charset="0"/>
              </a:rPr>
              <a:t>города;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000" dirty="0">
                <a:latin typeface="Century" panose="02040604050505020304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Century" panose="02040604050505020304" pitchFamily="18" charset="0"/>
                <a:ea typeface="Times New Roman" pitchFamily="18" charset="0"/>
                <a:cs typeface="Times New Roman" pitchFamily="18" charset="0"/>
              </a:rPr>
              <a:t>социализировать </a:t>
            </a:r>
            <a:r>
              <a:rPr lang="ru-RU" sz="2000" dirty="0">
                <a:latin typeface="Century" panose="02040604050505020304" pitchFamily="18" charset="0"/>
                <a:ea typeface="Times New Roman" pitchFamily="18" charset="0"/>
                <a:cs typeface="Times New Roman" pitchFamily="18" charset="0"/>
              </a:rPr>
              <a:t>ребенка-дошкольника, </a:t>
            </a:r>
            <a:r>
              <a:rPr lang="ru-RU" sz="2000" dirty="0" smtClean="0">
                <a:latin typeface="Century" panose="02040604050505020304" pitchFamily="18" charset="0"/>
                <a:ea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2000" dirty="0">
                <a:latin typeface="Century" panose="02040604050505020304" pitchFamily="18" charset="0"/>
                <a:ea typeface="Times New Roman" pitchFamily="18" charset="0"/>
                <a:cs typeface="Times New Roman" pitchFamily="18" charset="0"/>
              </a:rPr>
              <a:t>у него </a:t>
            </a:r>
            <a:r>
              <a:rPr lang="ru-RU" sz="2000" dirty="0" smtClean="0">
                <a:latin typeface="Century" panose="02040604050505020304" pitchFamily="18" charset="0"/>
                <a:ea typeface="Times New Roman" pitchFamily="18" charset="0"/>
                <a:cs typeface="Times New Roman" pitchFamily="18" charset="0"/>
              </a:rPr>
              <a:t>умение </a:t>
            </a:r>
            <a:r>
              <a:rPr lang="ru-RU" sz="2000" dirty="0">
                <a:latin typeface="Century" panose="02040604050505020304" pitchFamily="18" charset="0"/>
                <a:ea typeface="Times New Roman" pitchFamily="18" charset="0"/>
                <a:cs typeface="Times New Roman" pitchFamily="18" charset="0"/>
              </a:rPr>
              <a:t>вести себя в общественных местах, общаться с взрослыми и </a:t>
            </a:r>
            <a:r>
              <a:rPr lang="ru-RU" sz="2000" dirty="0" smtClean="0">
                <a:latin typeface="Century" panose="02040604050505020304" pitchFamily="18" charset="0"/>
                <a:ea typeface="Times New Roman" pitchFamily="18" charset="0"/>
                <a:cs typeface="Times New Roman" pitchFamily="18" charset="0"/>
              </a:rPr>
              <a:t>сверстниками.</a:t>
            </a:r>
            <a:r>
              <a:rPr lang="ru-RU" sz="2000" dirty="0">
                <a:latin typeface="Century" panose="02040604050505020304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Century" panose="02040604050505020304" pitchFamily="18" charset="0"/>
                <a:ea typeface="Times New Roman" pitchFamily="18" charset="0"/>
                <a:cs typeface="Times New Roman" pitchFamily="18" charset="0"/>
              </a:rPr>
            </a:br>
            <a:endParaRPr lang="ru-RU" sz="2000" dirty="0">
              <a:latin typeface="Century" panose="02040604050505020304" pitchFamily="18" charset="0"/>
            </a:endParaRPr>
          </a:p>
          <a:p>
            <a:endParaRPr lang="ru-RU" dirty="0">
              <a:latin typeface="Century" panose="020406040505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60648"/>
            <a:ext cx="5698976" cy="850106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rgbClr val="00B050"/>
                </a:solidFill>
                <a:latin typeface="Century" panose="02040604050505020304" pitchFamily="18" charset="0"/>
                <a:ea typeface="Times New Roman" pitchFamily="18" charset="0"/>
                <a:cs typeface="Times New Roman" pitchFamily="18" charset="0"/>
              </a:rPr>
              <a:t>АКТУАЛЬНОСТЬ ТЕМЫ</a:t>
            </a:r>
            <a:r>
              <a:rPr lang="ru-RU" sz="2800" b="1" dirty="0">
                <a:solidFill>
                  <a:srgbClr val="00B050"/>
                </a:solidFill>
                <a:latin typeface="Century" panose="02040604050505020304" pitchFamily="18" charset="0"/>
                <a:ea typeface="Times New Roman" pitchFamily="18" charset="0"/>
                <a:cs typeface="Times New Roman" pitchFamily="18" charset="0"/>
              </a:rPr>
              <a:t> </a:t>
            </a:r>
            <a:br>
              <a:rPr lang="ru-RU" sz="2800" b="1" dirty="0">
                <a:solidFill>
                  <a:srgbClr val="00B050"/>
                </a:solidFill>
                <a:latin typeface="Century" panose="02040604050505020304" pitchFamily="18" charset="0"/>
                <a:ea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00B050"/>
              </a:solidFill>
              <a:latin typeface="Century" panose="020406040505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915816" y="1639341"/>
            <a:ext cx="5770984" cy="4525963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000" u="sng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endParaRPr lang="ru-RU" sz="2000" dirty="0">
              <a:latin typeface="Comic Sans MS" panose="030F0702030302020204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980728"/>
            <a:ext cx="60486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Century" panose="02040604050505020304" pitchFamily="18" charset="0"/>
              </a:rPr>
              <a:t>	Недостатки </a:t>
            </a:r>
            <a:r>
              <a:rPr lang="ru-RU" dirty="0">
                <a:latin typeface="Century" panose="02040604050505020304" pitchFamily="18" charset="0"/>
              </a:rPr>
              <a:t>речевого развития тяжело сказывается на общем развитии ребенка, не позволяя ему полноценно общаться и играть со сверстниками, затрудняя познание окружающего мира, отягощая эмоционально-психическое состояние ребенка.</a:t>
            </a:r>
          </a:p>
          <a:p>
            <a:pPr algn="just"/>
            <a:r>
              <a:rPr lang="ru-RU" dirty="0">
                <a:latin typeface="Century" panose="02040604050505020304" pitchFamily="18" charset="0"/>
              </a:rPr>
              <a:t>	Познавательная функция речи тесно связана с возможностью общения ребенка с окружающими. Недостатки речевого развития задерживают формирование познавательной функции речи, так как ребенок при помощи речи не только получает новую информацию, но и приобретает возможность ее по-новому усваивать. </a:t>
            </a:r>
          </a:p>
          <a:p>
            <a:pPr algn="just"/>
            <a:r>
              <a:rPr lang="ru-RU" dirty="0">
                <a:latin typeface="Century" panose="02040604050505020304" pitchFamily="18" charset="0"/>
              </a:rPr>
              <a:t>	До проведения экскурсии педагоги проводят предварительную работу, которая охватывает все виды деятельности детей. Во время экскурсии дети не только слушают взрослых, но и сами активно участвуют беседе. </a:t>
            </a:r>
          </a:p>
          <a:p>
            <a:pPr algn="just"/>
            <a:r>
              <a:rPr lang="ru-RU" dirty="0">
                <a:latin typeface="Century" panose="02040604050505020304" pitchFamily="18" charset="0"/>
              </a:rPr>
              <a:t>	Проект направлен на активизацию речи детей в окружающем </a:t>
            </a:r>
            <a:r>
              <a:rPr lang="ru-RU" dirty="0" smtClean="0">
                <a:latin typeface="Century" panose="02040604050505020304" pitchFamily="18" charset="0"/>
              </a:rPr>
              <a:t>их социуме.</a:t>
            </a:r>
            <a:endParaRPr lang="ru-RU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40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212976"/>
            <a:ext cx="4536504" cy="26383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764704"/>
            <a:ext cx="84249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Century" panose="02040604050505020304" pitchFamily="18" charset="0"/>
              </a:rPr>
              <a:t>Перспективный план</a:t>
            </a:r>
          </a:p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Century" panose="02040604050505020304" pitchFamily="18" charset="0"/>
              </a:rPr>
              <a:t>реализации проекта.</a:t>
            </a:r>
          </a:p>
          <a:p>
            <a:pPr algn="ctr"/>
            <a:endParaRPr lang="ru-RU" sz="2800" b="1" dirty="0">
              <a:solidFill>
                <a:srgbClr val="00B050"/>
              </a:solidFill>
              <a:latin typeface="Century" panose="02040604050505020304" pitchFamily="18" charset="0"/>
            </a:endParaRPr>
          </a:p>
          <a:p>
            <a:pPr algn="ctr"/>
            <a:r>
              <a:rPr lang="ru-RU" sz="3200" dirty="0">
                <a:latin typeface="Century" panose="02040604050505020304" pitchFamily="18" charset="0"/>
              </a:rPr>
              <a:t>Тематическое планирование </a:t>
            </a:r>
            <a:r>
              <a:rPr lang="ru-RU" sz="3200" dirty="0" smtClean="0">
                <a:latin typeface="Century" panose="02040604050505020304" pitchFamily="18" charset="0"/>
              </a:rPr>
              <a:t>экскурсий.</a:t>
            </a:r>
            <a:endParaRPr lang="ru-RU" sz="3200" dirty="0">
              <a:latin typeface="Century" panose="020406040505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2474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rgbClr val="0070C0"/>
                </a:solidFill>
                <a:latin typeface="Century" panose="02040604050505020304" pitchFamily="18" charset="0"/>
              </a:rPr>
              <a:t>МЕСЯЦ: СЕНТЯБРЬ</a:t>
            </a:r>
            <a:r>
              <a:rPr lang="ru-RU" dirty="0">
                <a:solidFill>
                  <a:srgbClr val="0070C0"/>
                </a:solidFill>
                <a:latin typeface="Comic Sans MS" panose="030F0702030302020204" pitchFamily="66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Century" panose="02040604050505020304" pitchFamily="18" charset="0"/>
              </a:rPr>
              <a:t>«Детский сад»</a:t>
            </a:r>
            <a:r>
              <a:rPr lang="ru-RU" sz="2800" dirty="0">
                <a:latin typeface="Century" panose="02040604050505020304" pitchFamily="18" charset="0"/>
              </a:rPr>
              <a:t> </a:t>
            </a:r>
            <a:r>
              <a:rPr lang="ru-RU" sz="2000" dirty="0" smtClean="0">
                <a:latin typeface="Century" panose="02040604050505020304" pitchFamily="18" charset="0"/>
              </a:rPr>
              <a:t>(старшая </a:t>
            </a:r>
            <a:r>
              <a:rPr lang="ru-RU" sz="2000" dirty="0">
                <a:latin typeface="Century" panose="02040604050505020304" pitchFamily="18" charset="0"/>
              </a:rPr>
              <a:t>группа</a:t>
            </a:r>
            <a:r>
              <a:rPr lang="ru-RU" sz="2000" dirty="0" smtClean="0">
                <a:latin typeface="Century" panose="02040604050505020304" pitchFamily="18" charset="0"/>
              </a:rPr>
              <a:t>)</a:t>
            </a:r>
          </a:p>
          <a:p>
            <a:pPr marL="0" indent="0">
              <a:buNone/>
            </a:pPr>
            <a:endParaRPr lang="ru-RU" sz="1400" dirty="0">
              <a:latin typeface="Century" panose="02040604050505020304" pitchFamily="18" charset="0"/>
            </a:endParaRPr>
          </a:p>
          <a:p>
            <a:pPr marL="0" indent="0">
              <a:buNone/>
            </a:pPr>
            <a:r>
              <a:rPr lang="ru-RU" sz="2000" u="sng" dirty="0" smtClean="0">
                <a:latin typeface="Century" panose="02040604050505020304" pitchFamily="18" charset="0"/>
              </a:rPr>
              <a:t>Экскурсии </a:t>
            </a:r>
            <a:r>
              <a:rPr lang="ru-RU" sz="2000" u="sng" dirty="0">
                <a:latin typeface="Century" panose="02040604050505020304" pitchFamily="18" charset="0"/>
              </a:rPr>
              <a:t>по детскому саду</a:t>
            </a:r>
            <a:r>
              <a:rPr lang="ru-RU" sz="2000" dirty="0">
                <a:latin typeface="Century" panose="02040604050505020304" pitchFamily="18" charset="0"/>
              </a:rPr>
              <a:t>: </a:t>
            </a:r>
            <a:endParaRPr lang="ru-RU" sz="2000" dirty="0" smtClean="0">
              <a:latin typeface="Century" panose="02040604050505020304" pitchFamily="18" charset="0"/>
            </a:endParaRPr>
          </a:p>
          <a:p>
            <a:r>
              <a:rPr lang="ru-RU" sz="2000" dirty="0" smtClean="0">
                <a:latin typeface="Century" panose="02040604050505020304" pitchFamily="18" charset="0"/>
              </a:rPr>
              <a:t>методический </a:t>
            </a:r>
            <a:r>
              <a:rPr lang="ru-RU" sz="2000" dirty="0">
                <a:latin typeface="Century" panose="02040604050505020304" pitchFamily="18" charset="0"/>
              </a:rPr>
              <a:t>кабинет: </a:t>
            </a:r>
            <a:r>
              <a:rPr lang="ru-RU" sz="2000" dirty="0" smtClean="0">
                <a:latin typeface="Century" panose="02040604050505020304" pitchFamily="18" charset="0"/>
              </a:rPr>
              <a:t>знакомство </a:t>
            </a:r>
            <a:r>
              <a:rPr lang="ru-RU" sz="2000" dirty="0">
                <a:latin typeface="Century" panose="02040604050505020304" pitchFamily="18" charset="0"/>
              </a:rPr>
              <a:t>с профессиональной деятельностью старшего </a:t>
            </a:r>
            <a:r>
              <a:rPr lang="ru-RU" sz="2000" dirty="0" smtClean="0">
                <a:latin typeface="Century" panose="02040604050505020304" pitchFamily="18" charset="0"/>
              </a:rPr>
              <a:t>воспитателя;</a:t>
            </a:r>
          </a:p>
          <a:p>
            <a:r>
              <a:rPr lang="ru-RU" sz="2000" dirty="0" smtClean="0">
                <a:latin typeface="Century" panose="02040604050505020304" pitchFamily="18" charset="0"/>
              </a:rPr>
              <a:t> </a:t>
            </a:r>
            <a:r>
              <a:rPr lang="ru-RU" sz="2000" dirty="0">
                <a:latin typeface="Century" panose="02040604050505020304" pitchFamily="18" charset="0"/>
              </a:rPr>
              <a:t>кухня, </a:t>
            </a:r>
            <a:r>
              <a:rPr lang="ru-RU" sz="2000" dirty="0" smtClean="0">
                <a:latin typeface="Century" panose="02040604050505020304" pitchFamily="18" charset="0"/>
              </a:rPr>
              <a:t>прачечная: знакомство </a:t>
            </a:r>
            <a:r>
              <a:rPr lang="ru-RU" sz="2000" dirty="0">
                <a:latin typeface="Century" panose="02040604050505020304" pitchFamily="18" charset="0"/>
              </a:rPr>
              <a:t>с </a:t>
            </a:r>
            <a:r>
              <a:rPr lang="ru-RU" sz="2000" dirty="0" smtClean="0">
                <a:latin typeface="Century" panose="02040604050505020304" pitchFamily="18" charset="0"/>
              </a:rPr>
              <a:t>профессиональной деятельностью поваров, сотрудника прачечной (средняя группа).</a:t>
            </a:r>
            <a:endParaRPr lang="ru-RU" sz="2000" dirty="0">
              <a:latin typeface="Century" panose="02040604050505020304" pitchFamily="18" charset="0"/>
            </a:endParaRPr>
          </a:p>
          <a:p>
            <a:r>
              <a:rPr lang="ru-RU" sz="2000" dirty="0">
                <a:latin typeface="Century" panose="02040604050505020304" pitchFamily="18" charset="0"/>
              </a:rPr>
              <a:t>кабинет </a:t>
            </a:r>
            <a:r>
              <a:rPr lang="ru-RU" sz="2000" dirty="0" smtClean="0">
                <a:latin typeface="Century" panose="02040604050505020304" pitchFamily="18" charset="0"/>
              </a:rPr>
              <a:t>медсестры: знакомство </a:t>
            </a:r>
            <a:r>
              <a:rPr lang="ru-RU" sz="2000" dirty="0">
                <a:latin typeface="Century" panose="02040604050505020304" pitchFamily="18" charset="0"/>
              </a:rPr>
              <a:t>с медицинскими помещениями в детском </a:t>
            </a:r>
            <a:r>
              <a:rPr lang="ru-RU" sz="2000" dirty="0" smtClean="0">
                <a:latin typeface="Century" panose="02040604050505020304" pitchFamily="18" charset="0"/>
              </a:rPr>
              <a:t>саду и профессиональной деятельностью медицинской сестры;</a:t>
            </a:r>
          </a:p>
          <a:p>
            <a:r>
              <a:rPr lang="ru-RU" sz="2000" dirty="0" smtClean="0">
                <a:latin typeface="Century" panose="02040604050505020304" pitchFamily="18" charset="0"/>
              </a:rPr>
              <a:t>кабинет </a:t>
            </a:r>
            <a:r>
              <a:rPr lang="ru-RU" sz="2000" dirty="0">
                <a:latin typeface="Century" panose="02040604050505020304" pitchFamily="18" charset="0"/>
              </a:rPr>
              <a:t>заместителя по </a:t>
            </a:r>
            <a:r>
              <a:rPr lang="ru-RU" sz="2000" dirty="0" smtClean="0">
                <a:latin typeface="Century" panose="02040604050505020304" pitchFamily="18" charset="0"/>
              </a:rPr>
              <a:t>АХЧ: </a:t>
            </a:r>
            <a:r>
              <a:rPr lang="ru-RU" sz="2000" dirty="0">
                <a:latin typeface="Century" panose="02040604050505020304" pitchFamily="18" charset="0"/>
              </a:rPr>
              <a:t>знакомство с профессиональной деятельностью заместителя по </a:t>
            </a:r>
            <a:r>
              <a:rPr lang="ru-RU" sz="2000" dirty="0" smtClean="0">
                <a:latin typeface="Century" panose="02040604050505020304" pitchFamily="18" charset="0"/>
              </a:rPr>
              <a:t>АХЧ.</a:t>
            </a:r>
          </a:p>
          <a:p>
            <a:pPr marL="0" indent="0">
              <a:buNone/>
            </a:pPr>
            <a:endParaRPr lang="ru-RU" sz="1800" dirty="0" smtClean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37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td0.mycdn.me/image?t=13&amp;bid=276656527920&amp;id=276656527920&amp;plc=WEB&amp;tkn=*qogrvrYo34HeY_6nh3I9VSKgK7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28800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td0.mycdn.me/image?t=13&amp;bid=276661616944&amp;id=276661616944&amp;plc=WEB&amp;tkn=*SjMO8k4s96GMH0irYh2nKgV7if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628800"/>
            <a:ext cx="1800000" cy="2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790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2474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rgbClr val="0070C0"/>
                </a:solidFill>
                <a:latin typeface="Century" panose="02040604050505020304" pitchFamily="18" charset="0"/>
              </a:rPr>
              <a:t>МЕСЯЦ: </a:t>
            </a:r>
            <a:r>
              <a:rPr lang="ru-RU" dirty="0" smtClean="0">
                <a:solidFill>
                  <a:srgbClr val="0070C0"/>
                </a:solidFill>
                <a:latin typeface="Century" panose="02040604050505020304" pitchFamily="18" charset="0"/>
              </a:rPr>
              <a:t>ОКТЯБРЬ</a:t>
            </a:r>
            <a:r>
              <a:rPr lang="ru-RU" dirty="0">
                <a:solidFill>
                  <a:srgbClr val="0070C0"/>
                </a:solidFill>
                <a:latin typeface="Century" panose="02040604050505020304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Century" panose="02040604050505020304" pitchFamily="18" charset="0"/>
              </a:rPr>
            </a:br>
            <a:endParaRPr lang="ru-RU" b="1" dirty="0">
              <a:latin typeface="Century" panose="020406040505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Century" panose="02040604050505020304" pitchFamily="18" charset="0"/>
              </a:rPr>
              <a:t>«</a:t>
            </a:r>
            <a:r>
              <a:rPr lang="ru-RU" sz="2800" dirty="0">
                <a:latin typeface="Century" panose="02040604050505020304" pitchFamily="18" charset="0"/>
              </a:rPr>
              <a:t>Школа» </a:t>
            </a:r>
            <a:r>
              <a:rPr lang="ru-RU" sz="2000" dirty="0">
                <a:latin typeface="Century" panose="02040604050505020304" pitchFamily="18" charset="0"/>
              </a:rPr>
              <a:t>(подготовительная группа)</a:t>
            </a:r>
          </a:p>
          <a:p>
            <a:r>
              <a:rPr lang="ru-RU" sz="2200" dirty="0" smtClean="0">
                <a:latin typeface="Century" panose="02040604050505020304" pitchFamily="18" charset="0"/>
              </a:rPr>
              <a:t>уточнить </a:t>
            </a:r>
            <a:r>
              <a:rPr lang="ru-RU" sz="2200" dirty="0">
                <a:latin typeface="Century" panose="02040604050505020304" pitchFamily="18" charset="0"/>
              </a:rPr>
              <a:t>и расширить знания детей о </a:t>
            </a:r>
            <a:r>
              <a:rPr lang="ru-RU" sz="2200" dirty="0" smtClean="0">
                <a:latin typeface="Century" panose="02040604050505020304" pitchFamily="18" charset="0"/>
              </a:rPr>
              <a:t>школе;</a:t>
            </a:r>
          </a:p>
          <a:p>
            <a:r>
              <a:rPr lang="ru-RU" sz="2200" dirty="0" smtClean="0">
                <a:latin typeface="Century" panose="02040604050505020304" pitchFamily="18" charset="0"/>
              </a:rPr>
              <a:t>вызвать </a:t>
            </a:r>
            <a:r>
              <a:rPr lang="ru-RU" sz="2200" dirty="0">
                <a:latin typeface="Century" panose="02040604050505020304" pitchFamily="18" charset="0"/>
              </a:rPr>
              <a:t>интерес к школе, воспитывать собранность, аккуратность; </a:t>
            </a:r>
            <a:endParaRPr lang="ru-RU" sz="2200" dirty="0" smtClean="0">
              <a:latin typeface="Century" panose="02040604050505020304" pitchFamily="18" charset="0"/>
            </a:endParaRPr>
          </a:p>
          <a:p>
            <a:r>
              <a:rPr lang="ru-RU" sz="2200" dirty="0" smtClean="0">
                <a:latin typeface="Century" panose="02040604050505020304" pitchFamily="18" charset="0"/>
              </a:rPr>
              <a:t>вырабатывать </a:t>
            </a:r>
            <a:r>
              <a:rPr lang="ru-RU" sz="2200" dirty="0">
                <a:latin typeface="Century" panose="02040604050505020304" pitchFamily="18" charset="0"/>
              </a:rPr>
              <a:t>навыки культурного поведения; закрепить правила «школьной жизни</a:t>
            </a:r>
            <a:r>
              <a:rPr lang="ru-RU" sz="2200" dirty="0" smtClean="0">
                <a:latin typeface="Century" panose="02040604050505020304" pitchFamily="18" charset="0"/>
              </a:rPr>
              <a:t>»;</a:t>
            </a:r>
          </a:p>
          <a:p>
            <a:r>
              <a:rPr lang="ru-RU" sz="2200" dirty="0" smtClean="0">
                <a:latin typeface="Century" panose="02040604050505020304" pitchFamily="18" charset="0"/>
              </a:rPr>
              <a:t>познакомить </a:t>
            </a:r>
            <a:r>
              <a:rPr lang="ru-RU" sz="2200" dirty="0">
                <a:latin typeface="Century" panose="02040604050505020304" pitchFamily="18" charset="0"/>
              </a:rPr>
              <a:t>дошкольников с будущим учителем, установить доброжелательное отношение с </a:t>
            </a:r>
            <a:r>
              <a:rPr lang="ru-RU" sz="2200" dirty="0" smtClean="0">
                <a:latin typeface="Century" panose="02040604050505020304" pitchFamily="18" charset="0"/>
              </a:rPr>
              <a:t>ним;</a:t>
            </a:r>
          </a:p>
          <a:p>
            <a:r>
              <a:rPr lang="ru-RU" sz="2200" dirty="0" smtClean="0">
                <a:latin typeface="Century" panose="02040604050505020304" pitchFamily="18" charset="0"/>
              </a:rPr>
              <a:t>развивать </a:t>
            </a:r>
            <a:r>
              <a:rPr lang="ru-RU" sz="2200" dirty="0">
                <a:latin typeface="Century" panose="02040604050505020304" pitchFamily="18" charset="0"/>
              </a:rPr>
              <a:t>мышление, память, способность к </a:t>
            </a:r>
            <a:r>
              <a:rPr lang="ru-RU" sz="2200" dirty="0" smtClean="0">
                <a:latin typeface="Century" panose="02040604050505020304" pitchFamily="18" charset="0"/>
              </a:rPr>
              <a:t>умозаключениям;</a:t>
            </a:r>
          </a:p>
          <a:p>
            <a:r>
              <a:rPr lang="ru-RU" sz="2200" dirty="0" smtClean="0">
                <a:latin typeface="Century" panose="02040604050505020304" pitchFamily="18" charset="0"/>
              </a:rPr>
              <a:t>воспитывать </a:t>
            </a:r>
            <a:r>
              <a:rPr lang="ru-RU" sz="2200" dirty="0">
                <a:latin typeface="Century" panose="02040604050505020304" pitchFamily="18" charset="0"/>
              </a:rPr>
              <a:t>чувство коллективизма, самостоятельности.</a:t>
            </a:r>
          </a:p>
          <a:p>
            <a:pPr marL="0" indent="0">
              <a:buNone/>
            </a:pPr>
            <a:endParaRPr lang="ru-RU" dirty="0" smtClean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32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td0.mycdn.me/image?t=13&amp;bid=770805793072&amp;id=770805793072&amp;plc=WEB&amp;tkn=*2DjV1Or0Y2jTJGKsI8YBF7L_Uc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td0.mycdn.me/image?t=13&amp;bid=770805791024&amp;id=770805791024&amp;plc=WEB&amp;tkn=*wD59b2UD8PPKa22Q7gc1V8Lrmz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996952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647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64553b36d98a1a9771b60ed7fd6ae5ca013c54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597</Words>
  <Application>Microsoft Office PowerPoint</Application>
  <PresentationFormat>Экран (4:3)</PresentationFormat>
  <Paragraphs>98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ПРОЕКТ</vt:lpstr>
      <vt:lpstr>ЦЕЛЕВАЯ ГРУППА: Дети подготовительной и старшей групп ГБОУ города Москвы «Школа 2065» корпус 6 (дошкольное отделение)</vt:lpstr>
      <vt:lpstr>ЦЕЛЬ ПРОЕКТА : развитие речи, активизации и расширении словаря детей через тематические экскурсии.</vt:lpstr>
      <vt:lpstr>АКТУАЛЬНОСТЬ ТЕМЫ  </vt:lpstr>
      <vt:lpstr>Презентация PowerPoint</vt:lpstr>
      <vt:lpstr>МЕСЯЦ: СЕНТЯБРЬ </vt:lpstr>
      <vt:lpstr>Презентация PowerPoint</vt:lpstr>
      <vt:lpstr>МЕСЯЦ: ОКТЯБРЬ </vt:lpstr>
      <vt:lpstr>Презентация PowerPoint</vt:lpstr>
      <vt:lpstr>МЕСЯЦ: НОЯБРЬ </vt:lpstr>
      <vt:lpstr>Презентация PowerPoint</vt:lpstr>
      <vt:lpstr>МЕСЯЦ: ЯНВАРЬ </vt:lpstr>
      <vt:lpstr>Презентация PowerPoint</vt:lpstr>
      <vt:lpstr>МЕСЯЦ: ФЕВРАЛЬ </vt:lpstr>
      <vt:lpstr>Презентация PowerPoint</vt:lpstr>
      <vt:lpstr>МЕСЯЦ: МАРТ </vt:lpstr>
      <vt:lpstr>Презентация PowerPoint</vt:lpstr>
      <vt:lpstr>МЕСЯЦ: МАЙ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User</cp:lastModifiedBy>
  <cp:revision>45</cp:revision>
  <dcterms:created xsi:type="dcterms:W3CDTF">2014-05-12T04:44:22Z</dcterms:created>
  <dcterms:modified xsi:type="dcterms:W3CDTF">2017-12-06T15:49:11Z</dcterms:modified>
</cp:coreProperties>
</file>