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64D8D-BD0B-4B22-AFA9-2DCEC3E2AAA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13139-8B4A-4A25-9213-A553430D2A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3244126-68E7-41AC-899A-A057D6F6FC7B}" type="slidenum">
              <a:rPr lang="ru-RU" sz="1200" b="1">
                <a:latin typeface="Garamond" pitchFamily="18" charset="0"/>
              </a:rPr>
              <a:pPr algn="r"/>
              <a:t>5</a:t>
            </a:fld>
            <a:endParaRPr lang="ru-RU" sz="1200" b="1">
              <a:latin typeface="Garamond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77;&#1079;&#1080;&#1085;&#1090;&#1072;&#1094;&#1080;&#1103;%20%20&#1056;&#1091;&#1089;&#1072;&#1085;&#1086;&#1074;\&#1042;&#1086;&#1077;&#1085;&#1085;&#1072;&#1103;%2010%20&#1073;&#1072;&#1090;&#1072;&#1083;&#1100;&#1086;&#1085;.mp3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30288" y="215900"/>
            <a:ext cx="8113712" cy="2190750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endParaRPr lang="ru-RU" sz="32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r>
              <a:rPr lang="ru-RU" sz="4000" b="1" dirty="0" smtClean="0">
                <a:solidFill>
                  <a:srgbClr val="00B050"/>
                </a:solidFill>
                <a:latin typeface="+mj-lt"/>
                <a:cs typeface="Times New Roman" pitchFamily="18" charset="0"/>
              </a:rPr>
              <a:t>«Герои Отечества – наши </a:t>
            </a:r>
          </a:p>
          <a:p>
            <a:pPr>
              <a:defRPr/>
            </a:pPr>
            <a:r>
              <a:rPr lang="ru-RU" sz="4000" b="1" dirty="0" smtClean="0">
                <a:solidFill>
                  <a:srgbClr val="00B050"/>
                </a:solidFill>
                <a:latin typeface="+mj-lt"/>
                <a:cs typeface="Times New Roman" pitchFamily="18" charset="0"/>
              </a:rPr>
              <a:t>                  земляки»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0" y="2808288"/>
            <a:ext cx="7415213" cy="35782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Герой   Советского   Союза 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</a:t>
            </a:r>
            <a:r>
              <a:rPr lang="ru-RU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Русанов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Михаил   Гаврилович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	</a:t>
            </a:r>
            <a:r>
              <a:rPr lang="ru-RU" sz="14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кельзина</a:t>
            </a:r>
            <a:r>
              <a:rPr lang="ru-RU" sz="1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Вера Валерьевна</a:t>
            </a:r>
            <a:br>
              <a:rPr lang="ru-RU" sz="1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		МОУ СОШ №1 с. Варна  </a:t>
            </a:r>
            <a:br>
              <a:rPr lang="ru-RU" sz="1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400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      </a:t>
            </a:r>
            <a:r>
              <a:rPr lang="ru-RU" sz="1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Челябинской области</a:t>
            </a:r>
            <a:endParaRPr lang="ru-RU" sz="14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15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382713" y="333375"/>
            <a:ext cx="776128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  </a:t>
            </a:r>
            <a:r>
              <a:rPr lang="ru-RU" b="1" i="1" dirty="0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дорогам </a:t>
            </a:r>
            <a:r>
              <a:rPr lang="ru-RU" b="1" i="1" dirty="0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войны</a:t>
            </a:r>
            <a:endParaRPr lang="ru-RU" b="1" i="1" dirty="0" smtClean="0">
              <a:solidFill>
                <a:srgbClr val="8D1B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январе 1944 года 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началась историческая операция по снятию блокады Ленинграда, в которой 3-й артиллерийский корпус прорыва действовал на одном из главный направлений. Старший сержант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Русанов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участвовал в освобождении города Красногвардейск (Гатчина).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феврале-марте 1944 года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Русанов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участвовал в прорыве обороны противника севернее города Кингисепп и в боях на подступах к городу Нарва.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3721100"/>
            <a:ext cx="2471737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914400" y="714375"/>
            <a:ext cx="8229600" cy="9413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Школа №1 с. Варны с гордостью носит имя своего земляка,  учителя,  Героя Советского союза 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Русанова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М.Г.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099" name="Picture 6" descr="C:\Users\С\Desktop\WP_20140929_004.jpg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670300" y="2041525"/>
            <a:ext cx="5473700" cy="39512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27567E-6 L 0.23628 -0.22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3000" fill="hold"/>
                                        <p:tgtEl>
                                          <p:spTgt spid="40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Рисунок 1" descr="C:\Users\С\Desktop\Новая папка (2)\Новая папка\WP_20141022_16_00_10_Smart.jpg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1371600"/>
            <a:ext cx="3716338" cy="5026025"/>
          </a:xfrm>
          <a:ln>
            <a:solidFill>
              <a:schemeClr val="tx1"/>
            </a:solidFill>
          </a:ln>
        </p:spPr>
      </p:pic>
      <p:sp>
        <p:nvSpPr>
          <p:cNvPr id="922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953001" y="1233488"/>
            <a:ext cx="4038599" cy="511175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Михаил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родился  </a:t>
            </a: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7 ноября 1920 года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селе Владимировка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Варненского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района Челябинской области.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К началу войны он достиг того возраста, которому выпало на долю первому встретить обрушившуюся на наш народ смертельную беду. </a:t>
            </a:r>
          </a:p>
        </p:txBody>
      </p:sp>
      <p:pic>
        <p:nvPicPr>
          <p:cNvPr id="5124" name="Picture 8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626350" y="0"/>
            <a:ext cx="1517650" cy="1584325"/>
          </a:xfrm>
          <a:ln>
            <a:solidFill>
              <a:schemeClr val="tx1"/>
            </a:solidFill>
          </a:ln>
        </p:spPr>
      </p:pic>
      <p:sp useBgFill="1">
        <p:nvSpPr>
          <p:cNvPr id="9226" name="Rectangle 10"/>
          <p:cNvSpPr>
            <a:spLocks noChangeArrowheads="1"/>
          </p:cNvSpPr>
          <p:nvPr/>
        </p:nvSpPr>
        <p:spPr bwMode="auto">
          <a:xfrm>
            <a:off x="1584325" y="260350"/>
            <a:ext cx="5113338" cy="94615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8D1B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+mn-cs"/>
              </a:rPr>
              <a:t>Герой Советского Союза </a:t>
            </a:r>
          </a:p>
          <a:p>
            <a:pPr>
              <a:defRPr/>
            </a:pPr>
            <a:r>
              <a:rPr lang="ru-RU" sz="2800" dirty="0">
                <a:solidFill>
                  <a:srgbClr val="8D1B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+mn-cs"/>
              </a:rPr>
              <a:t>Михаил Гаврилович </a:t>
            </a:r>
            <a:r>
              <a:rPr lang="ru-RU" sz="2800" dirty="0" err="1">
                <a:solidFill>
                  <a:srgbClr val="8D1B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+mn-cs"/>
              </a:rPr>
              <a:t>Русанов</a:t>
            </a:r>
            <a:endParaRPr lang="ru-RU" sz="2800" dirty="0">
              <a:solidFill>
                <a:srgbClr val="8D1B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51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6429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			Детство</a:t>
            </a: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62025" y="1571625"/>
            <a:ext cx="8181975" cy="47021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Михаил 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рос 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многодетной семье, с детства был приучен к труду.  В 12 лет он уже трудился в родном колхозе «Комбайн», а  затем работал счетоводом в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Аятском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совхозе. </a:t>
            </a:r>
          </a:p>
          <a:p>
            <a:pPr eaLnBrk="1" hangingPunct="1">
              <a:defRPr/>
            </a:pPr>
            <a:endParaRPr lang="ru-RU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68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Юношеские годы</a:t>
            </a:r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57813" y="1233488"/>
            <a:ext cx="3786187" cy="5111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 первого курса Кустанайского педучилища с 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1939 года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работал в Красноармейской средней школе кустанайской области учителем.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В армию М.Г.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был призван в предвоенном 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1940 году.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Войну прошел с первых ее дней до победного конца.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72" name="Picture 6" descr="597_1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1371600"/>
            <a:ext cx="3290888" cy="5111750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1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7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Вехи военных путей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54150" y="1412875"/>
            <a:ext cx="7689850" cy="51435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Михаил Русанов участвовал: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оборонительных боях под Ленинградом – в 1941-44 годах;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Гатчинско-Ропшинской операции, в освобождении города Кингисепп, в боях на Нарвском направлении;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Выборгской операции, в освобождении Эстонии, в том числе городов Пылтсамаа, Пярну – в 1944;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Восточно-Прусской операции, в том числе в освобождении городов Цеханув, Млава, Мариенбург (Мальборк), в боях за город Данциг (Гданьск);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форсировании Ост-Одера и Вест-Одера;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в боях за город Штеттин (Щецын);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боях за выход к Балтийскому морю в районе города Штральзунд – в 1945.</a:t>
            </a:r>
            <a:r>
              <a:rPr lang="ru-RU" sz="2400" smtClean="0">
                <a:solidFill>
                  <a:srgbClr val="B18F1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5000625"/>
            <a:ext cx="2987675" cy="17018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 useBgFill="1">
        <p:nvSpPr>
          <p:cNvPr id="45058" name="AutoShape 2"/>
          <p:cNvSpPr>
            <a:spLocks noGrp="1" noChangeAspect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Начало боевого пути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2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Большую часть своего боевого пути Михаил </a:t>
            </a:r>
            <a:r>
              <a:rPr lang="ru-RU" sz="25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sz="2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провёл в оборонительных боях за Ленинград. С </a:t>
            </a:r>
            <a:r>
              <a:rPr lang="ru-RU" sz="2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сентября 1941 года </a:t>
            </a:r>
            <a:r>
              <a:rPr lang="ru-RU" sz="2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он сражался в составе 42-й армии Ленинградского фронта и участвовал в многочисленных кровопролитных боях в районе города Пулково. Красноармеец </a:t>
            </a:r>
            <a:r>
              <a:rPr lang="ru-RU" sz="25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sz="2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был одним из тех, кто остановил врага на подступах к Ленинграду и более 2 блокадных лет держал оборону на его южных рубежах. Он был в </a:t>
            </a:r>
            <a:r>
              <a:rPr lang="ru-RU" sz="2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1941 и 1942 годах </a:t>
            </a:r>
            <a:r>
              <a:rPr lang="ru-RU" sz="2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трижды ранен, и трижды лечился в ленинградских госпиталях, не выезжая на Большую землю. </a:t>
            </a:r>
          </a:p>
        </p:txBody>
      </p:sp>
      <p:pic>
        <p:nvPicPr>
          <p:cNvPr id="5" name="Военная 10 баталь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39200" y="214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2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3475" y="5035550"/>
            <a:ext cx="2930525" cy="18224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 useBgFill="1">
        <p:nvSpPr>
          <p:cNvPr id="4608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562100" y="188913"/>
            <a:ext cx="7581900" cy="954087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дорогам войны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2663"/>
            <a:ext cx="8229600" cy="49291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2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Уже после того, как </a:t>
            </a:r>
            <a:r>
              <a:rPr lang="ru-RU" sz="29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январе 1943 года </a:t>
            </a:r>
            <a:r>
              <a:rPr lang="ru-RU" sz="2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районе </a:t>
            </a:r>
            <a:r>
              <a:rPr lang="ru-RU" sz="29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Синявино</a:t>
            </a:r>
            <a:r>
              <a:rPr lang="ru-RU" sz="2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была пробита брешь в блокаде, войска Ленинградского фронта начали готовиться к решающим боям. В </a:t>
            </a:r>
            <a:r>
              <a:rPr lang="ru-RU" sz="29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феврале 1943 года</a:t>
            </a:r>
            <a:r>
              <a:rPr lang="ru-RU" sz="29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был сформирован 667-й гаубичный артиллерийский полк, вошедший в сформированные тогда же </a:t>
            </a:r>
            <a:r>
              <a:rPr lang="ru-RU" sz="29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артбригаду</a:t>
            </a:r>
            <a:r>
              <a:rPr lang="ru-RU" sz="2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артдивизию</a:t>
            </a:r>
            <a:r>
              <a:rPr lang="ru-RU" sz="2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9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арткорпус</a:t>
            </a:r>
            <a:r>
              <a:rPr lang="ru-RU" sz="2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прорыва, и сержант </a:t>
            </a:r>
            <a:r>
              <a:rPr lang="ru-RU" sz="29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</a:t>
            </a:r>
            <a:r>
              <a:rPr lang="ru-RU" sz="2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ставший к тому времени командиром отделения разведки, был зачислен в его состав.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4563" y="1712913"/>
            <a:ext cx="4248150" cy="422433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 useBgFill="1">
        <p:nvSpPr>
          <p:cNvPr id="4710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8D1B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дорогам войны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33488"/>
            <a:ext cx="3786188" cy="51117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Занимался </a:t>
            </a:r>
            <a:r>
              <a:rPr lang="ru-RU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Русанов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в основном корректировкой артиллерийского огня, выявлением вражеских огневых точек на передовой оборонительной линии.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отличия в боевой работе в июле 1943 года он был награждён орденом Красной Звезды.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0" decel="100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0" decel="100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0" decel="100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0" decel="100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12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</TotalTime>
  <Words>274</Words>
  <PresentationFormat>Экран (4:3)</PresentationFormat>
  <Paragraphs>45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    Герой   Советского   Союза                                    Русанов Михаил   Гаврилович                         кельзина Вера Валерьевна     МОУ СОШ №1 с. Варна                                                                                     Челябинской области</vt:lpstr>
      <vt:lpstr>Школа №1 с. Варны с гордостью носит имя своего земляка,  учителя,  Героя Советского союза  Русанова М.Г. </vt:lpstr>
      <vt:lpstr>Слайд 3</vt:lpstr>
      <vt:lpstr>    Детство </vt:lpstr>
      <vt:lpstr>Юношеские годы</vt:lpstr>
      <vt:lpstr>Вехи военных путей </vt:lpstr>
      <vt:lpstr>Начало боевого пути</vt:lpstr>
      <vt:lpstr>По дорогам войны</vt:lpstr>
      <vt:lpstr>По дорогам войны</vt:lpstr>
      <vt:lpstr>По   дорогам   войны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Герой   Советского   Союза                                    Русанов Михаил   Гаврилович                         кельзина Вера Валерьевна     МОУ СОШ №1 с. Варна                                                                                     Челябинской области</dc:title>
  <dc:creator>user</dc:creator>
  <cp:lastModifiedBy>user</cp:lastModifiedBy>
  <cp:revision>8</cp:revision>
  <dcterms:created xsi:type="dcterms:W3CDTF">2022-11-06T23:32:54Z</dcterms:created>
  <dcterms:modified xsi:type="dcterms:W3CDTF">2022-11-07T00:11:31Z</dcterms:modified>
</cp:coreProperties>
</file>