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4" r:id="rId2"/>
    <p:sldId id="290" r:id="rId3"/>
    <p:sldId id="295" r:id="rId4"/>
    <p:sldId id="285" r:id="rId5"/>
    <p:sldId id="302" r:id="rId6"/>
    <p:sldId id="288" r:id="rId7"/>
    <p:sldId id="306" r:id="rId8"/>
    <p:sldId id="307" r:id="rId9"/>
    <p:sldId id="317" r:id="rId10"/>
    <p:sldId id="314" r:id="rId11"/>
    <p:sldId id="309" r:id="rId12"/>
    <p:sldId id="310" r:id="rId13"/>
    <p:sldId id="311" r:id="rId14"/>
    <p:sldId id="315" r:id="rId15"/>
    <p:sldId id="308" r:id="rId16"/>
    <p:sldId id="318" r:id="rId17"/>
    <p:sldId id="319" r:id="rId18"/>
    <p:sldId id="300" r:id="rId19"/>
    <p:sldId id="304" r:id="rId20"/>
    <p:sldId id="316" r:id="rId21"/>
    <p:sldId id="313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EA2590-18E0-4EC6-AD4D-E30D54F6EDEF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371150D-5026-474C-8D1C-F265ECD88B31}">
      <dgm:prSet phldrT="[Текст]" custT="1"/>
      <dgm:spPr>
        <a:xfrm rot="16200000">
          <a:off x="-262072" y="687668"/>
          <a:ext cx="3832557" cy="2463457"/>
        </a:xfrm>
        <a:prstGeom prst="downArrow">
          <a:avLst>
            <a:gd name="adj1" fmla="val 50000"/>
            <a:gd name="adj2" fmla="val 35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marL="0" marR="0" indent="0" defTabSz="2178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Урок изучения нового материала </a:t>
          </a:r>
        </a:p>
        <a:p>
          <a:pPr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D811FC97-679B-4F3E-AE28-EBE6B0C5278B}" type="parTrans" cxnId="{16C1BBDE-EB36-434E-8FC1-8AB1C9E5A0EA}">
      <dgm:prSet/>
      <dgm:spPr/>
      <dgm:t>
        <a:bodyPr/>
        <a:lstStyle/>
        <a:p>
          <a:endParaRPr lang="ru-RU"/>
        </a:p>
      </dgm:t>
    </dgm:pt>
    <dgm:pt modelId="{05BBE38C-A5AA-4422-AD8E-4ECDCF5F64D1}" type="sibTrans" cxnId="{16C1BBDE-EB36-434E-8FC1-8AB1C9E5A0EA}">
      <dgm:prSet/>
      <dgm:spPr/>
      <dgm:t>
        <a:bodyPr/>
        <a:lstStyle/>
        <a:p>
          <a:endParaRPr lang="ru-RU"/>
        </a:p>
      </dgm:t>
    </dgm:pt>
    <dgm:pt modelId="{DDDC2C32-BA25-4D79-9F27-5705BF66B41D}">
      <dgm:prSet phldrT="[Текст]" custT="1"/>
      <dgm:spPr>
        <a:xfrm rot="5400000">
          <a:off x="3628501" y="320216"/>
          <a:ext cx="3295859" cy="3295859"/>
        </a:xfrm>
        <a:prstGeom prst="downArrow">
          <a:avLst>
            <a:gd name="adj1" fmla="val 50000"/>
            <a:gd name="adj2" fmla="val 35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ru-RU" sz="2400" b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2FB8702-836C-4735-8901-0AA79E384E05}" type="parTrans" cxnId="{A6E094A6-654A-4AD1-AC9A-6E36417E5C31}">
      <dgm:prSet/>
      <dgm:spPr/>
      <dgm:t>
        <a:bodyPr/>
        <a:lstStyle/>
        <a:p>
          <a:endParaRPr lang="ru-RU"/>
        </a:p>
      </dgm:t>
    </dgm:pt>
    <dgm:pt modelId="{CE996794-C364-4B89-8F6C-622E082789DF}" type="sibTrans" cxnId="{A6E094A6-654A-4AD1-AC9A-6E36417E5C31}">
      <dgm:prSet/>
      <dgm:spPr/>
      <dgm:t>
        <a:bodyPr/>
        <a:lstStyle/>
        <a:p>
          <a:endParaRPr lang="ru-RU"/>
        </a:p>
      </dgm:t>
    </dgm:pt>
    <dgm:pt modelId="{F5A93DE2-C680-4F48-9332-BE1F8D15DB7C}" type="pres">
      <dgm:prSet presAssocID="{2DEA2590-18E0-4EC6-AD4D-E30D54F6EDE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69EB5A-5B6C-42E7-8FA7-42C38BA0C92F}" type="pres">
      <dgm:prSet presAssocID="{F371150D-5026-474C-8D1C-F265ECD88B31}" presName="arrow" presStyleLbl="node1" presStyleIdx="0" presStyleCnt="2" custScaleX="116284" custScaleY="74744" custRadScaleRad="114643" custRadScaleInc="-80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871336-A33A-444D-AEE8-75CEFA492304}" type="pres">
      <dgm:prSet presAssocID="{DDDC2C32-BA25-4D79-9F27-5705BF66B41D}" presName="arrow" presStyleLbl="node1" presStyleIdx="1" presStyleCnt="2" custRadScaleRad="104198" custRadScaleInc="-62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6E094A6-654A-4AD1-AC9A-6E36417E5C31}" srcId="{2DEA2590-18E0-4EC6-AD4D-E30D54F6EDEF}" destId="{DDDC2C32-BA25-4D79-9F27-5705BF66B41D}" srcOrd="1" destOrd="0" parTransId="{C2FB8702-836C-4735-8901-0AA79E384E05}" sibTransId="{CE996794-C364-4B89-8F6C-622E082789DF}"/>
    <dgm:cxn modelId="{41A744FD-750F-4B5F-8CE4-F455DEB95404}" type="presOf" srcId="{F371150D-5026-474C-8D1C-F265ECD88B31}" destId="{2369EB5A-5B6C-42E7-8FA7-42C38BA0C92F}" srcOrd="0" destOrd="0" presId="urn:microsoft.com/office/officeart/2005/8/layout/arrow5"/>
    <dgm:cxn modelId="{3EF6D214-6D30-4A85-A623-177CA8AEF8F6}" type="presOf" srcId="{2DEA2590-18E0-4EC6-AD4D-E30D54F6EDEF}" destId="{F5A93DE2-C680-4F48-9332-BE1F8D15DB7C}" srcOrd="0" destOrd="0" presId="urn:microsoft.com/office/officeart/2005/8/layout/arrow5"/>
    <dgm:cxn modelId="{BB8A59F2-8664-4CCC-9890-0691D4135BCF}" type="presOf" srcId="{DDDC2C32-BA25-4D79-9F27-5705BF66B41D}" destId="{14871336-A33A-444D-AEE8-75CEFA492304}" srcOrd="0" destOrd="0" presId="urn:microsoft.com/office/officeart/2005/8/layout/arrow5"/>
    <dgm:cxn modelId="{16C1BBDE-EB36-434E-8FC1-8AB1C9E5A0EA}" srcId="{2DEA2590-18E0-4EC6-AD4D-E30D54F6EDEF}" destId="{F371150D-5026-474C-8D1C-F265ECD88B31}" srcOrd="0" destOrd="0" parTransId="{D811FC97-679B-4F3E-AE28-EBE6B0C5278B}" sibTransId="{05BBE38C-A5AA-4422-AD8E-4ECDCF5F64D1}"/>
    <dgm:cxn modelId="{D6F4A57A-CCF8-4F38-8675-8F1E4641A631}" type="presParOf" srcId="{F5A93DE2-C680-4F48-9332-BE1F8D15DB7C}" destId="{2369EB5A-5B6C-42E7-8FA7-42C38BA0C92F}" srcOrd="0" destOrd="0" presId="urn:microsoft.com/office/officeart/2005/8/layout/arrow5"/>
    <dgm:cxn modelId="{A1560664-11FC-4C80-81D8-BB36962D1D9A}" type="presParOf" srcId="{F5A93DE2-C680-4F48-9332-BE1F8D15DB7C}" destId="{14871336-A33A-444D-AEE8-75CEFA492304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D49108-317B-4416-9A77-03983868CD91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F700CC47-96BC-480F-B275-5CC69B24D756}">
      <dgm:prSet phldrT="[Текст]" custT="1"/>
      <dgm:spPr/>
      <dgm:t>
        <a:bodyPr/>
        <a:lstStyle/>
        <a:p>
          <a:r>
            <a:rPr lang="ru-RU" sz="2000" b="0" dirty="0" smtClean="0">
              <a:solidFill>
                <a:schemeClr val="tx1"/>
              </a:solidFill>
            </a:rPr>
            <a:t>анализ проблемной ситуации</a:t>
          </a:r>
          <a:endParaRPr lang="ru-RU" sz="2000" b="0" dirty="0">
            <a:solidFill>
              <a:schemeClr val="tx1"/>
            </a:solidFill>
          </a:endParaRPr>
        </a:p>
      </dgm:t>
    </dgm:pt>
    <dgm:pt modelId="{3EDE7FB4-372D-473A-A51F-62DA8EF45661}" type="parTrans" cxnId="{A8962C02-DBE4-4624-A3D9-F5BD7DD2A533}">
      <dgm:prSet/>
      <dgm:spPr/>
      <dgm:t>
        <a:bodyPr/>
        <a:lstStyle/>
        <a:p>
          <a:endParaRPr lang="ru-RU"/>
        </a:p>
      </dgm:t>
    </dgm:pt>
    <dgm:pt modelId="{C99E668B-6564-40D3-AE7C-30A749FC5859}" type="sibTrans" cxnId="{A8962C02-DBE4-4624-A3D9-F5BD7DD2A533}">
      <dgm:prSet/>
      <dgm:spPr/>
      <dgm:t>
        <a:bodyPr/>
        <a:lstStyle/>
        <a:p>
          <a:endParaRPr lang="ru-RU"/>
        </a:p>
      </dgm:t>
    </dgm:pt>
    <dgm:pt modelId="{8A602244-5AC2-4226-BE6B-762A512130CF}">
      <dgm:prSet phldrT="[Текст]" custT="1"/>
      <dgm:spPr/>
      <dgm:t>
        <a:bodyPr/>
        <a:lstStyle/>
        <a:p>
          <a:r>
            <a:rPr lang="ru-RU" sz="2000" b="0" dirty="0" smtClean="0">
              <a:solidFill>
                <a:schemeClr val="tx1"/>
              </a:solidFill>
            </a:rPr>
            <a:t>формулировка (постановка) проблемы или осознание и принятие формулировки учителя</a:t>
          </a:r>
          <a:endParaRPr lang="ru-RU" sz="2000" b="0" dirty="0">
            <a:solidFill>
              <a:schemeClr val="tx1"/>
            </a:solidFill>
          </a:endParaRPr>
        </a:p>
      </dgm:t>
    </dgm:pt>
    <dgm:pt modelId="{F4264F92-C013-4D33-B013-2B6DBED58339}" type="parTrans" cxnId="{D306CBF3-62AF-494C-B680-4C86BCB40909}">
      <dgm:prSet/>
      <dgm:spPr/>
      <dgm:t>
        <a:bodyPr/>
        <a:lstStyle/>
        <a:p>
          <a:endParaRPr lang="ru-RU"/>
        </a:p>
      </dgm:t>
    </dgm:pt>
    <dgm:pt modelId="{B56D8797-9305-40A1-924E-2F8DFE00110D}" type="sibTrans" cxnId="{D306CBF3-62AF-494C-B680-4C86BCB40909}">
      <dgm:prSet/>
      <dgm:spPr/>
      <dgm:t>
        <a:bodyPr/>
        <a:lstStyle/>
        <a:p>
          <a:endParaRPr lang="ru-RU"/>
        </a:p>
      </dgm:t>
    </dgm:pt>
    <dgm:pt modelId="{D3700AB1-45D5-424A-AF6E-C87D8D4A336F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0" dirty="0" smtClean="0">
              <a:solidFill>
                <a:schemeClr val="tx1"/>
              </a:solidFill>
            </a:rPr>
            <a:t>решение проблемы: выдвижение предположений; обоснование гипотезы; доказательство гипотезы (теоретическое или экспериментальное) </a:t>
          </a:r>
        </a:p>
        <a:p>
          <a:pPr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>
            <a:solidFill>
              <a:schemeClr val="tx1"/>
            </a:solidFill>
          </a:endParaRPr>
        </a:p>
      </dgm:t>
    </dgm:pt>
    <dgm:pt modelId="{F64A007A-61F1-418F-87CC-E3288BC3AEB1}" type="parTrans" cxnId="{13C0B7C2-D7C9-4645-B2A5-4B3132E001C9}">
      <dgm:prSet/>
      <dgm:spPr/>
      <dgm:t>
        <a:bodyPr/>
        <a:lstStyle/>
        <a:p>
          <a:endParaRPr lang="ru-RU"/>
        </a:p>
      </dgm:t>
    </dgm:pt>
    <dgm:pt modelId="{9186EC0D-95FA-40EB-AB45-54CA101F1BB6}" type="sibTrans" cxnId="{13C0B7C2-D7C9-4645-B2A5-4B3132E001C9}">
      <dgm:prSet/>
      <dgm:spPr/>
      <dgm:t>
        <a:bodyPr/>
        <a:lstStyle/>
        <a:p>
          <a:endParaRPr lang="ru-RU"/>
        </a:p>
      </dgm:t>
    </dgm:pt>
    <dgm:pt modelId="{23052A27-59D2-4790-B0AF-E3E679FC8508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0" dirty="0" smtClean="0">
              <a:solidFill>
                <a:schemeClr val="tx1"/>
              </a:solidFill>
            </a:rPr>
            <a:t>проверка правильности решения</a:t>
          </a:r>
        </a:p>
        <a:p>
          <a:pPr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0" dirty="0">
            <a:solidFill>
              <a:schemeClr val="tx1"/>
            </a:solidFill>
          </a:endParaRPr>
        </a:p>
      </dgm:t>
    </dgm:pt>
    <dgm:pt modelId="{4A42B780-4CDF-447F-AB0E-38A5DC92FB52}" type="parTrans" cxnId="{48DACDFE-0E7E-4065-8BA9-57717A5485F2}">
      <dgm:prSet/>
      <dgm:spPr/>
      <dgm:t>
        <a:bodyPr/>
        <a:lstStyle/>
        <a:p>
          <a:endParaRPr lang="ru-RU"/>
        </a:p>
      </dgm:t>
    </dgm:pt>
    <dgm:pt modelId="{041E072D-8FE4-4D1B-BB31-C313B2A8084D}" type="sibTrans" cxnId="{48DACDFE-0E7E-4065-8BA9-57717A5485F2}">
      <dgm:prSet/>
      <dgm:spPr/>
      <dgm:t>
        <a:bodyPr/>
        <a:lstStyle/>
        <a:p>
          <a:endParaRPr lang="ru-RU"/>
        </a:p>
      </dgm:t>
    </dgm:pt>
    <dgm:pt modelId="{1CC0417C-C03F-4B7F-A897-2F2F9D506651}" type="pres">
      <dgm:prSet presAssocID="{6AD49108-317B-4416-9A77-03983868CD91}" presName="Name0" presStyleCnt="0">
        <dgm:presLayoutVars>
          <dgm:dir/>
          <dgm:resizeHandles val="exact"/>
        </dgm:presLayoutVars>
      </dgm:prSet>
      <dgm:spPr/>
    </dgm:pt>
    <dgm:pt modelId="{7963B326-0C8F-4C3F-B061-5C4920C6BCA5}" type="pres">
      <dgm:prSet presAssocID="{F700CC47-96BC-480F-B275-5CC69B24D756}" presName="node" presStyleLbl="node1" presStyleIdx="0" presStyleCnt="4" custScaleX="1278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7059D9-A9D2-4BE4-9959-AA60E6AA6498}" type="pres">
      <dgm:prSet presAssocID="{C99E668B-6564-40D3-AE7C-30A749FC5859}" presName="sibTrans" presStyleLbl="sibTrans2D1" presStyleIdx="0" presStyleCnt="3" custLinFactNeighborX="-82575" custLinFactNeighborY="1107"/>
      <dgm:spPr/>
      <dgm:t>
        <a:bodyPr/>
        <a:lstStyle/>
        <a:p>
          <a:endParaRPr lang="ru-RU"/>
        </a:p>
      </dgm:t>
    </dgm:pt>
    <dgm:pt modelId="{1662EEE3-41A2-4130-A468-2C9C5FFEE6D0}" type="pres">
      <dgm:prSet presAssocID="{C99E668B-6564-40D3-AE7C-30A749FC5859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26476E92-8F00-4ABD-9B51-02847FFAEE10}" type="pres">
      <dgm:prSet presAssocID="{8A602244-5AC2-4226-BE6B-762A512130CF}" presName="node" presStyleLbl="node1" presStyleIdx="1" presStyleCnt="4" custScaleX="1977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BBDC9C-BCC3-4317-BDB4-79F7AC10D396}" type="pres">
      <dgm:prSet presAssocID="{B56D8797-9305-40A1-924E-2F8DFE00110D}" presName="sibTrans" presStyleLbl="sibTrans2D1" presStyleIdx="1" presStyleCnt="3" custLinFactNeighborX="-60476" custLinFactNeighborY="21778"/>
      <dgm:spPr/>
      <dgm:t>
        <a:bodyPr/>
        <a:lstStyle/>
        <a:p>
          <a:endParaRPr lang="ru-RU"/>
        </a:p>
      </dgm:t>
    </dgm:pt>
    <dgm:pt modelId="{DD6D32A3-1DC3-4208-837E-34549F9BA996}" type="pres">
      <dgm:prSet presAssocID="{B56D8797-9305-40A1-924E-2F8DFE00110D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70E52025-FE88-476A-A8F6-06E4A799BF58}" type="pres">
      <dgm:prSet presAssocID="{D3700AB1-45D5-424A-AF6E-C87D8D4A336F}" presName="node" presStyleLbl="node1" presStyleIdx="2" presStyleCnt="4" custScaleX="2681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2C8142-5F79-4535-9638-D6F6ADB07DF6}" type="pres">
      <dgm:prSet presAssocID="{9186EC0D-95FA-40EB-AB45-54CA101F1BB6}" presName="sibTrans" presStyleLbl="sibTrans2D1" presStyleIdx="2" presStyleCnt="3" custLinFactNeighborX="-57700" custLinFactNeighborY="-5071"/>
      <dgm:spPr/>
      <dgm:t>
        <a:bodyPr/>
        <a:lstStyle/>
        <a:p>
          <a:endParaRPr lang="ru-RU"/>
        </a:p>
      </dgm:t>
    </dgm:pt>
    <dgm:pt modelId="{753A31DD-38DF-4BDC-83B2-92D710E8117F}" type="pres">
      <dgm:prSet presAssocID="{9186EC0D-95FA-40EB-AB45-54CA101F1BB6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264F72BC-EF1D-45BD-9342-805A9F3ECEEB}" type="pres">
      <dgm:prSet presAssocID="{23052A27-59D2-4790-B0AF-E3E679FC8508}" presName="node" presStyleLbl="node1" presStyleIdx="3" presStyleCnt="4" custScaleX="141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9B160B-3516-4B3F-B763-AA4F6C9BB838}" type="presOf" srcId="{9186EC0D-95FA-40EB-AB45-54CA101F1BB6}" destId="{753A31DD-38DF-4BDC-83B2-92D710E8117F}" srcOrd="1" destOrd="0" presId="urn:microsoft.com/office/officeart/2005/8/layout/process1"/>
    <dgm:cxn modelId="{48DACDFE-0E7E-4065-8BA9-57717A5485F2}" srcId="{6AD49108-317B-4416-9A77-03983868CD91}" destId="{23052A27-59D2-4790-B0AF-E3E679FC8508}" srcOrd="3" destOrd="0" parTransId="{4A42B780-4CDF-447F-AB0E-38A5DC92FB52}" sibTransId="{041E072D-8FE4-4D1B-BB31-C313B2A8084D}"/>
    <dgm:cxn modelId="{3DE0577A-B468-4270-B94C-9EB83E48135B}" type="presOf" srcId="{9186EC0D-95FA-40EB-AB45-54CA101F1BB6}" destId="{992C8142-5F79-4535-9638-D6F6ADB07DF6}" srcOrd="0" destOrd="0" presId="urn:microsoft.com/office/officeart/2005/8/layout/process1"/>
    <dgm:cxn modelId="{13C0B7C2-D7C9-4645-B2A5-4B3132E001C9}" srcId="{6AD49108-317B-4416-9A77-03983868CD91}" destId="{D3700AB1-45D5-424A-AF6E-C87D8D4A336F}" srcOrd="2" destOrd="0" parTransId="{F64A007A-61F1-418F-87CC-E3288BC3AEB1}" sibTransId="{9186EC0D-95FA-40EB-AB45-54CA101F1BB6}"/>
    <dgm:cxn modelId="{E2E597B1-D825-4DE0-AC8D-75B25A1CD68F}" type="presOf" srcId="{6AD49108-317B-4416-9A77-03983868CD91}" destId="{1CC0417C-C03F-4B7F-A897-2F2F9D506651}" srcOrd="0" destOrd="0" presId="urn:microsoft.com/office/officeart/2005/8/layout/process1"/>
    <dgm:cxn modelId="{59879916-40DC-4C17-B475-5DFAD9922509}" type="presOf" srcId="{B56D8797-9305-40A1-924E-2F8DFE00110D}" destId="{02BBDC9C-BCC3-4317-BDB4-79F7AC10D396}" srcOrd="0" destOrd="0" presId="urn:microsoft.com/office/officeart/2005/8/layout/process1"/>
    <dgm:cxn modelId="{D306CBF3-62AF-494C-B680-4C86BCB40909}" srcId="{6AD49108-317B-4416-9A77-03983868CD91}" destId="{8A602244-5AC2-4226-BE6B-762A512130CF}" srcOrd="1" destOrd="0" parTransId="{F4264F92-C013-4D33-B013-2B6DBED58339}" sibTransId="{B56D8797-9305-40A1-924E-2F8DFE00110D}"/>
    <dgm:cxn modelId="{EC62148C-8F7E-4637-97D0-D9FAF37C09E0}" type="presOf" srcId="{F700CC47-96BC-480F-B275-5CC69B24D756}" destId="{7963B326-0C8F-4C3F-B061-5C4920C6BCA5}" srcOrd="0" destOrd="0" presId="urn:microsoft.com/office/officeart/2005/8/layout/process1"/>
    <dgm:cxn modelId="{A8962C02-DBE4-4624-A3D9-F5BD7DD2A533}" srcId="{6AD49108-317B-4416-9A77-03983868CD91}" destId="{F700CC47-96BC-480F-B275-5CC69B24D756}" srcOrd="0" destOrd="0" parTransId="{3EDE7FB4-372D-473A-A51F-62DA8EF45661}" sibTransId="{C99E668B-6564-40D3-AE7C-30A749FC5859}"/>
    <dgm:cxn modelId="{68C6B42B-46A0-4338-822F-6556042A9D8B}" type="presOf" srcId="{B56D8797-9305-40A1-924E-2F8DFE00110D}" destId="{DD6D32A3-1DC3-4208-837E-34549F9BA996}" srcOrd="1" destOrd="0" presId="urn:microsoft.com/office/officeart/2005/8/layout/process1"/>
    <dgm:cxn modelId="{C484F6BC-A3BF-4907-925D-E91AE13A5D86}" type="presOf" srcId="{8A602244-5AC2-4226-BE6B-762A512130CF}" destId="{26476E92-8F00-4ABD-9B51-02847FFAEE10}" srcOrd="0" destOrd="0" presId="urn:microsoft.com/office/officeart/2005/8/layout/process1"/>
    <dgm:cxn modelId="{E99B8D36-7ADA-4ABA-A3F7-3EE3B8E7B141}" type="presOf" srcId="{23052A27-59D2-4790-B0AF-E3E679FC8508}" destId="{264F72BC-EF1D-45BD-9342-805A9F3ECEEB}" srcOrd="0" destOrd="0" presId="urn:microsoft.com/office/officeart/2005/8/layout/process1"/>
    <dgm:cxn modelId="{4ED0B9C7-38F3-490A-AF4C-D266DA5EE085}" type="presOf" srcId="{C99E668B-6564-40D3-AE7C-30A749FC5859}" destId="{1662EEE3-41A2-4130-A468-2C9C5FFEE6D0}" srcOrd="1" destOrd="0" presId="urn:microsoft.com/office/officeart/2005/8/layout/process1"/>
    <dgm:cxn modelId="{D4096FC7-6C0B-49E1-91CD-A8DBA2D56ECC}" type="presOf" srcId="{C99E668B-6564-40D3-AE7C-30A749FC5859}" destId="{617059D9-A9D2-4BE4-9959-AA60E6AA6498}" srcOrd="0" destOrd="0" presId="urn:microsoft.com/office/officeart/2005/8/layout/process1"/>
    <dgm:cxn modelId="{3F8F4066-D061-40A4-84B5-78335B20545C}" type="presOf" srcId="{D3700AB1-45D5-424A-AF6E-C87D8D4A336F}" destId="{70E52025-FE88-476A-A8F6-06E4A799BF58}" srcOrd="0" destOrd="0" presId="urn:microsoft.com/office/officeart/2005/8/layout/process1"/>
    <dgm:cxn modelId="{54EAF7A4-3DCE-4050-8FEB-74BDA6B38A3C}" type="presParOf" srcId="{1CC0417C-C03F-4B7F-A897-2F2F9D506651}" destId="{7963B326-0C8F-4C3F-B061-5C4920C6BCA5}" srcOrd="0" destOrd="0" presId="urn:microsoft.com/office/officeart/2005/8/layout/process1"/>
    <dgm:cxn modelId="{EA73EDE1-BDEA-4070-9F60-2B6282F30A40}" type="presParOf" srcId="{1CC0417C-C03F-4B7F-A897-2F2F9D506651}" destId="{617059D9-A9D2-4BE4-9959-AA60E6AA6498}" srcOrd="1" destOrd="0" presId="urn:microsoft.com/office/officeart/2005/8/layout/process1"/>
    <dgm:cxn modelId="{AE5800D5-83A7-4A6C-A758-63CC7B42EAE3}" type="presParOf" srcId="{617059D9-A9D2-4BE4-9959-AA60E6AA6498}" destId="{1662EEE3-41A2-4130-A468-2C9C5FFEE6D0}" srcOrd="0" destOrd="0" presId="urn:microsoft.com/office/officeart/2005/8/layout/process1"/>
    <dgm:cxn modelId="{F99052BA-2B47-495B-ADEE-AC2183D8B118}" type="presParOf" srcId="{1CC0417C-C03F-4B7F-A897-2F2F9D506651}" destId="{26476E92-8F00-4ABD-9B51-02847FFAEE10}" srcOrd="2" destOrd="0" presId="urn:microsoft.com/office/officeart/2005/8/layout/process1"/>
    <dgm:cxn modelId="{20747B70-AC79-4754-85A7-30F933CD2706}" type="presParOf" srcId="{1CC0417C-C03F-4B7F-A897-2F2F9D506651}" destId="{02BBDC9C-BCC3-4317-BDB4-79F7AC10D396}" srcOrd="3" destOrd="0" presId="urn:microsoft.com/office/officeart/2005/8/layout/process1"/>
    <dgm:cxn modelId="{064B5152-89A0-42ED-9409-9C43FA83AD72}" type="presParOf" srcId="{02BBDC9C-BCC3-4317-BDB4-79F7AC10D396}" destId="{DD6D32A3-1DC3-4208-837E-34549F9BA996}" srcOrd="0" destOrd="0" presId="urn:microsoft.com/office/officeart/2005/8/layout/process1"/>
    <dgm:cxn modelId="{AFBAAB26-35E0-45FF-BC59-1641ED7F5C13}" type="presParOf" srcId="{1CC0417C-C03F-4B7F-A897-2F2F9D506651}" destId="{70E52025-FE88-476A-A8F6-06E4A799BF58}" srcOrd="4" destOrd="0" presId="urn:microsoft.com/office/officeart/2005/8/layout/process1"/>
    <dgm:cxn modelId="{CE303480-CF17-428F-BE56-D707A359B558}" type="presParOf" srcId="{1CC0417C-C03F-4B7F-A897-2F2F9D506651}" destId="{992C8142-5F79-4535-9638-D6F6ADB07DF6}" srcOrd="5" destOrd="0" presId="urn:microsoft.com/office/officeart/2005/8/layout/process1"/>
    <dgm:cxn modelId="{8214D700-01B6-45B9-BAF1-584394945C5D}" type="presParOf" srcId="{992C8142-5F79-4535-9638-D6F6ADB07DF6}" destId="{753A31DD-38DF-4BDC-83B2-92D710E8117F}" srcOrd="0" destOrd="0" presId="urn:microsoft.com/office/officeart/2005/8/layout/process1"/>
    <dgm:cxn modelId="{5E83936E-BCEE-4E0F-9C15-BA9641547031}" type="presParOf" srcId="{1CC0417C-C03F-4B7F-A897-2F2F9D506651}" destId="{264F72BC-EF1D-45BD-9342-805A9F3ECEEB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69EB5A-5B6C-42E7-8FA7-42C38BA0C92F}">
      <dsp:nvSpPr>
        <dsp:cNvPr id="0" name=""/>
        <dsp:cNvSpPr/>
      </dsp:nvSpPr>
      <dsp:spPr>
        <a:xfrm rot="16200000">
          <a:off x="-326141" y="915992"/>
          <a:ext cx="3832557" cy="2463457"/>
        </a:xfrm>
        <a:prstGeom prst="downArrow">
          <a:avLst>
            <a:gd name="adj1" fmla="val 50000"/>
            <a:gd name="adj2" fmla="val 35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marR="0" lvl="0" indent="0" algn="ctr" defTabSz="2178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Урок изучения нового материала </a:t>
          </a:r>
        </a:p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5400000">
        <a:off x="358410" y="1189581"/>
        <a:ext cx="2032352" cy="1916279"/>
      </dsp:txXfrm>
    </dsp:sp>
    <dsp:sp modelId="{14871336-A33A-444D-AEE8-75CEFA492304}">
      <dsp:nvSpPr>
        <dsp:cNvPr id="0" name=""/>
        <dsp:cNvSpPr/>
      </dsp:nvSpPr>
      <dsp:spPr>
        <a:xfrm rot="5400000">
          <a:off x="3628501" y="31423"/>
          <a:ext cx="3295859" cy="3295859"/>
        </a:xfrm>
        <a:prstGeom prst="downArrow">
          <a:avLst>
            <a:gd name="adj1" fmla="val 50000"/>
            <a:gd name="adj2" fmla="val 35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4205277" y="855388"/>
        <a:ext cx="2719084" cy="16479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63B326-0C8F-4C3F-B061-5C4920C6BCA5}">
      <dsp:nvSpPr>
        <dsp:cNvPr id="0" name=""/>
        <dsp:cNvSpPr/>
      </dsp:nvSpPr>
      <dsp:spPr>
        <a:xfrm>
          <a:off x="5367" y="327124"/>
          <a:ext cx="1312686" cy="335824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</a:rPr>
            <a:t>анализ проблемной ситуации</a:t>
          </a:r>
          <a:endParaRPr lang="ru-RU" sz="2000" b="0" kern="1200" dirty="0">
            <a:solidFill>
              <a:schemeClr val="tx1"/>
            </a:solidFill>
          </a:endParaRPr>
        </a:p>
      </dsp:txBody>
      <dsp:txXfrm>
        <a:off x="43814" y="365571"/>
        <a:ext cx="1235792" cy="3281355"/>
      </dsp:txXfrm>
    </dsp:sp>
    <dsp:sp modelId="{617059D9-A9D2-4BE4-9959-AA60E6AA6498}">
      <dsp:nvSpPr>
        <dsp:cNvPr id="0" name=""/>
        <dsp:cNvSpPr/>
      </dsp:nvSpPr>
      <dsp:spPr>
        <a:xfrm>
          <a:off x="1241001" y="1881773"/>
          <a:ext cx="217631" cy="2545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1241001" y="1932690"/>
        <a:ext cx="152342" cy="152753"/>
      </dsp:txXfrm>
    </dsp:sp>
    <dsp:sp modelId="{26476E92-8F00-4ABD-9B51-02847FFAEE10}">
      <dsp:nvSpPr>
        <dsp:cNvPr id="0" name=""/>
        <dsp:cNvSpPr/>
      </dsp:nvSpPr>
      <dsp:spPr>
        <a:xfrm>
          <a:off x="1728679" y="327124"/>
          <a:ext cx="2030510" cy="3358249"/>
        </a:xfrm>
        <a:prstGeom prst="roundRect">
          <a:avLst>
            <a:gd name="adj" fmla="val 1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</a:rPr>
            <a:t>формулировка (постановка) проблемы или осознание и принятие формулировки учителя</a:t>
          </a:r>
          <a:endParaRPr lang="ru-RU" sz="2000" b="0" kern="1200" dirty="0">
            <a:solidFill>
              <a:schemeClr val="tx1"/>
            </a:solidFill>
          </a:endParaRPr>
        </a:p>
      </dsp:txBody>
      <dsp:txXfrm>
        <a:off x="1788151" y="386596"/>
        <a:ext cx="1911566" cy="3239305"/>
      </dsp:txXfrm>
    </dsp:sp>
    <dsp:sp modelId="{02BBDC9C-BCC3-4317-BDB4-79F7AC10D396}">
      <dsp:nvSpPr>
        <dsp:cNvPr id="0" name=""/>
        <dsp:cNvSpPr/>
      </dsp:nvSpPr>
      <dsp:spPr>
        <a:xfrm>
          <a:off x="3730231" y="1934399"/>
          <a:ext cx="217631" cy="2545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3730231" y="1985316"/>
        <a:ext cx="152342" cy="152753"/>
      </dsp:txXfrm>
    </dsp:sp>
    <dsp:sp modelId="{70E52025-FE88-476A-A8F6-06E4A799BF58}">
      <dsp:nvSpPr>
        <dsp:cNvPr id="0" name=""/>
        <dsp:cNvSpPr/>
      </dsp:nvSpPr>
      <dsp:spPr>
        <a:xfrm>
          <a:off x="4169815" y="327124"/>
          <a:ext cx="2752544" cy="3358249"/>
        </a:xfrm>
        <a:prstGeom prst="roundRect">
          <a:avLst>
            <a:gd name="adj" fmla="val 1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0" kern="1200" dirty="0" smtClean="0">
              <a:solidFill>
                <a:schemeClr val="tx1"/>
              </a:solidFill>
            </a:rPr>
            <a:t>решение проблемы: выдвижение предположений; обоснование гипотезы; доказательство гипотезы (теоретическое или экспериментальное)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solidFill>
              <a:schemeClr val="tx1"/>
            </a:solidFill>
          </a:endParaRPr>
        </a:p>
      </dsp:txBody>
      <dsp:txXfrm>
        <a:off x="4250434" y="407743"/>
        <a:ext cx="2591306" cy="3197011"/>
      </dsp:txXfrm>
    </dsp:sp>
    <dsp:sp modelId="{992C8142-5F79-4535-9638-D6F6ADB07DF6}">
      <dsp:nvSpPr>
        <dsp:cNvPr id="0" name=""/>
        <dsp:cNvSpPr/>
      </dsp:nvSpPr>
      <dsp:spPr>
        <a:xfrm>
          <a:off x="6899442" y="1866045"/>
          <a:ext cx="217631" cy="2545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6899442" y="1916962"/>
        <a:ext cx="152342" cy="152753"/>
      </dsp:txXfrm>
    </dsp:sp>
    <dsp:sp modelId="{264F72BC-EF1D-45BD-9342-805A9F3ECEEB}">
      <dsp:nvSpPr>
        <dsp:cNvPr id="0" name=""/>
        <dsp:cNvSpPr/>
      </dsp:nvSpPr>
      <dsp:spPr>
        <a:xfrm>
          <a:off x="7332984" y="327124"/>
          <a:ext cx="1448521" cy="3358249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0" kern="1200" dirty="0" smtClean="0">
              <a:solidFill>
                <a:schemeClr val="tx1"/>
              </a:solidFill>
            </a:rPr>
            <a:t>проверка правильности решения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0" kern="1200" dirty="0">
            <a:solidFill>
              <a:schemeClr val="tx1"/>
            </a:solidFill>
          </a:endParaRPr>
        </a:p>
      </dsp:txBody>
      <dsp:txXfrm>
        <a:off x="7375410" y="369550"/>
        <a:ext cx="1363669" cy="32733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F8C6CD-4E6C-426E-9A68-BF605AF7128E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DAC9B1-D661-4240-8546-81D1EA19E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443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AC9B1-D661-4240-8546-81D1EA19EEC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158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8532440" cy="4293096"/>
          </a:xfrm>
          <a:noFill/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«Технология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проблемного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обучения на уроках истории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обществознания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4015174"/>
            <a:ext cx="5580112" cy="2858596"/>
          </a:xfrm>
        </p:spPr>
        <p:txBody>
          <a:bodyPr>
            <a:noAutofit/>
          </a:bodyPr>
          <a:lstStyle/>
          <a:p>
            <a:pPr algn="r">
              <a:lnSpc>
                <a:spcPct val="120000"/>
              </a:lnSpc>
              <a:spcBef>
                <a:spcPts val="0"/>
              </a:spcBef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Шимон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Т.Ю.,</a:t>
            </a: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учитель истории и обществознания </a:t>
            </a: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МКОУ  «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Тарминская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60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1417638"/>
            <a:ext cx="7355160" cy="4040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«События Октября 1917 года в России»: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6000"/>
              </a:lnSpc>
              <a:spcAft>
                <a:spcPts val="800"/>
              </a:spcAft>
              <a:buAutoNum type="arabicParenR"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постановка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проблемы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например,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Октябрь 1917г. - революция или переворот?»;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деление на группы -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выдвижение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гипотез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\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 группа - Октябрь 1917г. - революция;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 - Октябрь 1917г – переворот);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подтверждение гипотез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фактами, документами, определением содержания терминов, примерами из всемирной и отечественной истории;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защита;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5)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выводы по решению проблемы.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ds04.infourok.ru/uploads/ex/0728/000e4b7f-d4216555/img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468661"/>
            <a:ext cx="2736304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s04.infourok.ru/uploads/ex/06fc/000cebc3-d316fc8f/img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268759"/>
            <a:ext cx="2412393" cy="1809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548680"/>
            <a:ext cx="7355160" cy="868958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технологии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79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958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sz="3100" b="1" dirty="0">
                <a:latin typeface="Times New Roman" panose="02020603050405020304" pitchFamily="18" charset="0"/>
                <a:ea typeface="+mn-ea"/>
                <a:cs typeface="+mn-cs"/>
              </a:rPr>
              <a:t>ПРОБЛЕМНЫЙ ВОПРОС - противоречие, разрешаемое посредством размышления.</a:t>
            </a:r>
            <a:br>
              <a:rPr lang="ru-RU" altLang="ru-RU" sz="3100" b="1" dirty="0"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000" dirty="0">
                <a:latin typeface="Times New Roman" panose="02020603050405020304" pitchFamily="18" charset="0"/>
                <a:ea typeface="+mn-ea"/>
                <a:cs typeface="+mn-cs"/>
              </a:rPr>
              <a:t>Вопрос должен быть: сложным, увлекательным, создающий затруднения, предполагающим научный спор</a:t>
            </a:r>
            <a:r>
              <a:rPr lang="ru-RU" altLang="ru-RU" sz="2000" dirty="0" smtClean="0"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2000" dirty="0" smtClean="0"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3600" b="1" dirty="0" smtClean="0">
                <a:latin typeface="Times New Roman" panose="02020603050405020304" pitchFamily="18" charset="0"/>
                <a:ea typeface="+mn-ea"/>
                <a:cs typeface="+mn-cs"/>
              </a:rPr>
              <a:t>Примеры </a:t>
            </a:r>
            <a:r>
              <a:rPr lang="ru-RU" altLang="ru-RU" sz="3600" b="1" dirty="0">
                <a:latin typeface="Times New Roman" panose="02020603050405020304" pitchFamily="18" charset="0"/>
                <a:ea typeface="+mn-ea"/>
                <a:cs typeface="+mn-cs"/>
              </a:rPr>
              <a:t>проблемных </a:t>
            </a:r>
            <a:r>
              <a:rPr lang="ru-RU" altLang="ru-RU" sz="3600" b="1" dirty="0" smtClean="0">
                <a:latin typeface="Times New Roman" panose="02020603050405020304" pitchFamily="18" charset="0"/>
                <a:ea typeface="+mn-ea"/>
                <a:cs typeface="+mn-cs"/>
              </a:rPr>
              <a:t>вопросов: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556792"/>
            <a:ext cx="7787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 CYR, serif"/>
              </a:rPr>
              <a:t> </a:t>
            </a:r>
            <a:endParaRPr lang="ru-RU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2276872"/>
            <a:ext cx="777686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•	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Плюсы и минусы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монголо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–татарского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протектората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Россия в XVI веке на перепутье – парламентский путь или самодержавие?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Руководитель народного восстания Степан Разин – разбойник или защитник народа?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XVII век в истории России – шаг вперед или назад?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Гражданская война 1918 – 1922 гг. – закономерность или трагическая случайность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Можно ли поставить знак равенства между понятиями «личность», «человек», «индивидуальность»?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По мнению ряда исследователей, истоки современной глобализации следует искать в 16 веке – в эпохе Великих географических открытий. Обоснуйте или опровергните этот тезис.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•Независимость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судебной власти: миф или реальность?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5546220"/>
            <a:ext cx="2169452" cy="117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42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19114"/>
            <a:ext cx="8229600" cy="1143000"/>
          </a:xfrm>
        </p:spPr>
        <p:txBody>
          <a:bodyPr>
            <a:normAutofit/>
          </a:bodyPr>
          <a:lstStyle/>
          <a:p>
            <a:r>
              <a:rPr lang="ru-RU" altLang="ru-RU" sz="1800" b="1" dirty="0" smtClean="0">
                <a:latin typeface="Times New Roman" panose="02020603050405020304" pitchFamily="18" charset="0"/>
                <a:ea typeface="+mn-ea"/>
                <a:cs typeface="+mn-cs"/>
              </a:rPr>
              <a:t>Пример проблемной ситуаций:</a:t>
            </a:r>
            <a:br>
              <a:rPr lang="ru-RU" altLang="ru-RU" sz="1800" b="1" dirty="0" smtClean="0"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421297"/>
            <a:ext cx="7787208" cy="4902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«Религия Египта</a:t>
            </a: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</a:t>
            </a:r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вельможа, впавший в немилость фараону, бежал из Египта, в других странах приобрел богатство и славу. Но когда подошла старость, он униженно стал просить о том, чтобы вернуться на родину, но не потому, что соскучился по ней. Он стремился вернуться только для того, чтобы после смерти из его тела сделали мумию. </a:t>
            </a:r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акие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зададим вопросы, какую поставим проблему?</a:t>
            </a:r>
          </a:p>
          <a:p>
            <a:pPr algn="just"/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Ученики: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Почему для вельможи было так важно, чтобы сделали мумию?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и будет проблемой урока: 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зачем египтянам нужны мумии?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Что нам нужно для решения проблемы?</a:t>
            </a:r>
          </a:p>
          <a:p>
            <a:pPr algn="just"/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Ученики: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Узнать, во что верили египтяне, каким богам поклонялись, какие представления у них были о загробной жизни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Исторический портрет Николая </a:t>
            </a:r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II»</a:t>
            </a:r>
            <a:endParaRPr lang="ru-RU" sz="14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Проблемный вопрос к уроку: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Николай II – «Кровавый» или «Святой мученик?»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Проблемный вопрос переводится в проблемную ситуацию.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России царь был больше чем монарх. Он был отцом народа, царем-батюшкой, миллионы людей с восторгом пели «Боже, царя храни», солдаты шли на фронтах первой мировой войны со словами «За веру, царя и Отечества». Однако в 1917 г. не нашлось никого, кто встал бы на защиту царя и его смахнули с престола, как пушинку».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14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33010" y="147788"/>
            <a:ext cx="727798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ПРОБЛЕМНАЯ СИТУАЦИЯ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состояние интеллектуального затруднения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углубление проблемного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 разных граней его решения;</a:t>
            </a:r>
          </a:p>
          <a:p>
            <a:pPr lvl="0" algn="just"/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 Через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сопоставление разных вариантов ответов.</a:t>
            </a:r>
          </a:p>
          <a:p>
            <a:pPr lvl="0" algn="just"/>
            <a:endParaRPr lang="ru-RU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25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решения проблемных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ситуаций: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Дискуссия</a:t>
            </a:r>
            <a:r>
              <a:rPr lang="ru-RU" dirty="0"/>
              <a:t>;</a:t>
            </a:r>
          </a:p>
          <a:p>
            <a:r>
              <a:rPr lang="ru-RU" dirty="0" smtClean="0"/>
              <a:t>Научный </a:t>
            </a:r>
            <a:r>
              <a:rPr lang="ru-RU" dirty="0"/>
              <a:t>спор;</a:t>
            </a:r>
          </a:p>
          <a:p>
            <a:r>
              <a:rPr lang="ru-RU" dirty="0" smtClean="0"/>
              <a:t>Проблемная </a:t>
            </a:r>
            <a:r>
              <a:rPr lang="ru-RU" dirty="0"/>
              <a:t>лекция;</a:t>
            </a:r>
          </a:p>
          <a:p>
            <a:r>
              <a:rPr lang="ru-RU" dirty="0" smtClean="0"/>
              <a:t>Исследовательская </a:t>
            </a:r>
            <a:r>
              <a:rPr lang="ru-RU" dirty="0"/>
              <a:t>работа с историческими, правовыми документами, текстами, материалами проблемного направления</a:t>
            </a:r>
            <a:r>
              <a:rPr lang="ru-RU" dirty="0" smtClean="0"/>
              <a:t>.</a:t>
            </a:r>
          </a:p>
          <a:p>
            <a:pPr marL="0" indent="0" algn="ctr">
              <a:buNone/>
            </a:pPr>
            <a:r>
              <a:rPr lang="ru-RU" dirty="0"/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 из проблемной ситуации: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Связь начала и окончания урока;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Завершение  яркой цитатой, афоризмом и т.д.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213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проблемного изложения учебного материала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 должна быть актуальной, современной;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предоставлять обучающимся выбор  альтернативы, точек зрения и т. д. 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приём «яркого пятна»,  «актуальность»,«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озадачивания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графики, чертежи, рисунки, сравнительные таблицы, крылатые выражения, афоризмы, эпиграммы, карикатуры, частушки,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пословицы, загадки, фрагменты  фильма и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 д.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4" descr="S500539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132856"/>
            <a:ext cx="1575142" cy="1318568"/>
          </a:xfrm>
          <a:prstGeom prst="rect">
            <a:avLst/>
          </a:prstGeom>
          <a:noFill/>
          <a:ln w="25400">
            <a:solidFill>
              <a:srgbClr val="33CCCC"/>
            </a:solidFill>
            <a:miter lim="800000"/>
            <a:headEnd/>
            <a:tailEnd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S500537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5532690"/>
            <a:ext cx="1650598" cy="1244145"/>
          </a:xfrm>
          <a:prstGeom prst="rect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6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ru-RU" altLang="ru-RU" sz="3600" b="1" dirty="0" smtClean="0">
                <a:latin typeface="Times New Roman" panose="02020603050405020304" pitchFamily="18" charset="0"/>
                <a:ea typeface="+mn-ea"/>
                <a:cs typeface="+mn-cs"/>
              </a:rPr>
              <a:t>Тема </a:t>
            </a:r>
            <a:r>
              <a:rPr lang="ru-RU" altLang="ru-RU" sz="3600" b="1" dirty="0">
                <a:latin typeface="Times New Roman" panose="02020603050405020304" pitchFamily="18" charset="0"/>
                <a:ea typeface="+mn-ea"/>
                <a:cs typeface="+mn-cs"/>
              </a:rPr>
              <a:t>«Древняя Русь в IX – XII вв.»</a:t>
            </a:r>
            <a:br>
              <a:rPr lang="ru-RU" altLang="ru-RU" sz="3600" b="1" dirty="0"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Picture 9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426" y="925369"/>
            <a:ext cx="2995612" cy="374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раздробл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925369"/>
            <a:ext cx="2726516" cy="374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47847" y="4954777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3200" b="1" dirty="0">
                <a:solidFill>
                  <a:srgbClr val="000066"/>
                </a:solidFill>
                <a:latin typeface="Times New Roman" panose="02020603050405020304" pitchFamily="18" charset="0"/>
              </a:rPr>
              <a:t>Почему распалась Киевская Русь?</a:t>
            </a:r>
            <a:r>
              <a:rPr lang="ru-RU" altLang="ru-RU" sz="3200" b="1" dirty="0">
                <a:solidFill>
                  <a:srgbClr val="003300"/>
                </a:solidFill>
                <a:latin typeface="Times New Roman" panose="02020603050405020304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3200" b="1" dirty="0">
                <a:solidFill>
                  <a:srgbClr val="003300"/>
                </a:solidFill>
                <a:latin typeface="Times New Roman" panose="02020603050405020304" pitchFamily="18" charset="0"/>
              </a:rPr>
              <a:t>(или «Почему на смену единому государству пришла раздробленность?»)</a:t>
            </a:r>
          </a:p>
        </p:txBody>
      </p:sp>
    </p:spTree>
    <p:extLst>
      <p:ext uri="{BB962C8B-B14F-4D97-AF65-F5344CB8AC3E}">
        <p14:creationId xmlns:p14="http://schemas.microsoft.com/office/powerpoint/2010/main" val="100166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332656"/>
            <a:ext cx="8229600" cy="452596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6000"/>
              </a:lnSpc>
              <a:spcAft>
                <a:spcPts val="375"/>
              </a:spcAft>
              <a:buNone/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 24 ЕГЭ 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история</a:t>
            </a:r>
          </a:p>
          <a:p>
            <a:pPr marL="0" indent="0" algn="just">
              <a:lnSpc>
                <a:spcPct val="106000"/>
              </a:lnSpc>
              <a:spcAft>
                <a:spcPts val="375"/>
              </a:spcAft>
              <a:buNone/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исторической науке существуют дискуссионные проблемы, по которым высказываются различные, часто противоречивые, точки зрения. Ниже приведена одна из спорных точек зрения, существующих в исторической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науке,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период дворцовых переворотов в России в XVIII в.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6000"/>
              </a:lnSpc>
              <a:spcAft>
                <a:spcPts val="800"/>
              </a:spcAft>
              <a:buNone/>
            </a:pPr>
            <a:r>
              <a:rPr lang="ru-RU" sz="16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Ряд </a:t>
            </a: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историков (В. О. Ключевский, С. М. Соловьёв, С. Ф. Платонов и др.) рассматривали период дворцовых переворотов как значительный шаг назад в развитии государственности</a:t>
            </a:r>
            <a:r>
              <a:rPr lang="ru-RU" sz="16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6000"/>
              </a:lnSpc>
              <a:spcAft>
                <a:spcPts val="800"/>
              </a:spcAft>
              <a:buNone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Используя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исторические знания, приведите два аргумента, подтверждающих данную оценку, и два аргумента, опровергающих её. Укажите, какие из приведённых Вами аргументов подтверждают данную точку зрения, а какие опровергают её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6000"/>
              </a:lnSpc>
              <a:spcAft>
                <a:spcPts val="800"/>
              </a:spcAft>
              <a:buNone/>
            </a:pP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 запишите в следующем виде. Аргументы в подтверждение: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6000"/>
              </a:lnSpc>
              <a:spcAft>
                <a:spcPts val="800"/>
              </a:spcAft>
            </a:pP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1)...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6000"/>
              </a:lnSpc>
              <a:spcAft>
                <a:spcPts val="800"/>
              </a:spcAft>
            </a:pP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)...</a:t>
            </a: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6000"/>
              </a:lnSpc>
              <a:spcAft>
                <a:spcPts val="800"/>
              </a:spcAft>
            </a:pP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Аргументы в опровержение: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6000"/>
              </a:lnSpc>
              <a:spcAft>
                <a:spcPts val="800"/>
              </a:spcAft>
            </a:pP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)..</a:t>
            </a:r>
          </a:p>
          <a:p>
            <a:pPr indent="238125" algn="just">
              <a:lnSpc>
                <a:spcPct val="106000"/>
              </a:lnSpc>
              <a:spcAft>
                <a:spcPts val="800"/>
              </a:spcAft>
            </a:pPr>
            <a:r>
              <a:rPr lang="ru-RU" sz="16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)...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5744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83671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8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класс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«Общество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как форма жизнедеятельности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людей»: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Выскажи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своё мнение в отношении утверждения: «Жить в обществе и быть свободным от общества нельзя».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61248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539750" y="476250"/>
            <a:ext cx="8153400" cy="990600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мотивирующих примеров, нестандартных  материалов:</a:t>
            </a:r>
            <a:br>
              <a:rPr lang="ru-RU" alt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1628800"/>
            <a:ext cx="3950550" cy="2840982"/>
          </a:xfrm>
          <a:prstGeom prst="rect">
            <a:avLst/>
          </a:prstGeom>
        </p:spPr>
      </p:pic>
      <p:pic>
        <p:nvPicPr>
          <p:cNvPr id="6" name="Рисунок 5" descr="https://ds04.infourok.ru/uploads/ex/039c/000aec93-ad385f5e/img4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5241" y="1844824"/>
            <a:ext cx="3617094" cy="273630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3131840" y="4959311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Карикатуры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02599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avatars.mds.yandex.net/get-zen_doc/1668009/pub_5df78d21e3062c00b1aa79f2_5df79b012fda8600ae282d07/scale_120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981134"/>
            <a:ext cx="4077157" cy="298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4691428" y="1340768"/>
            <a:ext cx="42484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Н.Ф.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Щербин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«Пред памятником Петру I» в Петербурге.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«Нет, не змия Всадник Медный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Растоптал, стремясь вперёд.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Растоптал народ наш бедный,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Растоптал простой народ».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332656"/>
            <a:ext cx="24352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Эпиграммы</a:t>
            </a:r>
          </a:p>
        </p:txBody>
      </p:sp>
      <p:pic>
        <p:nvPicPr>
          <p:cNvPr id="5" name="Рисунок 4" descr="S500533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437112"/>
            <a:ext cx="2819400" cy="2306637"/>
          </a:xfrm>
          <a:prstGeom prst="rect">
            <a:avLst/>
          </a:prstGeom>
          <a:noFill/>
          <a:ln w="25400">
            <a:solidFill>
              <a:srgbClr val="33CC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S500531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4941168"/>
            <a:ext cx="1872208" cy="1626860"/>
          </a:xfrm>
          <a:prstGeom prst="rect">
            <a:avLst/>
          </a:prstGeom>
          <a:noFill/>
          <a:ln w="25400">
            <a:solidFill>
              <a:srgbClr val="33CC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3" descr="S500537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064" y="3709348"/>
            <a:ext cx="2952328" cy="1455528"/>
          </a:xfrm>
          <a:prstGeom prst="rect">
            <a:avLst/>
          </a:prstGeom>
          <a:noFill/>
          <a:ln w="25400">
            <a:solidFill>
              <a:srgbClr val="33CC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768554" y="3966329"/>
            <a:ext cx="403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Опорные конспекты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8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2618" y="1556792"/>
            <a:ext cx="8229600" cy="1498178"/>
          </a:xfrm>
        </p:spPr>
        <p:txBody>
          <a:bodyPr>
            <a:normAutofit fontScale="90000"/>
          </a:bodyPr>
          <a:lstStyle/>
          <a:p>
            <a:pPr algn="r"/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7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«Знания только тогда знания, </a:t>
            </a:r>
            <a:r>
              <a:rPr lang="ru-RU" sz="27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когда </a:t>
            </a:r>
            <a:r>
              <a:rPr lang="ru-RU" sz="27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они </a:t>
            </a:r>
            <a:r>
              <a:rPr lang="ru-RU" sz="27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приобретаются</a:t>
            </a:r>
            <a:br>
              <a:rPr lang="ru-RU" sz="27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7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усилиями своей мысли</a:t>
            </a:r>
            <a:r>
              <a:rPr lang="ru-RU" sz="27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br>
              <a:rPr lang="ru-RU" sz="27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7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 не одной лишь памятью</a:t>
            </a:r>
            <a:r>
              <a:rPr lang="ru-RU" sz="27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  <a:br>
              <a:rPr lang="ru-RU" sz="27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(Л.Н. Толстой)</a:t>
            </a:r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b="1" i="1" dirty="0"/>
              <a:t/>
            </a:r>
            <a:br>
              <a:rPr lang="ru-RU" sz="3100" b="1" i="1" dirty="0"/>
            </a:b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 smtClean="0"/>
              <a:t/>
            </a:r>
            <a:br>
              <a:rPr lang="ru-RU" sz="2000" b="1" i="1" dirty="0" smtClean="0"/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Picture 3" descr="j0355323[1]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861048"/>
            <a:ext cx="2020887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12618" y="3284984"/>
            <a:ext cx="5453062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 smtClean="0">
                <a:latin typeface="Times New Roman" panose="02020603050405020304" pitchFamily="18" charset="0"/>
              </a:rPr>
              <a:t>«Мышление начинается с проблемы или вопроса, с удивления или недоумения, </a:t>
            </a:r>
            <a:r>
              <a:rPr lang="en-US" altLang="ru-RU" sz="2400" dirty="0" smtClean="0">
                <a:latin typeface="Times New Roman" panose="02020603050405020304" pitchFamily="18" charset="0"/>
              </a:rPr>
              <a:t>c 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противоречия».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2400" dirty="0" smtClean="0">
              <a:latin typeface="Times New Roman" panose="02020603050405020304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 smtClean="0">
                <a:latin typeface="Times New Roman" panose="02020603050405020304" pitchFamily="18" charset="0"/>
              </a:rPr>
              <a:t>	(С. Я. Рубинштейн)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239" y="836711"/>
            <a:ext cx="3380055" cy="2333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19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e0b/0015a562-76cc2121/im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8569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99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07504" y="1184717"/>
            <a:ext cx="8424862" cy="4564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 altLang="ru-RU" sz="3200" b="1" i="1" dirty="0" smtClean="0">
              <a:solidFill>
                <a:srgbClr val="000066"/>
              </a:solidFill>
              <a:latin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dirty="0"/>
              <a:t/>
            </a:r>
            <a:br>
              <a:rPr lang="ru-RU" altLang="ru-RU" sz="3200" dirty="0"/>
            </a:br>
            <a:r>
              <a:rPr lang="ru-RU" altLang="ru-RU" sz="3600" dirty="0">
                <a:solidFill>
                  <a:srgbClr val="000066"/>
                </a:solidFill>
                <a:latin typeface="Times New Roman" panose="02020603050405020304" pitchFamily="18" charset="0"/>
              </a:rPr>
              <a:t>Использование </a:t>
            </a:r>
            <a:r>
              <a:rPr lang="ru-RU" altLang="ru-RU" sz="3600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проблемного обучения </a:t>
            </a:r>
            <a:r>
              <a:rPr lang="ru-RU" altLang="ru-RU" sz="3600" dirty="0">
                <a:solidFill>
                  <a:srgbClr val="000066"/>
                </a:solidFill>
                <a:latin typeface="Times New Roman" panose="02020603050405020304" pitchFamily="18" charset="0"/>
              </a:rPr>
              <a:t>повышает интерес учащихся к предмету, повышает самооценку у учащихся, развивает потребность в познании нового.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260028" y="692696"/>
            <a:ext cx="6119813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4800" b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Вывод </a:t>
            </a:r>
            <a:endParaRPr lang="ru-RU" altLang="ru-RU" sz="48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78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5"/>
            <a:ext cx="8496944" cy="3600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marL="0" indent="0" algn="ctr">
              <a:buNone/>
            </a:pPr>
            <a:r>
              <a:rPr lang="ru-RU" sz="8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88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0" descr="J034334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717032"/>
            <a:ext cx="2811462" cy="292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32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5839258" y="189706"/>
            <a:ext cx="3000375" cy="376238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развивающее обучение;</a:t>
            </a:r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4251139" y="691218"/>
            <a:ext cx="4574283" cy="523220"/>
          </a:xfrm>
          <a:prstGeom prst="rect">
            <a:avLst/>
          </a:prstGeom>
          <a:solidFill>
            <a:srgbClr val="FF00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dirty="0"/>
              <a:t>проблемное обучение;</a:t>
            </a:r>
          </a:p>
        </p:txBody>
      </p:sp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5968804" y="1357313"/>
            <a:ext cx="2830904" cy="369332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разноуровневое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</a:t>
            </a:r>
            <a:r>
              <a:rPr lang="ru-RU" dirty="0" smtClean="0">
                <a:solidFill>
                  <a:srgbClr val="002060"/>
                </a:solidFill>
              </a:rPr>
              <a:t>е;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0422" name="Rectangle 6"/>
          <p:cNvSpPr>
            <a:spLocks noChangeArrowheads="1"/>
          </p:cNvSpPr>
          <p:nvPr/>
        </p:nvSpPr>
        <p:spPr bwMode="auto">
          <a:xfrm>
            <a:off x="5929313" y="1928813"/>
            <a:ext cx="2867025" cy="650875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коллективную систему обучения (КСО);</a:t>
            </a:r>
          </a:p>
        </p:txBody>
      </p:sp>
      <p:sp>
        <p:nvSpPr>
          <p:cNvPr id="60423" name="Rectangle 7"/>
          <p:cNvSpPr>
            <a:spLocks noChangeArrowheads="1"/>
          </p:cNvSpPr>
          <p:nvPr/>
        </p:nvSpPr>
        <p:spPr bwMode="auto">
          <a:xfrm>
            <a:off x="6072188" y="4286250"/>
            <a:ext cx="2895600" cy="925513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технологию решения изобретательских задач (ТРИЗ);</a:t>
            </a:r>
          </a:p>
        </p:txBody>
      </p:sp>
      <p:sp>
        <p:nvSpPr>
          <p:cNvPr id="60424" name="Rectangle 8"/>
          <p:cNvSpPr>
            <a:spLocks noChangeArrowheads="1"/>
          </p:cNvSpPr>
          <p:nvPr/>
        </p:nvSpPr>
        <p:spPr bwMode="auto">
          <a:xfrm>
            <a:off x="6072188" y="3571875"/>
            <a:ext cx="2895600" cy="650875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исследовательские методы  в обучении;</a:t>
            </a:r>
          </a:p>
        </p:txBody>
      </p:sp>
      <p:sp>
        <p:nvSpPr>
          <p:cNvPr id="60425" name="Rectangle 9"/>
          <p:cNvSpPr>
            <a:spLocks noChangeArrowheads="1"/>
          </p:cNvSpPr>
          <p:nvPr/>
        </p:nvSpPr>
        <p:spPr bwMode="auto">
          <a:xfrm>
            <a:off x="6000750" y="2714625"/>
            <a:ext cx="2895600" cy="646113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проектные методы обучения;</a:t>
            </a:r>
          </a:p>
        </p:txBody>
      </p:sp>
      <p:sp>
        <p:nvSpPr>
          <p:cNvPr id="60426" name="Rectangle 13"/>
          <p:cNvSpPr>
            <a:spLocks noChangeArrowheads="1"/>
          </p:cNvSpPr>
          <p:nvPr/>
        </p:nvSpPr>
        <p:spPr bwMode="auto">
          <a:xfrm>
            <a:off x="47625" y="5508625"/>
            <a:ext cx="3000375" cy="646331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технологию  развития «критического мышления»;</a:t>
            </a:r>
          </a:p>
        </p:txBody>
      </p:sp>
      <p:sp>
        <p:nvSpPr>
          <p:cNvPr id="60427" name="Rectangle 14"/>
          <p:cNvSpPr>
            <a:spLocks noChangeArrowheads="1"/>
          </p:cNvSpPr>
          <p:nvPr/>
        </p:nvSpPr>
        <p:spPr bwMode="auto">
          <a:xfrm>
            <a:off x="4548188" y="5369033"/>
            <a:ext cx="4419600" cy="925513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технологию использования в обучении игровых методов: ролевых, деловых  и другие   видов обучающих игр</a:t>
            </a:r>
          </a:p>
        </p:txBody>
      </p:sp>
      <p:sp>
        <p:nvSpPr>
          <p:cNvPr id="60428" name="Rectangle 15"/>
          <p:cNvSpPr>
            <a:spLocks noChangeArrowheads="1"/>
          </p:cNvSpPr>
          <p:nvPr/>
        </p:nvSpPr>
        <p:spPr bwMode="auto">
          <a:xfrm>
            <a:off x="214313" y="4071938"/>
            <a:ext cx="2667000" cy="1200150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в сотрудничестве (командная, групповая работа);</a:t>
            </a:r>
          </a:p>
        </p:txBody>
      </p:sp>
      <p:sp>
        <p:nvSpPr>
          <p:cNvPr id="60429" name="Rectangle 16"/>
          <p:cNvSpPr>
            <a:spLocks noChangeArrowheads="1"/>
          </p:cNvSpPr>
          <p:nvPr/>
        </p:nvSpPr>
        <p:spPr bwMode="auto">
          <a:xfrm>
            <a:off x="214313" y="3000375"/>
            <a:ext cx="2667000" cy="925513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информационно-коммуникационные технологии</a:t>
            </a:r>
          </a:p>
        </p:txBody>
      </p:sp>
      <p:sp>
        <p:nvSpPr>
          <p:cNvPr id="60430" name="Rectangle 17"/>
          <p:cNvSpPr>
            <a:spLocks noChangeArrowheads="1"/>
          </p:cNvSpPr>
          <p:nvPr/>
        </p:nvSpPr>
        <p:spPr bwMode="auto">
          <a:xfrm>
            <a:off x="214313" y="2214563"/>
            <a:ext cx="2667000" cy="650875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</a:t>
            </a:r>
          </a:p>
        </p:txBody>
      </p:sp>
      <p:sp>
        <p:nvSpPr>
          <p:cNvPr id="60431" name="Rectangle 18"/>
          <p:cNvSpPr>
            <a:spLocks noChangeArrowheads="1"/>
          </p:cNvSpPr>
          <p:nvPr/>
        </p:nvSpPr>
        <p:spPr bwMode="auto">
          <a:xfrm>
            <a:off x="214313" y="1214438"/>
            <a:ext cx="3092450" cy="923925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  инновационной оценки «портфель достижений»;</a:t>
            </a:r>
          </a:p>
        </p:txBody>
      </p:sp>
      <p:sp>
        <p:nvSpPr>
          <p:cNvPr id="60432" name="Rectangle 19"/>
          <p:cNvSpPr>
            <a:spLocks noChangeArrowheads="1"/>
          </p:cNvSpPr>
          <p:nvPr/>
        </p:nvSpPr>
        <p:spPr bwMode="auto">
          <a:xfrm>
            <a:off x="214313" y="428625"/>
            <a:ext cx="3352800" cy="646113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технологию дистанционного обучения  и др. </a:t>
            </a:r>
          </a:p>
        </p:txBody>
      </p:sp>
      <p:sp>
        <p:nvSpPr>
          <p:cNvPr id="60433" name="WordArt 20"/>
          <p:cNvSpPr>
            <a:spLocks noChangeArrowheads="1" noChangeShapeType="1" noTextEdit="1"/>
          </p:cNvSpPr>
          <p:nvPr/>
        </p:nvSpPr>
        <p:spPr bwMode="auto">
          <a:xfrm>
            <a:off x="2895600" y="2133600"/>
            <a:ext cx="3043238" cy="1873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FFCC81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Tahoma"/>
                <a:ea typeface="Tahoma"/>
                <a:cs typeface="Tahoma"/>
              </a:rPr>
              <a:t>К числу</a:t>
            </a:r>
          </a:p>
          <a:p>
            <a:pPr algn="ctr"/>
            <a:r>
              <a:rPr lang="ru-RU" sz="3600" b="1" kern="10" dirty="0">
                <a:ln w="12700">
                  <a:solidFill>
                    <a:srgbClr val="FFCC81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Tahoma"/>
                <a:ea typeface="Tahoma"/>
                <a:cs typeface="Tahoma"/>
              </a:rPr>
              <a:t>современных</a:t>
            </a:r>
          </a:p>
          <a:p>
            <a:pPr algn="ctr"/>
            <a:r>
              <a:rPr lang="ru-RU" sz="3600" b="1" kern="10" dirty="0">
                <a:ln w="12700">
                  <a:solidFill>
                    <a:srgbClr val="FFCC81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Tahoma"/>
                <a:ea typeface="Tahoma"/>
                <a:cs typeface="Tahoma"/>
              </a:rPr>
              <a:t>образовательных</a:t>
            </a:r>
          </a:p>
          <a:p>
            <a:pPr algn="ctr"/>
            <a:r>
              <a:rPr lang="ru-RU" sz="3600" b="1" kern="10" dirty="0">
                <a:ln w="12700">
                  <a:solidFill>
                    <a:srgbClr val="FFCC81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Tahoma"/>
                <a:ea typeface="Tahoma"/>
                <a:cs typeface="Tahoma"/>
              </a:rPr>
              <a:t>технологий</a:t>
            </a:r>
          </a:p>
          <a:p>
            <a:pPr algn="ctr"/>
            <a:r>
              <a:rPr lang="ru-RU" sz="3600" b="1" kern="10" dirty="0">
                <a:ln w="12700">
                  <a:solidFill>
                    <a:srgbClr val="FFCC81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Tahoma"/>
                <a:ea typeface="Tahoma"/>
                <a:cs typeface="Tahoma"/>
              </a:rPr>
              <a:t>можно отнести:</a:t>
            </a:r>
          </a:p>
        </p:txBody>
      </p:sp>
    </p:spTree>
    <p:extLst>
      <p:ext uri="{BB962C8B-B14F-4D97-AF65-F5344CB8AC3E}">
        <p14:creationId xmlns:p14="http://schemas.microsoft.com/office/powerpoint/2010/main" val="34164854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Проблемное обучение-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3295" y="1076795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технология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организации учебного процесса с помощью проблемных задач и проблемных ситуаций, которые придают обучению поисковый и исследовательский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характер.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Развивает творческие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способности, способствует формированию самостоятельного мышления, успешному освоению знаний учениками.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5301208"/>
            <a:ext cx="1434011" cy="1411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044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129" y="84453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у учеников необходимого объема ЗУН;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творческого мышления;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навыков самостоятельной работы;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способности к самообучению;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исследовательской активности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lvl="0" indent="0">
              <a:lnSpc>
                <a:spcPct val="106000"/>
              </a:lnSpc>
              <a:spcAft>
                <a:spcPts val="800"/>
              </a:spcAft>
              <a:buNone/>
            </a:pPr>
            <a:endParaRPr lang="ru-RU" sz="3500" b="1" dirty="0" smtClean="0">
              <a:latin typeface="Times New Roman" panose="02020603050405020304" pitchFamily="18" charset="0"/>
            </a:endParaRPr>
          </a:p>
          <a:p>
            <a:pPr marL="0" lv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ru-RU" sz="3500" b="1" dirty="0" smtClean="0">
                <a:latin typeface="Times New Roman" panose="02020603050405020304" pitchFamily="18" charset="0"/>
              </a:rPr>
              <a:t> </a:t>
            </a:r>
            <a:r>
              <a:rPr lang="ru-RU" sz="4300" b="1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Функции: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Воспитание навыков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усвоения и применения знаний;</a:t>
            </a:r>
          </a:p>
          <a:p>
            <a:pPr lvl="0">
              <a:lnSpc>
                <a:spcPct val="106000"/>
              </a:lnSpc>
              <a:spcAft>
                <a:spcPts val="800"/>
              </a:spcAft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Накопление опыта творческой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136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Место проблемного обучения</a:t>
            </a:r>
            <a:endParaRPr lang="ru-RU" dirty="0"/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579060734"/>
              </p:ext>
            </p:extLst>
          </p:nvPr>
        </p:nvGraphicFramePr>
        <p:xfrm>
          <a:off x="688621" y="1141527"/>
          <a:ext cx="679066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0" name="Группа 12"/>
          <p:cNvGrpSpPr/>
          <p:nvPr/>
        </p:nvGrpSpPr>
        <p:grpSpPr>
          <a:xfrm>
            <a:off x="5403532" y="3732129"/>
            <a:ext cx="2971799" cy="2946796"/>
            <a:chOff x="3149203" y="584215"/>
            <a:chExt cx="2946797" cy="2946796"/>
          </a:xfrm>
          <a:solidFill>
            <a:srgbClr val="FF0066"/>
          </a:solidFill>
        </p:grpSpPr>
        <p:sp>
          <p:nvSpPr>
            <p:cNvPr id="11" name="Стрелка вниз 10"/>
            <p:cNvSpPr/>
            <p:nvPr/>
          </p:nvSpPr>
          <p:spPr>
            <a:xfrm rot="5400000">
              <a:off x="3149203" y="584215"/>
              <a:ext cx="2946796" cy="2946796"/>
            </a:xfrm>
            <a:prstGeom prst="downArrow">
              <a:avLst>
                <a:gd name="adj1" fmla="val 50000"/>
                <a:gd name="adj2" fmla="val 35000"/>
              </a:avLst>
            </a:prstGeom>
            <a:grpFill/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12" name="Стрелка вниз 4"/>
            <p:cNvSpPr/>
            <p:nvPr/>
          </p:nvSpPr>
          <p:spPr>
            <a:xfrm>
              <a:off x="3664893" y="1320914"/>
              <a:ext cx="2431107" cy="1473398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lIns="170688" tIns="170688" rIns="170688" bIns="170688" spcCol="1270" anchor="ctr"/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07298" y="4499836"/>
            <a:ext cx="2164268" cy="1377815"/>
          </a:xfrm>
          <a:prstGeom prst="rect">
            <a:avLst/>
          </a:prstGeom>
        </p:spPr>
      </p:pic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4920614" y="2196947"/>
            <a:ext cx="22288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prstClr val="white"/>
                </a:solidFill>
                <a:latin typeface="Calibri" panose="020F0502020204030204" pitchFamily="34" charset="0"/>
              </a:rPr>
              <a:t>На любом предметном содержании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05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04056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06000"/>
              </a:lnSpc>
              <a:spcBef>
                <a:spcPct val="20000"/>
              </a:spcBef>
              <a:spcAft>
                <a:spcPts val="800"/>
              </a:spcAft>
            </a:pP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Ведущие методы </a:t>
            </a:r>
            <a:b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проблемного 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обучения:</a:t>
            </a:r>
            <a:r>
              <a:rPr lang="ru-RU" sz="4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диалогический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(обучающийся решает с помощью учителя поставленную учителем проблему);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эвристический метод 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(обучающиеся сами решают проблему, поставленную учителем);</a:t>
            </a: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метод 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(обучающиеся самостоятельно ставят и решают проблему).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036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0" y="476250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>
                <a:solidFill>
                  <a:schemeClr val="tx1"/>
                </a:solidFill>
              </a:rPr>
              <a:t>Действия ученика при создании учителем проблемной  ситуации :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142844" y="1916832"/>
          <a:ext cx="8786874" cy="4012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44422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7931224" cy="922114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Последовательность этапов познавательной деятельности в условиях проблемной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ситуации: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0404" y="2924944"/>
            <a:ext cx="7344816" cy="3615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ru-RU" sz="5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Проблемная ситуация  </a:t>
            </a:r>
            <a:r>
              <a:rPr lang="ru-RU" sz="5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ru-RU" sz="5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проблема </a:t>
            </a:r>
            <a:r>
              <a:rPr lang="ru-RU" sz="5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ru-RU" sz="5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поиск способов ее решения </a:t>
            </a:r>
            <a:r>
              <a:rPr lang="ru-RU" sz="5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ru-RU" sz="5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решение проблемы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8557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</TotalTime>
  <Words>733</Words>
  <Application>Microsoft Office PowerPoint</Application>
  <PresentationFormat>Экран (4:3)</PresentationFormat>
  <Paragraphs>135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  «Технология  проблемного обучения на уроках истории и обществознания» </vt:lpstr>
      <vt:lpstr>  «Знания только тогда знания,  когда они приобретаются  усилиями своей мысли,  а не одной лишь памятью». (Л.Н. Толстой)     </vt:lpstr>
      <vt:lpstr>Презентация PowerPoint</vt:lpstr>
      <vt:lpstr>Проблемное обучение-</vt:lpstr>
      <vt:lpstr>Цель: </vt:lpstr>
      <vt:lpstr>Место проблемного обучения</vt:lpstr>
      <vt:lpstr>Ведущие методы  проблемного обучения: </vt:lpstr>
      <vt:lpstr>Действия ученика при создании учителем проблемной  ситуации :</vt:lpstr>
      <vt:lpstr>Последовательность этапов познавательной деятельности в условиях проблемной ситуации:</vt:lpstr>
      <vt:lpstr>Этапы технологии</vt:lpstr>
      <vt:lpstr>ПРОБЛЕМНЫЙ ВОПРОС - противоречие, разрешаемое посредством размышления. Вопрос должен быть: сложным, увлекательным, создающий затруднения, предполагающим научный спор Примеры проблемных вопросов:</vt:lpstr>
      <vt:lpstr>Пример проблемной ситуаций: </vt:lpstr>
      <vt:lpstr>Формы решения проблемных ситуаций:</vt:lpstr>
      <vt:lpstr>Приёмы проблемного изложения учебного материала</vt:lpstr>
      <vt:lpstr>Тема «Древняя Русь в IX – XII вв.» </vt:lpstr>
      <vt:lpstr>Презентация PowerPoint</vt:lpstr>
      <vt:lpstr>Презентация PowerPoint</vt:lpstr>
      <vt:lpstr>Применение мотивирующих примеров, нестандартных  материалов: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Acer</dc:creator>
  <cp:lastModifiedBy>Пользователь Acer</cp:lastModifiedBy>
  <cp:revision>76</cp:revision>
  <dcterms:modified xsi:type="dcterms:W3CDTF">2022-11-07T14:06:23Z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247533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