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1" r:id="rId4"/>
    <p:sldId id="289" r:id="rId5"/>
    <p:sldId id="290" r:id="rId6"/>
    <p:sldId id="291" r:id="rId7"/>
    <p:sldId id="294" r:id="rId8"/>
    <p:sldId id="295" r:id="rId9"/>
    <p:sldId id="296" r:id="rId10"/>
    <p:sldId id="297" r:id="rId11"/>
    <p:sldId id="299" r:id="rId12"/>
    <p:sldId id="300" r:id="rId13"/>
    <p:sldId id="298" r:id="rId14"/>
    <p:sldId id="263" r:id="rId15"/>
    <p:sldId id="273" r:id="rId16"/>
    <p:sldId id="267" r:id="rId17"/>
    <p:sldId id="275" r:id="rId18"/>
    <p:sldId id="276" r:id="rId19"/>
    <p:sldId id="278" r:id="rId20"/>
    <p:sldId id="279" r:id="rId21"/>
    <p:sldId id="280" r:id="rId22"/>
    <p:sldId id="282" r:id="rId23"/>
    <p:sldId id="283" r:id="rId24"/>
    <p:sldId id="281" r:id="rId25"/>
    <p:sldId id="268" r:id="rId26"/>
    <p:sldId id="284" r:id="rId27"/>
    <p:sldId id="266" r:id="rId28"/>
    <p:sldId id="286" r:id="rId29"/>
    <p:sldId id="288" r:id="rId30"/>
    <p:sldId id="287" r:id="rId31"/>
    <p:sldId id="301" r:id="rId32"/>
    <p:sldId id="302" r:id="rId33"/>
    <p:sldId id="303" r:id="rId34"/>
    <p:sldId id="304" r:id="rId35"/>
    <p:sldId id="305" r:id="rId36"/>
    <p:sldId id="257" r:id="rId3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571612"/>
            <a:ext cx="7772400" cy="1470025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>
              <a:defRPr b="1" cap="all" spc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3429000"/>
            <a:ext cx="6400800" cy="1752600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B4B39-BDDD-4E81-9360-87A82DA61FF6}" type="datetimeFigureOut">
              <a:rPr lang="ru-RU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9A0648-81AF-49AB-94F7-48D93C8638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279206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745574-59BD-4C31-BFF3-152A1FA5B7D7}" type="datetimeFigureOut">
              <a:rPr lang="ru-RU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25D758-8A8E-4EBA-84C3-C3AFD07B6D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184042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56C4F-B9EF-4E78-840E-69BAD1CA1841}" type="datetimeFigureOut">
              <a:rPr lang="ru-RU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8DAE62-F291-4F43-BCFD-A949CFC203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26604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E6AB0D-6AD1-4ACB-8BAA-6127F52A75D6}" type="datetimeFigureOut">
              <a:rPr lang="ru-RU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B04F40-6CCC-4C02-8013-E2E0FFBAFA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85609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2F333-7391-4974-89AE-7706DFC8CDC6}" type="datetimeFigureOut">
              <a:rPr lang="ru-RU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06D8FC-6F68-49A5-9B5E-4D7F7A7931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45734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15E917-435E-4BE8-9CE9-3D692BBA8A33}" type="datetimeFigureOut">
              <a:rPr lang="ru-RU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7D6823-96D5-4695-B299-7C14ADB31F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07254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66F413-C7E9-457C-B020-EC256180B5AC}" type="datetimeFigureOut">
              <a:rPr lang="ru-RU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6CF7C9-B938-429A-A030-43E6270BCB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559265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FD763C-908B-41A3-B624-462FF13AFC1A}" type="datetimeFigureOut">
              <a:rPr lang="ru-RU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0734C5-C86F-499F-80B3-D8188AF4F4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60430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7D17C0-F121-44AA-9982-CA3B36166BCC}" type="datetimeFigureOut">
              <a:rPr lang="ru-RU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3DFD54-632B-4D32-B79C-51F8BE3ACE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14212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8DE638-A208-4C81-A113-E6422D7A4349}" type="datetimeFigureOut">
              <a:rPr lang="ru-RU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83EBB4-4582-4B76-BA80-0377CBDF63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743328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71E74D-27FB-4578-9D2E-6F9751640F98}" type="datetimeFigureOut">
              <a:rPr lang="ru-RU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15596B-8331-4B37-9122-733F9CFECA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593699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813" y="274638"/>
            <a:ext cx="757237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21F2ECD-9103-43CE-AB50-B08EA16C5005}" type="datetimeFigureOut">
              <a:rPr lang="ru-RU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6DFCDAF-4A2A-4ED8-AB50-A78A9854E3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  <p:sldLayoutId id="2147483793" r:id="rId2"/>
    <p:sldLayoutId id="2147483794" r:id="rId3"/>
    <p:sldLayoutId id="2147483795" r:id="rId4"/>
    <p:sldLayoutId id="2147483796" r:id="rId5"/>
    <p:sldLayoutId id="2147483797" r:id="rId6"/>
    <p:sldLayoutId id="2147483798" r:id="rId7"/>
    <p:sldLayoutId id="2147483799" r:id="rId8"/>
    <p:sldLayoutId id="2147483800" r:id="rId9"/>
    <p:sldLayoutId id="2147483801" r:id="rId10"/>
    <p:sldLayoutId id="214748380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ln w="10541" cmpd="sng">
            <a:solidFill>
              <a:schemeClr val="accent1">
                <a:shade val="88000"/>
                <a:satMod val="110000"/>
              </a:schemeClr>
            </a:solidFill>
            <a:prstDash val="solid"/>
          </a:ln>
          <a:gradFill>
            <a:gsLst>
              <a:gs pos="0">
                <a:schemeClr val="accent1">
                  <a:tint val="40000"/>
                  <a:satMod val="250000"/>
                </a:schemeClr>
              </a:gs>
              <a:gs pos="9000">
                <a:schemeClr val="accent1">
                  <a:tint val="52000"/>
                  <a:satMod val="300000"/>
                </a:schemeClr>
              </a:gs>
              <a:gs pos="50000">
                <a:schemeClr val="accent1">
                  <a:shade val="20000"/>
                  <a:satMod val="300000"/>
                </a:schemeClr>
              </a:gs>
              <a:gs pos="79000">
                <a:schemeClr val="accent1">
                  <a:tint val="52000"/>
                  <a:satMod val="300000"/>
                </a:schemeClr>
              </a:gs>
              <a:gs pos="100000">
                <a:schemeClr val="accent1">
                  <a:tint val="40000"/>
                  <a:satMod val="250000"/>
                </a:schemeClr>
              </a:gs>
            </a:gsLst>
            <a:lin ang="5400000"/>
          </a:gra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3200" kern="1200">
          <a:solidFill>
            <a:srgbClr val="25406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2800" i="1" kern="1200">
          <a:solidFill>
            <a:srgbClr val="25406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25406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25406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25406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allforchildren.ru/pictures/showimg/school3/school0316jpg.htm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allforchildren.ru/pictures/showimg/school23/school2314jpg.htm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ru.wikipedia.org/wiki/%D0%A3%D1%88%D0%B8%D0%BD%D1%81%D0%BA%D0%B8%D0%B9_%D0%9A%D0%BE%D0%BD%D1%81%D1%82%D0%B0%D0%BD%D1%82%D0%B8%D0%BD_%D0%94%D0%BC%D0%B8%D1%82%D1%80%D0%B8%D0%B5%D0%B2%D0%B8%D1%87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allforchildren.ru/pictures/showimg/school21/school2132jpg.htm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hyperlink" Target="http://www.rustrahovka.ru/upload/iblock/b8c/.png" TargetMode="External"/><Relationship Id="rId7" Type="http://schemas.openxmlformats.org/officeDocument/2006/relationships/image" Target="../media/image17.png"/><Relationship Id="rId2" Type="http://schemas.openxmlformats.org/officeDocument/2006/relationships/hyperlink" Target="http://s58.radikal.ru/i162/1007/2d/0d2c12b4102c.pn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hyperlink" Target="http://intoclassics.net/_nw/175/s49938722.jpg" TargetMode="External"/><Relationship Id="rId4" Type="http://schemas.openxmlformats.org/officeDocument/2006/relationships/hyperlink" Target="http://www.grafamania.net/uploads/posts/2008-08/1219611582_7.jpg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allforchildren.ru/pictures/showimg/school21/school2120jpg.htm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allforchildren.ru/pictures/showimg/school25/school2538jpg.ht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857224" y="500042"/>
            <a:ext cx="7500990" cy="30469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66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latin typeface="Monotype Corsiva" pitchFamily="66" charset="0"/>
              </a:rPr>
              <a:t>Родительское собрание</a:t>
            </a:r>
          </a:p>
          <a:p>
            <a:pPr algn="ctr">
              <a:defRPr/>
            </a:pPr>
            <a:r>
              <a:rPr lang="ru-RU" sz="66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latin typeface="Monotype Corsiva" pitchFamily="66" charset="0"/>
              </a:rPr>
              <a:t>в </a:t>
            </a:r>
            <a:r>
              <a:rPr lang="ru-RU" sz="66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latin typeface="Monotype Corsiva" pitchFamily="66" charset="0"/>
              </a:rPr>
              <a:t>3</a:t>
            </a:r>
            <a:r>
              <a:rPr lang="ru-RU" sz="66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latin typeface="Monotype Corsiva" pitchFamily="66" charset="0"/>
              </a:rPr>
              <a:t> </a:t>
            </a:r>
            <a:r>
              <a:rPr lang="ru-RU" sz="66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latin typeface="Monotype Corsiva" pitchFamily="66" charset="0"/>
              </a:rPr>
              <a:t>классе</a:t>
            </a:r>
            <a:endParaRPr lang="ru-RU" sz="6600" b="1" dirty="0">
              <a:ln w="19050">
                <a:solidFill>
                  <a:prstClr val="white"/>
                </a:solidFill>
                <a:prstDash val="solid"/>
              </a:ln>
              <a:solidFill>
                <a:srgbClr val="C00000"/>
              </a:solidFill>
              <a:latin typeface="Monotype Corsiva" pitchFamily="66" charset="0"/>
            </a:endParaRPr>
          </a:p>
          <a:p>
            <a:pPr algn="ctr">
              <a:defRPr/>
            </a:pPr>
            <a:endParaRPr lang="ru-RU" sz="6000" b="1" dirty="0">
              <a:ln w="19050">
                <a:solidFill>
                  <a:prstClr val="white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075" name="TextBox 2"/>
          <p:cNvSpPr txBox="1">
            <a:spLocks noChangeArrowheads="1"/>
          </p:cNvSpPr>
          <p:nvPr/>
        </p:nvSpPr>
        <p:spPr bwMode="auto">
          <a:xfrm>
            <a:off x="2214546" y="2928934"/>
            <a:ext cx="4495800" cy="1692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800" b="1" dirty="0" err="1" smtClean="0">
                <a:solidFill>
                  <a:srgbClr val="002060"/>
                </a:solidFill>
                <a:latin typeface="Monotype Corsiva" pitchFamily="66" charset="0"/>
              </a:rPr>
              <a:t>Сиско</a:t>
            </a:r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 Е.В.</a:t>
            </a:r>
          </a:p>
          <a:p>
            <a:pPr algn="ctr" eaLnBrk="1" hangingPunct="1"/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учитель </a:t>
            </a:r>
            <a:r>
              <a:rPr lang="ru-RU" sz="2800" b="1" dirty="0">
                <a:solidFill>
                  <a:srgbClr val="002060"/>
                </a:solidFill>
                <a:latin typeface="Monotype Corsiva" pitchFamily="66" charset="0"/>
              </a:rPr>
              <a:t>начальных классов</a:t>
            </a:r>
          </a:p>
          <a:p>
            <a:pPr eaLnBrk="1" hangingPunct="1"/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ГБОУ СОШ «ОЦ» с. </a:t>
            </a:r>
            <a:r>
              <a:rPr lang="ru-RU" sz="2400" b="1" dirty="0" err="1" smtClean="0">
                <a:solidFill>
                  <a:srgbClr val="002060"/>
                </a:solidFill>
                <a:latin typeface="Monotype Corsiva" pitchFamily="66" charset="0"/>
              </a:rPr>
              <a:t>Воротнее</a:t>
            </a: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</a:p>
          <a:p>
            <a:pPr algn="ctr" eaLnBrk="1" hangingPunct="1"/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2022 г</a:t>
            </a:r>
            <a:endParaRPr lang="ru-RU" sz="24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370013" y="301625"/>
            <a:ext cx="7313612" cy="67945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b="1" dirty="0"/>
              <a:t>Конфликты с </a:t>
            </a:r>
            <a:r>
              <a:rPr lang="en-US" b="1" dirty="0" err="1" smtClean="0"/>
              <a:t>педагогами</a:t>
            </a:r>
            <a:r>
              <a:rPr lang="en-US" b="1" dirty="0" smtClean="0"/>
              <a:t> </a:t>
            </a:r>
            <a:endParaRPr lang="ru-RU" b="1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447800"/>
            <a:ext cx="8374900" cy="489585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/>
              <a:t>   </a:t>
            </a:r>
            <a:r>
              <a:rPr lang="ru-RU" dirty="0" smtClean="0">
                <a:solidFill>
                  <a:srgbClr val="CC3300"/>
                </a:solidFill>
              </a:rPr>
              <a:t>Н</a:t>
            </a:r>
            <a:r>
              <a:rPr lang="en-US" dirty="0" smtClean="0">
                <a:solidFill>
                  <a:srgbClr val="CC3300"/>
                </a:solidFill>
              </a:rPr>
              <a:t>е </a:t>
            </a:r>
            <a:r>
              <a:rPr lang="en-US" dirty="0" err="1" smtClean="0">
                <a:solidFill>
                  <a:srgbClr val="CC3300"/>
                </a:solidFill>
              </a:rPr>
              <a:t>понижа</a:t>
            </a:r>
            <a:r>
              <a:rPr lang="ru-RU" dirty="0" err="1" smtClean="0">
                <a:solidFill>
                  <a:srgbClr val="CC3300"/>
                </a:solidFill>
              </a:rPr>
              <a:t>йте</a:t>
            </a:r>
            <a:r>
              <a:rPr lang="en-US" dirty="0" smtClean="0">
                <a:solidFill>
                  <a:srgbClr val="CC3300"/>
                </a:solidFill>
              </a:rPr>
              <a:t> </a:t>
            </a:r>
            <a:r>
              <a:rPr lang="en-US" dirty="0" err="1" smtClean="0">
                <a:solidFill>
                  <a:srgbClr val="CC3300"/>
                </a:solidFill>
              </a:rPr>
              <a:t>авторитет</a:t>
            </a:r>
            <a:r>
              <a:rPr lang="en-US" dirty="0" smtClean="0">
                <a:solidFill>
                  <a:srgbClr val="CC3300"/>
                </a:solidFill>
              </a:rPr>
              <a:t> </a:t>
            </a:r>
            <a:r>
              <a:rPr lang="en-US" dirty="0" err="1" smtClean="0">
                <a:solidFill>
                  <a:srgbClr val="CC3300"/>
                </a:solidFill>
              </a:rPr>
              <a:t>преподавателя</a:t>
            </a:r>
            <a:r>
              <a:rPr lang="en-US" dirty="0" smtClean="0">
                <a:solidFill>
                  <a:srgbClr val="CC3300"/>
                </a:solidFill>
              </a:rPr>
              <a:t> в </a:t>
            </a:r>
            <a:r>
              <a:rPr lang="en-US" dirty="0" err="1" smtClean="0">
                <a:solidFill>
                  <a:srgbClr val="CC3300"/>
                </a:solidFill>
              </a:rPr>
              <a:t>глазах</a:t>
            </a:r>
            <a:r>
              <a:rPr lang="en-US" dirty="0" smtClean="0">
                <a:solidFill>
                  <a:srgbClr val="CC3300"/>
                </a:solidFill>
              </a:rPr>
              <a:t> </a:t>
            </a:r>
            <a:r>
              <a:rPr lang="en-US" dirty="0" err="1" smtClean="0">
                <a:solidFill>
                  <a:srgbClr val="CC3300"/>
                </a:solidFill>
              </a:rPr>
              <a:t>ребёнка</a:t>
            </a:r>
            <a:r>
              <a:rPr lang="en-US" dirty="0" smtClean="0">
                <a:solidFill>
                  <a:srgbClr val="CC3300"/>
                </a:solidFill>
              </a:rPr>
              <a:t>. </a:t>
            </a:r>
            <a:r>
              <a:rPr lang="en-US" dirty="0" err="1" smtClean="0">
                <a:solidFill>
                  <a:srgbClr val="CC3300"/>
                </a:solidFill>
              </a:rPr>
              <a:t>Ещё</a:t>
            </a:r>
            <a:r>
              <a:rPr lang="en-US" dirty="0" smtClean="0">
                <a:solidFill>
                  <a:srgbClr val="CC3300"/>
                </a:solidFill>
              </a:rPr>
              <a:t> </a:t>
            </a:r>
            <a:r>
              <a:rPr lang="en-US" dirty="0" err="1" smtClean="0">
                <a:solidFill>
                  <a:srgbClr val="CC3300"/>
                </a:solidFill>
              </a:rPr>
              <a:t>сильнее</a:t>
            </a:r>
            <a:r>
              <a:rPr lang="en-US" dirty="0" smtClean="0">
                <a:solidFill>
                  <a:srgbClr val="CC3300"/>
                </a:solidFill>
              </a:rPr>
              <a:t> «</a:t>
            </a:r>
            <a:r>
              <a:rPr lang="en-US" dirty="0" err="1" smtClean="0">
                <a:solidFill>
                  <a:srgbClr val="CC3300"/>
                </a:solidFill>
              </a:rPr>
              <a:t>опустив</a:t>
            </a:r>
            <a:r>
              <a:rPr lang="en-US" dirty="0" smtClean="0">
                <a:solidFill>
                  <a:srgbClr val="CC3300"/>
                </a:solidFill>
              </a:rPr>
              <a:t>» </a:t>
            </a:r>
            <a:r>
              <a:rPr lang="en-US" dirty="0" err="1" smtClean="0">
                <a:solidFill>
                  <a:srgbClr val="CC3300"/>
                </a:solidFill>
              </a:rPr>
              <a:t>педагога</a:t>
            </a:r>
            <a:r>
              <a:rPr lang="en-US" dirty="0" smtClean="0">
                <a:solidFill>
                  <a:srgbClr val="CC3300"/>
                </a:solidFill>
              </a:rPr>
              <a:t> в </a:t>
            </a:r>
            <a:r>
              <a:rPr lang="en-US" dirty="0" err="1" smtClean="0">
                <a:solidFill>
                  <a:srgbClr val="CC3300"/>
                </a:solidFill>
              </a:rPr>
              <a:t>глазах</a:t>
            </a:r>
            <a:r>
              <a:rPr lang="en-US" dirty="0" smtClean="0">
                <a:solidFill>
                  <a:srgbClr val="CC3300"/>
                </a:solidFill>
              </a:rPr>
              <a:t> </a:t>
            </a:r>
            <a:r>
              <a:rPr lang="en-US" dirty="0" err="1" smtClean="0">
                <a:solidFill>
                  <a:srgbClr val="CC3300"/>
                </a:solidFill>
              </a:rPr>
              <a:t>ребёнка</a:t>
            </a:r>
            <a:r>
              <a:rPr lang="en-US" dirty="0" smtClean="0">
                <a:solidFill>
                  <a:srgbClr val="CC3300"/>
                </a:solidFill>
              </a:rPr>
              <a:t>, </a:t>
            </a:r>
            <a:r>
              <a:rPr lang="en-US" dirty="0" err="1" smtClean="0">
                <a:solidFill>
                  <a:srgbClr val="CC3300"/>
                </a:solidFill>
              </a:rPr>
              <a:t>вы</a:t>
            </a:r>
            <a:r>
              <a:rPr lang="en-US" dirty="0" smtClean="0">
                <a:solidFill>
                  <a:srgbClr val="CC3300"/>
                </a:solidFill>
              </a:rPr>
              <a:t> </a:t>
            </a:r>
            <a:r>
              <a:rPr lang="en-US" dirty="0" err="1" smtClean="0">
                <a:solidFill>
                  <a:srgbClr val="CC3300"/>
                </a:solidFill>
              </a:rPr>
              <a:t>рискуете</a:t>
            </a:r>
            <a:r>
              <a:rPr lang="en-US" dirty="0" smtClean="0">
                <a:solidFill>
                  <a:srgbClr val="CC3300"/>
                </a:solidFill>
              </a:rPr>
              <a:t> тем, </a:t>
            </a:r>
            <a:r>
              <a:rPr lang="en-US" dirty="0" err="1" smtClean="0">
                <a:solidFill>
                  <a:srgbClr val="CC3300"/>
                </a:solidFill>
              </a:rPr>
              <a:t>что</a:t>
            </a:r>
            <a:r>
              <a:rPr lang="en-US" dirty="0" smtClean="0">
                <a:solidFill>
                  <a:srgbClr val="CC3300"/>
                </a:solidFill>
              </a:rPr>
              <a:t> у </a:t>
            </a:r>
            <a:r>
              <a:rPr lang="en-US" dirty="0" err="1" smtClean="0">
                <a:solidFill>
                  <a:srgbClr val="CC3300"/>
                </a:solidFill>
              </a:rPr>
              <a:t>него</a:t>
            </a:r>
            <a:r>
              <a:rPr lang="en-US" dirty="0" smtClean="0">
                <a:solidFill>
                  <a:srgbClr val="CC3300"/>
                </a:solidFill>
              </a:rPr>
              <a:t> </a:t>
            </a:r>
            <a:r>
              <a:rPr lang="en-US" dirty="0" err="1" smtClean="0">
                <a:solidFill>
                  <a:srgbClr val="CC3300"/>
                </a:solidFill>
              </a:rPr>
              <a:t>ваш</a:t>
            </a:r>
            <a:r>
              <a:rPr lang="en-US" dirty="0" smtClean="0">
                <a:solidFill>
                  <a:srgbClr val="CC3300"/>
                </a:solidFill>
              </a:rPr>
              <a:t> </a:t>
            </a:r>
            <a:r>
              <a:rPr lang="en-US" dirty="0" err="1" smtClean="0">
                <a:solidFill>
                  <a:srgbClr val="CC3300"/>
                </a:solidFill>
              </a:rPr>
              <a:t>сын</a:t>
            </a:r>
            <a:r>
              <a:rPr lang="en-US" dirty="0" smtClean="0">
                <a:solidFill>
                  <a:srgbClr val="CC3300"/>
                </a:solidFill>
              </a:rPr>
              <a:t> </a:t>
            </a:r>
            <a:r>
              <a:rPr lang="en-US" dirty="0" err="1" smtClean="0">
                <a:solidFill>
                  <a:srgbClr val="CC3300"/>
                </a:solidFill>
              </a:rPr>
              <a:t>или</a:t>
            </a:r>
            <a:r>
              <a:rPr lang="en-US" dirty="0" smtClean="0">
                <a:solidFill>
                  <a:srgbClr val="CC3300"/>
                </a:solidFill>
              </a:rPr>
              <a:t> </a:t>
            </a:r>
            <a:r>
              <a:rPr lang="en-US" dirty="0" err="1" smtClean="0">
                <a:solidFill>
                  <a:srgbClr val="CC3300"/>
                </a:solidFill>
              </a:rPr>
              <a:t>дочь</a:t>
            </a:r>
            <a:r>
              <a:rPr lang="en-US" dirty="0" smtClean="0">
                <a:solidFill>
                  <a:srgbClr val="CC3300"/>
                </a:solidFill>
              </a:rPr>
              <a:t> </a:t>
            </a:r>
            <a:r>
              <a:rPr lang="en-US" dirty="0" err="1" smtClean="0">
                <a:solidFill>
                  <a:srgbClr val="CC3300"/>
                </a:solidFill>
              </a:rPr>
              <a:t>уже</a:t>
            </a:r>
            <a:r>
              <a:rPr lang="en-US" dirty="0" smtClean="0">
                <a:solidFill>
                  <a:srgbClr val="CC3300"/>
                </a:solidFill>
              </a:rPr>
              <a:t> </a:t>
            </a:r>
            <a:r>
              <a:rPr lang="en-US" dirty="0" err="1" smtClean="0">
                <a:solidFill>
                  <a:srgbClr val="CC3300"/>
                </a:solidFill>
              </a:rPr>
              <a:t>совсем</a:t>
            </a:r>
            <a:r>
              <a:rPr lang="en-US" dirty="0" smtClean="0">
                <a:solidFill>
                  <a:srgbClr val="CC3300"/>
                </a:solidFill>
              </a:rPr>
              <a:t> </a:t>
            </a:r>
            <a:r>
              <a:rPr lang="en-US" dirty="0" err="1" smtClean="0">
                <a:solidFill>
                  <a:srgbClr val="CC3300"/>
                </a:solidFill>
              </a:rPr>
              <a:t>ничему</a:t>
            </a:r>
            <a:r>
              <a:rPr lang="en-US" dirty="0" smtClean="0">
                <a:solidFill>
                  <a:srgbClr val="CC3300"/>
                </a:solidFill>
              </a:rPr>
              <a:t> не </a:t>
            </a:r>
            <a:r>
              <a:rPr lang="en-US" dirty="0" err="1" smtClean="0">
                <a:solidFill>
                  <a:srgbClr val="CC3300"/>
                </a:solidFill>
              </a:rPr>
              <a:t>научится</a:t>
            </a:r>
            <a:r>
              <a:rPr lang="en-US" dirty="0" smtClean="0">
                <a:solidFill>
                  <a:srgbClr val="CC3300"/>
                </a:solidFill>
              </a:rPr>
              <a:t>. </a:t>
            </a:r>
            <a:r>
              <a:rPr lang="en-US" dirty="0" err="1" smtClean="0">
                <a:solidFill>
                  <a:srgbClr val="CC3300"/>
                </a:solidFill>
              </a:rPr>
              <a:t>Более</a:t>
            </a:r>
            <a:r>
              <a:rPr lang="en-US" dirty="0" smtClean="0">
                <a:solidFill>
                  <a:srgbClr val="CC3300"/>
                </a:solidFill>
              </a:rPr>
              <a:t> </a:t>
            </a:r>
            <a:r>
              <a:rPr lang="en-US" dirty="0" err="1" smtClean="0">
                <a:solidFill>
                  <a:srgbClr val="CC3300"/>
                </a:solidFill>
              </a:rPr>
              <a:t>того</a:t>
            </a:r>
            <a:r>
              <a:rPr lang="en-US" dirty="0" smtClean="0">
                <a:solidFill>
                  <a:srgbClr val="CC3300"/>
                </a:solidFill>
              </a:rPr>
              <a:t>, </a:t>
            </a:r>
            <a:r>
              <a:rPr lang="en-US" dirty="0" err="1" smtClean="0">
                <a:solidFill>
                  <a:srgbClr val="CC3300"/>
                </a:solidFill>
              </a:rPr>
              <a:t>ребёнок</a:t>
            </a:r>
            <a:r>
              <a:rPr lang="en-US" dirty="0" smtClean="0">
                <a:solidFill>
                  <a:srgbClr val="CC3300"/>
                </a:solidFill>
              </a:rPr>
              <a:t> может </a:t>
            </a:r>
            <a:r>
              <a:rPr lang="en-US" dirty="0" err="1" smtClean="0">
                <a:solidFill>
                  <a:srgbClr val="CC3300"/>
                </a:solidFill>
              </a:rPr>
              <a:t>привыкнуть</a:t>
            </a:r>
            <a:r>
              <a:rPr lang="en-US" dirty="0" smtClean="0">
                <a:solidFill>
                  <a:srgbClr val="CC3300"/>
                </a:solidFill>
              </a:rPr>
              <a:t> </a:t>
            </a:r>
            <a:r>
              <a:rPr lang="en-US" dirty="0" err="1" smtClean="0">
                <a:solidFill>
                  <a:srgbClr val="CC3300"/>
                </a:solidFill>
              </a:rPr>
              <a:t>списывать</a:t>
            </a:r>
            <a:r>
              <a:rPr lang="en-US" dirty="0" smtClean="0">
                <a:solidFill>
                  <a:srgbClr val="CC3300"/>
                </a:solidFill>
              </a:rPr>
              <a:t> </a:t>
            </a:r>
            <a:r>
              <a:rPr lang="en-US" dirty="0" err="1" smtClean="0">
                <a:solidFill>
                  <a:srgbClr val="CC3300"/>
                </a:solidFill>
              </a:rPr>
              <a:t>свои</a:t>
            </a:r>
            <a:r>
              <a:rPr lang="en-US" dirty="0" smtClean="0">
                <a:solidFill>
                  <a:srgbClr val="CC3300"/>
                </a:solidFill>
              </a:rPr>
              <a:t> </a:t>
            </a:r>
            <a:r>
              <a:rPr lang="en-US" dirty="0" err="1" smtClean="0">
                <a:solidFill>
                  <a:srgbClr val="CC3300"/>
                </a:solidFill>
              </a:rPr>
              <a:t>собственные</a:t>
            </a:r>
            <a:r>
              <a:rPr lang="en-US" dirty="0" smtClean="0">
                <a:solidFill>
                  <a:srgbClr val="CC3300"/>
                </a:solidFill>
              </a:rPr>
              <a:t> </a:t>
            </a:r>
            <a:r>
              <a:rPr lang="en-US" dirty="0" err="1" smtClean="0">
                <a:solidFill>
                  <a:srgbClr val="CC3300"/>
                </a:solidFill>
              </a:rPr>
              <a:t>неудачи</a:t>
            </a:r>
            <a:r>
              <a:rPr lang="en-US" dirty="0" smtClean="0">
                <a:solidFill>
                  <a:srgbClr val="CC3300"/>
                </a:solidFill>
              </a:rPr>
              <a:t> на </a:t>
            </a:r>
            <a:r>
              <a:rPr lang="en-US" dirty="0" err="1" smtClean="0">
                <a:solidFill>
                  <a:srgbClr val="CC3300"/>
                </a:solidFill>
              </a:rPr>
              <a:t>учителей</a:t>
            </a:r>
            <a:r>
              <a:rPr lang="en-US" dirty="0" smtClean="0">
                <a:solidFill>
                  <a:srgbClr val="CC3300"/>
                </a:solidFill>
              </a:rPr>
              <a:t> и в </a:t>
            </a:r>
            <a:r>
              <a:rPr lang="en-US" dirty="0" err="1" smtClean="0">
                <a:solidFill>
                  <a:srgbClr val="CC3300"/>
                </a:solidFill>
              </a:rPr>
              <a:t>дальнейшем</a:t>
            </a:r>
            <a:r>
              <a:rPr lang="en-US" dirty="0" smtClean="0">
                <a:solidFill>
                  <a:srgbClr val="CC3300"/>
                </a:solidFill>
              </a:rPr>
              <a:t>. </a:t>
            </a:r>
            <a:br>
              <a:rPr lang="en-US" dirty="0" smtClean="0">
                <a:solidFill>
                  <a:srgbClr val="CC3300"/>
                </a:solidFill>
              </a:rPr>
            </a:br>
            <a:r>
              <a:rPr lang="en-US" dirty="0" smtClean="0"/>
              <a:t/>
            </a:r>
            <a:br>
              <a:rPr lang="en-US" dirty="0" smtClean="0"/>
            </a:br>
            <a:endParaRPr lang="ru-RU" dirty="0" smtClean="0"/>
          </a:p>
        </p:txBody>
      </p:sp>
      <p:pic>
        <p:nvPicPr>
          <p:cNvPr id="10244" name="Picture 6" descr="http://allforchildren.ru/pictures/school3_s/school0316.jpg">
            <a:hlinkClick r:id="rId2" tooltip="Нажмите для просмотра полноразмерного изображения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33752" y="4800600"/>
            <a:ext cx="2133600" cy="1849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709829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533400"/>
            <a:ext cx="7313612" cy="67945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n-US" b="1" dirty="0" err="1" smtClean="0"/>
              <a:t>Отвлекающие</a:t>
            </a:r>
            <a:r>
              <a:rPr lang="en-US" b="1" dirty="0" smtClean="0"/>
              <a:t> </a:t>
            </a:r>
            <a:r>
              <a:rPr lang="en-US" b="1" dirty="0" err="1"/>
              <a:t>факторы</a:t>
            </a:r>
            <a:r>
              <a:rPr lang="en-US" dirty="0" smtClean="0"/>
              <a:t>. </a:t>
            </a:r>
            <a:endParaRPr lang="ru-RU" dirty="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524000"/>
            <a:ext cx="7696200" cy="44640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dirty="0" smtClean="0"/>
              <a:t>   </a:t>
            </a:r>
            <a:r>
              <a:rPr lang="en-US" sz="2800" dirty="0" err="1" smtClean="0">
                <a:solidFill>
                  <a:srgbClr val="CC3300"/>
                </a:solidFill>
              </a:rPr>
              <a:t>Компьютер</a:t>
            </a:r>
            <a:r>
              <a:rPr lang="en-US" sz="2800" dirty="0" smtClean="0">
                <a:solidFill>
                  <a:srgbClr val="CC3300"/>
                </a:solidFill>
              </a:rPr>
              <a:t>, </a:t>
            </a:r>
            <a:r>
              <a:rPr lang="en-US" sz="2800" dirty="0" err="1" smtClean="0">
                <a:solidFill>
                  <a:srgbClr val="CC3300"/>
                </a:solidFill>
              </a:rPr>
              <a:t>телевизор</a:t>
            </a:r>
            <a:r>
              <a:rPr lang="en-US" sz="2800" dirty="0" smtClean="0">
                <a:solidFill>
                  <a:srgbClr val="CC3300"/>
                </a:solidFill>
              </a:rPr>
              <a:t> и </a:t>
            </a:r>
            <a:r>
              <a:rPr lang="en-US" sz="2800" dirty="0" err="1" smtClean="0">
                <a:solidFill>
                  <a:srgbClr val="CC3300"/>
                </a:solidFill>
              </a:rPr>
              <a:t>прочие</a:t>
            </a:r>
            <a:r>
              <a:rPr lang="en-US" sz="2800" dirty="0" smtClean="0">
                <a:solidFill>
                  <a:srgbClr val="CC3300"/>
                </a:solidFill>
              </a:rPr>
              <a:t> </a:t>
            </a:r>
            <a:r>
              <a:rPr lang="en-US" sz="2800" dirty="0" err="1" smtClean="0">
                <a:solidFill>
                  <a:srgbClr val="CC3300"/>
                </a:solidFill>
              </a:rPr>
              <a:t>развлечения</a:t>
            </a:r>
            <a:r>
              <a:rPr lang="en-US" sz="2800" dirty="0" smtClean="0">
                <a:solidFill>
                  <a:srgbClr val="CC3300"/>
                </a:solidFill>
              </a:rPr>
              <a:t> </a:t>
            </a:r>
            <a:r>
              <a:rPr lang="en-US" sz="2800" dirty="0" err="1" smtClean="0">
                <a:solidFill>
                  <a:srgbClr val="CC3300"/>
                </a:solidFill>
              </a:rPr>
              <a:t>должны</a:t>
            </a:r>
            <a:r>
              <a:rPr lang="en-US" sz="2800" dirty="0" smtClean="0">
                <a:solidFill>
                  <a:srgbClr val="CC3300"/>
                </a:solidFill>
              </a:rPr>
              <a:t> </a:t>
            </a:r>
            <a:r>
              <a:rPr lang="en-US" sz="2800" dirty="0" err="1" smtClean="0">
                <a:solidFill>
                  <a:srgbClr val="CC3300"/>
                </a:solidFill>
              </a:rPr>
              <a:t>знать</a:t>
            </a:r>
            <a:r>
              <a:rPr lang="en-US" sz="2800" dirty="0" smtClean="0">
                <a:solidFill>
                  <a:srgbClr val="CC3300"/>
                </a:solidFill>
              </a:rPr>
              <a:t> </a:t>
            </a:r>
            <a:r>
              <a:rPr lang="en-US" sz="2800" dirty="0" err="1" smtClean="0">
                <a:solidFill>
                  <a:srgbClr val="CC3300"/>
                </a:solidFill>
              </a:rPr>
              <a:t>своё</a:t>
            </a:r>
            <a:r>
              <a:rPr lang="en-US" sz="2800" dirty="0" smtClean="0">
                <a:solidFill>
                  <a:srgbClr val="CC3300"/>
                </a:solidFill>
              </a:rPr>
              <a:t> </a:t>
            </a:r>
            <a:r>
              <a:rPr lang="en-US" sz="2800" dirty="0" err="1" smtClean="0">
                <a:solidFill>
                  <a:srgbClr val="CC3300"/>
                </a:solidFill>
              </a:rPr>
              <a:t>место</a:t>
            </a:r>
            <a:r>
              <a:rPr lang="en-US" sz="2800" dirty="0" smtClean="0">
                <a:solidFill>
                  <a:srgbClr val="CC3300"/>
                </a:solidFill>
              </a:rPr>
              <a:t>. Не </a:t>
            </a:r>
            <a:r>
              <a:rPr lang="en-US" sz="2800" dirty="0" err="1" smtClean="0">
                <a:solidFill>
                  <a:srgbClr val="CC3300"/>
                </a:solidFill>
              </a:rPr>
              <a:t>позволяйте</a:t>
            </a:r>
            <a:r>
              <a:rPr lang="en-US" sz="2800" dirty="0" smtClean="0">
                <a:solidFill>
                  <a:srgbClr val="CC3300"/>
                </a:solidFill>
              </a:rPr>
              <a:t> их </a:t>
            </a:r>
            <a:r>
              <a:rPr lang="en-US" sz="2800" dirty="0" err="1" smtClean="0">
                <a:solidFill>
                  <a:srgbClr val="CC3300"/>
                </a:solidFill>
              </a:rPr>
              <a:t>электронным</a:t>
            </a:r>
            <a:r>
              <a:rPr lang="en-US" sz="2800" dirty="0" smtClean="0">
                <a:solidFill>
                  <a:srgbClr val="CC3300"/>
                </a:solidFill>
              </a:rPr>
              <a:t> </a:t>
            </a:r>
            <a:r>
              <a:rPr lang="en-US" sz="2800" dirty="0" err="1" smtClean="0">
                <a:solidFill>
                  <a:srgbClr val="CC3300"/>
                </a:solidFill>
              </a:rPr>
              <a:t>душам</a:t>
            </a:r>
            <a:r>
              <a:rPr lang="en-US" sz="2800" dirty="0" smtClean="0">
                <a:solidFill>
                  <a:srgbClr val="CC3300"/>
                </a:solidFill>
              </a:rPr>
              <a:t> </a:t>
            </a:r>
            <a:r>
              <a:rPr lang="en-US" sz="2800" dirty="0" err="1" smtClean="0">
                <a:solidFill>
                  <a:srgbClr val="CC3300"/>
                </a:solidFill>
              </a:rPr>
              <a:t>слишком</a:t>
            </a:r>
            <a:r>
              <a:rPr lang="en-US" sz="2800" dirty="0" smtClean="0">
                <a:solidFill>
                  <a:srgbClr val="CC3300"/>
                </a:solidFill>
              </a:rPr>
              <a:t> </a:t>
            </a:r>
            <a:r>
              <a:rPr lang="en-US" sz="2800" dirty="0" err="1" smtClean="0">
                <a:solidFill>
                  <a:srgbClr val="CC3300"/>
                </a:solidFill>
              </a:rPr>
              <a:t>долго</a:t>
            </a:r>
            <a:r>
              <a:rPr lang="en-US" sz="2800" dirty="0" smtClean="0">
                <a:solidFill>
                  <a:srgbClr val="CC3300"/>
                </a:solidFill>
              </a:rPr>
              <a:t> </a:t>
            </a:r>
            <a:r>
              <a:rPr lang="en-US" sz="2800" dirty="0" err="1" smtClean="0">
                <a:solidFill>
                  <a:srgbClr val="CC3300"/>
                </a:solidFill>
              </a:rPr>
              <a:t>находиться</a:t>
            </a:r>
            <a:r>
              <a:rPr lang="en-US" sz="2800" dirty="0" smtClean="0">
                <a:solidFill>
                  <a:srgbClr val="CC3300"/>
                </a:solidFill>
              </a:rPr>
              <a:t> в </a:t>
            </a:r>
            <a:r>
              <a:rPr lang="en-US" sz="2800" dirty="0" err="1" smtClean="0">
                <a:solidFill>
                  <a:srgbClr val="CC3300"/>
                </a:solidFill>
              </a:rPr>
              <a:t>центре</a:t>
            </a:r>
            <a:r>
              <a:rPr lang="en-US" sz="2800" dirty="0" smtClean="0">
                <a:solidFill>
                  <a:srgbClr val="CC3300"/>
                </a:solidFill>
              </a:rPr>
              <a:t> внимания </a:t>
            </a:r>
            <a:r>
              <a:rPr lang="en-US" sz="2800" dirty="0" err="1" smtClean="0">
                <a:solidFill>
                  <a:srgbClr val="CC3300"/>
                </a:solidFill>
              </a:rPr>
              <a:t>ребёнка</a:t>
            </a:r>
            <a:r>
              <a:rPr lang="en-US" sz="2800" dirty="0" smtClean="0">
                <a:solidFill>
                  <a:srgbClr val="CC3300"/>
                </a:solidFill>
              </a:rPr>
              <a:t>, </a:t>
            </a:r>
            <a:r>
              <a:rPr lang="en-US" sz="2800" dirty="0" err="1" smtClean="0">
                <a:solidFill>
                  <a:srgbClr val="CC3300"/>
                </a:solidFill>
              </a:rPr>
              <a:t>если</a:t>
            </a:r>
            <a:r>
              <a:rPr lang="en-US" sz="2800" dirty="0" smtClean="0">
                <a:solidFill>
                  <a:srgbClr val="CC3300"/>
                </a:solidFill>
              </a:rPr>
              <a:t> </a:t>
            </a:r>
            <a:r>
              <a:rPr lang="en-US" sz="2800" dirty="0" err="1" smtClean="0">
                <a:solidFill>
                  <a:srgbClr val="CC3300"/>
                </a:solidFill>
              </a:rPr>
              <a:t>он</a:t>
            </a:r>
            <a:r>
              <a:rPr lang="en-US" sz="2800" dirty="0" smtClean="0">
                <a:solidFill>
                  <a:srgbClr val="CC3300"/>
                </a:solidFill>
              </a:rPr>
              <a:t> только не </a:t>
            </a:r>
            <a:r>
              <a:rPr lang="en-US" sz="2800" dirty="0" err="1" smtClean="0">
                <a:solidFill>
                  <a:srgbClr val="CC3300"/>
                </a:solidFill>
              </a:rPr>
              <a:t>использует</a:t>
            </a:r>
            <a:r>
              <a:rPr lang="en-US" sz="2800" dirty="0" smtClean="0">
                <a:solidFill>
                  <a:srgbClr val="CC3300"/>
                </a:solidFill>
              </a:rPr>
              <a:t> их </a:t>
            </a:r>
            <a:r>
              <a:rPr lang="en-US" sz="2800" dirty="0" err="1" smtClean="0">
                <a:solidFill>
                  <a:srgbClr val="CC3300"/>
                </a:solidFill>
              </a:rPr>
              <a:t>для</a:t>
            </a:r>
            <a:r>
              <a:rPr lang="en-US" sz="2800" dirty="0" smtClean="0">
                <a:solidFill>
                  <a:srgbClr val="CC3300"/>
                </a:solidFill>
              </a:rPr>
              <a:t> </a:t>
            </a:r>
            <a:r>
              <a:rPr lang="en-US" sz="2800" dirty="0" err="1" smtClean="0">
                <a:solidFill>
                  <a:srgbClr val="CC3300"/>
                </a:solidFill>
              </a:rPr>
              <a:t>обучения</a:t>
            </a:r>
            <a:r>
              <a:rPr lang="en-US" sz="2800" dirty="0" smtClean="0">
                <a:solidFill>
                  <a:srgbClr val="CC3300"/>
                </a:solidFill>
              </a:rPr>
              <a:t>. </a:t>
            </a:r>
            <a:br>
              <a:rPr lang="en-US" sz="2800" dirty="0" smtClean="0">
                <a:solidFill>
                  <a:srgbClr val="CC3300"/>
                </a:solidFill>
              </a:rPr>
            </a:br>
            <a:r>
              <a:rPr lang="en-US" dirty="0" smtClean="0"/>
              <a:t/>
            </a:r>
            <a:br>
              <a:rPr lang="en-US" dirty="0" smtClean="0"/>
            </a:br>
            <a:endParaRPr lang="ru-RU" dirty="0" smtClean="0"/>
          </a:p>
        </p:txBody>
      </p:sp>
      <p:pic>
        <p:nvPicPr>
          <p:cNvPr id="15364" name="Picture 7" descr="http://allforchildren.ru/pictures/school23_s/school2314.jpg">
            <a:hlinkClick r:id="rId2" tooltip="Нажмите для просмотра полноразмерного изображения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6200" y="4498292"/>
            <a:ext cx="2978461" cy="1826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764798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Лень </a:t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357290" y="1857364"/>
            <a:ext cx="735811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3200" dirty="0" smtClean="0">
                <a:solidFill>
                  <a:srgbClr val="C00000"/>
                </a:solidFill>
                <a:latin typeface="+mj-lt"/>
              </a:rPr>
              <a:t>Наиболее частой причиной лени, по мнению </a:t>
            </a:r>
            <a:r>
              <a:rPr lang="ru-RU" sz="3200" dirty="0" smtClean="0">
                <a:solidFill>
                  <a:srgbClr val="C00000"/>
                </a:solidFill>
                <a:latin typeface="+mj-lt"/>
                <a:hlinkClick r:id="rId2" tooltip="Ушинский Константин Дмитриевич"/>
              </a:rPr>
              <a:t>Ушинского</a:t>
            </a:r>
            <a:r>
              <a:rPr lang="ru-RU" sz="3200" dirty="0" smtClean="0">
                <a:solidFill>
                  <a:srgbClr val="C00000"/>
                </a:solidFill>
                <a:latin typeface="+mj-lt"/>
              </a:rPr>
              <a:t>, является «прямое нерасположение к той деятельности, к которой взрослые призывают ребёнка»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370013" y="301625"/>
            <a:ext cx="7313612" cy="1039813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n-US" sz="4000" b="1" dirty="0" err="1" smtClean="0"/>
              <a:t>Неумение</a:t>
            </a:r>
            <a:r>
              <a:rPr lang="en-US" sz="4000" b="1" dirty="0" smtClean="0"/>
              <a:t> </a:t>
            </a:r>
            <a:r>
              <a:rPr lang="en-US" sz="4000" b="1" dirty="0" err="1"/>
              <a:t>организовать</a:t>
            </a:r>
            <a:r>
              <a:rPr lang="en-US" sz="4000" b="1" dirty="0"/>
              <a:t> </a:t>
            </a:r>
            <a:r>
              <a:rPr lang="en-US" sz="4000" b="1" dirty="0" err="1"/>
              <a:t>свою</a:t>
            </a:r>
            <a:r>
              <a:rPr lang="en-US" sz="4000" b="1" dirty="0"/>
              <a:t> </a:t>
            </a:r>
            <a:r>
              <a:rPr lang="en-US" sz="4000" b="1" dirty="0" err="1"/>
              <a:t>домашнюю</a:t>
            </a:r>
            <a:r>
              <a:rPr lang="en-US" sz="4000" b="1" dirty="0"/>
              <a:t> </a:t>
            </a:r>
            <a:r>
              <a:rPr lang="en-US" sz="4000" b="1" dirty="0" err="1" smtClean="0"/>
              <a:t>работу</a:t>
            </a:r>
            <a:endParaRPr lang="ru-RU" sz="4000" b="1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1066800" y="1676400"/>
            <a:ext cx="7616825" cy="49212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dirty="0" smtClean="0"/>
              <a:t>  </a:t>
            </a:r>
            <a:r>
              <a:rPr lang="en-US" sz="2800" dirty="0" err="1" smtClean="0">
                <a:solidFill>
                  <a:srgbClr val="CC3300"/>
                </a:solidFill>
              </a:rPr>
              <a:t>Попробуйте</a:t>
            </a:r>
            <a:r>
              <a:rPr lang="en-US" sz="2800" dirty="0" smtClean="0">
                <a:solidFill>
                  <a:srgbClr val="CC3300"/>
                </a:solidFill>
              </a:rPr>
              <a:t> </a:t>
            </a:r>
            <a:r>
              <a:rPr lang="en-US" sz="2800" dirty="0" err="1" smtClean="0">
                <a:solidFill>
                  <a:srgbClr val="CC3300"/>
                </a:solidFill>
              </a:rPr>
              <a:t>помочь</a:t>
            </a:r>
            <a:r>
              <a:rPr lang="en-US" sz="2800" dirty="0" smtClean="0">
                <a:solidFill>
                  <a:srgbClr val="CC3300"/>
                </a:solidFill>
              </a:rPr>
              <a:t> </a:t>
            </a:r>
            <a:r>
              <a:rPr lang="en-US" sz="2800" dirty="0" err="1" smtClean="0">
                <a:solidFill>
                  <a:srgbClr val="CC3300"/>
                </a:solidFill>
              </a:rPr>
              <a:t>ребёнку</a:t>
            </a:r>
            <a:r>
              <a:rPr lang="en-US" sz="2800" dirty="0" smtClean="0">
                <a:solidFill>
                  <a:srgbClr val="CC3300"/>
                </a:solidFill>
              </a:rPr>
              <a:t> </a:t>
            </a:r>
            <a:r>
              <a:rPr lang="en-US" sz="2800" dirty="0" err="1" smtClean="0">
                <a:solidFill>
                  <a:srgbClr val="CC3300"/>
                </a:solidFill>
              </a:rPr>
              <a:t>распределять</a:t>
            </a:r>
            <a:r>
              <a:rPr lang="en-US" sz="2800" dirty="0" smtClean="0">
                <a:solidFill>
                  <a:srgbClr val="CC3300"/>
                </a:solidFill>
              </a:rPr>
              <a:t> </a:t>
            </a:r>
            <a:r>
              <a:rPr lang="en-US" sz="2800" dirty="0" err="1" smtClean="0">
                <a:solidFill>
                  <a:srgbClr val="CC3300"/>
                </a:solidFill>
              </a:rPr>
              <a:t>время</a:t>
            </a:r>
            <a:r>
              <a:rPr lang="en-US" sz="2800" dirty="0" smtClean="0">
                <a:solidFill>
                  <a:srgbClr val="CC3300"/>
                </a:solidFill>
              </a:rPr>
              <a:t> и </a:t>
            </a:r>
            <a:r>
              <a:rPr lang="en-US" sz="2800" dirty="0" err="1" smtClean="0">
                <a:solidFill>
                  <a:srgbClr val="CC3300"/>
                </a:solidFill>
              </a:rPr>
              <a:t>силы</a:t>
            </a:r>
            <a:r>
              <a:rPr lang="en-US" sz="2800" dirty="0" smtClean="0">
                <a:solidFill>
                  <a:srgbClr val="CC3300"/>
                </a:solidFill>
              </a:rPr>
              <a:t>. </a:t>
            </a:r>
            <a:endParaRPr lang="ru-RU" sz="2800" dirty="0" smtClean="0">
              <a:solidFill>
                <a:srgbClr val="CC3300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sz="2800" dirty="0">
                <a:solidFill>
                  <a:srgbClr val="CC3300"/>
                </a:solidFill>
              </a:rPr>
              <a:t> </a:t>
            </a:r>
            <a:r>
              <a:rPr lang="ru-RU" sz="2800" dirty="0" smtClean="0">
                <a:solidFill>
                  <a:srgbClr val="CC3300"/>
                </a:solidFill>
              </a:rPr>
              <a:t> </a:t>
            </a:r>
            <a:r>
              <a:rPr lang="en-US" sz="2800" dirty="0" err="1" smtClean="0">
                <a:solidFill>
                  <a:srgbClr val="CC3300"/>
                </a:solidFill>
              </a:rPr>
              <a:t>Пусть</a:t>
            </a:r>
            <a:r>
              <a:rPr lang="en-US" sz="2800" dirty="0" smtClean="0">
                <a:solidFill>
                  <a:srgbClr val="CC3300"/>
                </a:solidFill>
              </a:rPr>
              <a:t> </a:t>
            </a:r>
            <a:r>
              <a:rPr lang="en-US" sz="2800" b="1" i="1" dirty="0" err="1" smtClean="0">
                <a:solidFill>
                  <a:srgbClr val="CC3300"/>
                </a:solidFill>
              </a:rPr>
              <a:t>сначала</a:t>
            </a:r>
            <a:r>
              <a:rPr lang="en-US" sz="2800" dirty="0" smtClean="0">
                <a:solidFill>
                  <a:srgbClr val="CC3300"/>
                </a:solidFill>
              </a:rPr>
              <a:t> </a:t>
            </a:r>
            <a:r>
              <a:rPr lang="en-US" sz="2800" dirty="0" err="1" smtClean="0">
                <a:solidFill>
                  <a:srgbClr val="CC3300"/>
                </a:solidFill>
              </a:rPr>
              <a:t>он</a:t>
            </a:r>
            <a:r>
              <a:rPr lang="en-US" sz="2800" dirty="0" smtClean="0">
                <a:solidFill>
                  <a:srgbClr val="CC3300"/>
                </a:solidFill>
              </a:rPr>
              <a:t> </a:t>
            </a:r>
            <a:r>
              <a:rPr lang="en-US" sz="2800" dirty="0" err="1" smtClean="0">
                <a:solidFill>
                  <a:srgbClr val="CC3300"/>
                </a:solidFill>
              </a:rPr>
              <a:t>выполняет</a:t>
            </a:r>
            <a:r>
              <a:rPr lang="en-US" sz="2800" dirty="0" smtClean="0">
                <a:solidFill>
                  <a:srgbClr val="CC3300"/>
                </a:solidFill>
              </a:rPr>
              <a:t> </a:t>
            </a:r>
            <a:r>
              <a:rPr lang="en-US" sz="2800" dirty="0" err="1" smtClean="0">
                <a:solidFill>
                  <a:srgbClr val="CC3300"/>
                </a:solidFill>
              </a:rPr>
              <a:t>то</a:t>
            </a:r>
            <a:r>
              <a:rPr lang="en-US" sz="2800" dirty="0" smtClean="0">
                <a:solidFill>
                  <a:srgbClr val="CC3300"/>
                </a:solidFill>
              </a:rPr>
              <a:t> </a:t>
            </a:r>
            <a:r>
              <a:rPr lang="en-US" sz="2800" dirty="0" err="1" smtClean="0">
                <a:solidFill>
                  <a:srgbClr val="CC3300"/>
                </a:solidFill>
              </a:rPr>
              <a:t>задание</a:t>
            </a:r>
            <a:r>
              <a:rPr lang="en-US" sz="2800" dirty="0" smtClean="0">
                <a:solidFill>
                  <a:srgbClr val="CC3300"/>
                </a:solidFill>
              </a:rPr>
              <a:t>, </a:t>
            </a:r>
            <a:r>
              <a:rPr lang="en-US" sz="2800" dirty="0" err="1" smtClean="0">
                <a:solidFill>
                  <a:srgbClr val="CC3300"/>
                </a:solidFill>
              </a:rPr>
              <a:t>которое</a:t>
            </a:r>
            <a:r>
              <a:rPr lang="en-US" sz="2800" dirty="0" smtClean="0">
                <a:solidFill>
                  <a:srgbClr val="CC3300"/>
                </a:solidFill>
              </a:rPr>
              <a:t> </a:t>
            </a:r>
            <a:r>
              <a:rPr lang="en-US" sz="2800" dirty="0" err="1" smtClean="0">
                <a:solidFill>
                  <a:srgbClr val="CC3300"/>
                </a:solidFill>
              </a:rPr>
              <a:t>вызывает</a:t>
            </a:r>
            <a:r>
              <a:rPr lang="en-US" sz="2800" dirty="0" smtClean="0">
                <a:solidFill>
                  <a:srgbClr val="CC3300"/>
                </a:solidFill>
              </a:rPr>
              <a:t> у </a:t>
            </a:r>
            <a:r>
              <a:rPr lang="en-US" sz="2800" dirty="0" err="1" smtClean="0">
                <a:solidFill>
                  <a:srgbClr val="CC3300"/>
                </a:solidFill>
              </a:rPr>
              <a:t>него</a:t>
            </a:r>
            <a:r>
              <a:rPr lang="en-US" sz="2800" dirty="0" smtClean="0">
                <a:solidFill>
                  <a:srgbClr val="CC3300"/>
                </a:solidFill>
              </a:rPr>
              <a:t> </a:t>
            </a:r>
            <a:r>
              <a:rPr lang="en-US" sz="2800" b="1" i="1" dirty="0" err="1" smtClean="0">
                <a:solidFill>
                  <a:srgbClr val="CC3300"/>
                </a:solidFill>
              </a:rPr>
              <a:t>наибольшие</a:t>
            </a:r>
            <a:r>
              <a:rPr lang="en-US" sz="2800" b="1" i="1" dirty="0" smtClean="0">
                <a:solidFill>
                  <a:srgbClr val="CC3300"/>
                </a:solidFill>
              </a:rPr>
              <a:t> </a:t>
            </a:r>
            <a:r>
              <a:rPr lang="en-US" sz="2800" b="1" i="1" dirty="0" err="1" smtClean="0">
                <a:solidFill>
                  <a:srgbClr val="CC3300"/>
                </a:solidFill>
              </a:rPr>
              <a:t>трудности</a:t>
            </a:r>
            <a:r>
              <a:rPr lang="en-US" sz="2800" dirty="0" smtClean="0">
                <a:solidFill>
                  <a:srgbClr val="CC3300"/>
                </a:solidFill>
              </a:rPr>
              <a:t>. </a:t>
            </a:r>
            <a:br>
              <a:rPr lang="en-US" sz="2800" dirty="0" smtClean="0">
                <a:solidFill>
                  <a:srgbClr val="CC3300"/>
                </a:solidFill>
              </a:rPr>
            </a:br>
            <a:r>
              <a:rPr lang="en-US" dirty="0" smtClean="0"/>
              <a:t/>
            </a:r>
            <a:br>
              <a:rPr lang="en-US" dirty="0" smtClean="0"/>
            </a:br>
            <a:endParaRPr lang="ru-RU" dirty="0" smtClean="0"/>
          </a:p>
        </p:txBody>
      </p:sp>
      <p:pic>
        <p:nvPicPr>
          <p:cNvPr id="14340" name="Picture 6" descr="http://allforchildren.ru/pictures/school21_s/school2132.jpg">
            <a:hlinkClick r:id="rId2" tooltip="Нажмите для просмотра полноразмерного изображения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4267200"/>
            <a:ext cx="1928812" cy="217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491622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857375"/>
            <a:ext cx="8229600" cy="4268788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b="1" smtClean="0">
                <a:latin typeface="Arial" charset="0"/>
                <a:cs typeface="Arial" charset="0"/>
              </a:rPr>
              <a:t>   </a:t>
            </a:r>
            <a:endParaRPr lang="ru-RU" b="1" i="1" smtClean="0">
              <a:solidFill>
                <a:srgbClr val="CC0000"/>
              </a:solidFill>
              <a:latin typeface="Arial" charset="0"/>
              <a:cs typeface="Arial" charset="0"/>
            </a:endParaRPr>
          </a:p>
          <a:p>
            <a:pPr>
              <a:buFont typeface="Wingdings" pitchFamily="2" charset="2"/>
              <a:buNone/>
            </a:pPr>
            <a:r>
              <a:rPr lang="ru-RU" b="1" i="1" smtClean="0">
                <a:latin typeface="Arial" charset="0"/>
                <a:cs typeface="Arial" charset="0"/>
              </a:rPr>
              <a:t>             </a:t>
            </a:r>
            <a:r>
              <a:rPr lang="ru-RU" sz="4000" b="1" i="1" smtClean="0">
                <a:solidFill>
                  <a:srgbClr val="0070C0"/>
                </a:solidFill>
                <a:latin typeface="Monotype Corsiva" pitchFamily="66" charset="0"/>
                <a:cs typeface="Arial" charset="0"/>
              </a:rPr>
              <a:t>Контроль должен быть </a:t>
            </a:r>
            <a:r>
              <a:rPr lang="ru-RU" sz="4000" b="1" i="1" smtClean="0">
                <a:solidFill>
                  <a:srgbClr val="C00000"/>
                </a:solidFill>
                <a:latin typeface="Monotype Corsiva" pitchFamily="66" charset="0"/>
                <a:cs typeface="Arial" charset="0"/>
              </a:rPr>
              <a:t>систематическим</a:t>
            </a:r>
            <a:r>
              <a:rPr lang="ru-RU" sz="4000" b="1" i="1" smtClean="0">
                <a:solidFill>
                  <a:srgbClr val="0070C0"/>
                </a:solidFill>
                <a:latin typeface="Monotype Corsiva" pitchFamily="66" charset="0"/>
                <a:cs typeface="Arial" charset="0"/>
              </a:rPr>
              <a:t> , </a:t>
            </a:r>
            <a:r>
              <a:rPr lang="ru-RU" sz="4000" b="1" smtClean="0">
                <a:solidFill>
                  <a:srgbClr val="0070C0"/>
                </a:solidFill>
                <a:latin typeface="Monotype Corsiva" pitchFamily="66" charset="0"/>
                <a:cs typeface="Arial" charset="0"/>
              </a:rPr>
              <a:t>а не</a:t>
            </a:r>
            <a:r>
              <a:rPr lang="ru-RU" sz="4000" b="1" i="1" smtClean="0">
                <a:solidFill>
                  <a:srgbClr val="0070C0"/>
                </a:solidFill>
                <a:latin typeface="Monotype Corsiva" pitchFamily="66" charset="0"/>
                <a:cs typeface="Arial" charset="0"/>
              </a:rPr>
              <a:t> </a:t>
            </a:r>
            <a:r>
              <a:rPr lang="ru-RU" sz="4000" b="1" smtClean="0">
                <a:solidFill>
                  <a:srgbClr val="0070C0"/>
                </a:solidFill>
                <a:latin typeface="Monotype Corsiva" pitchFamily="66" charset="0"/>
                <a:cs typeface="Arial" charset="0"/>
              </a:rPr>
              <a:t>от случая к случаю и не ограничиваться вопросами:</a:t>
            </a:r>
          </a:p>
          <a:p>
            <a:pPr>
              <a:buFont typeface="Wingdings" pitchFamily="2" charset="2"/>
              <a:buNone/>
            </a:pPr>
            <a:r>
              <a:rPr lang="ru-RU" sz="4000" b="1" smtClean="0">
                <a:solidFill>
                  <a:srgbClr val="0070C0"/>
                </a:solidFill>
                <a:latin typeface="Monotype Corsiva" pitchFamily="66" charset="0"/>
                <a:cs typeface="Arial" charset="0"/>
              </a:rPr>
              <a:t>          </a:t>
            </a:r>
            <a:r>
              <a:rPr lang="ru-RU" sz="4000" b="1" smtClean="0">
                <a:solidFill>
                  <a:srgbClr val="C00000"/>
                </a:solidFill>
                <a:latin typeface="Monotype Corsiva" pitchFamily="66" charset="0"/>
                <a:cs typeface="Arial" charset="0"/>
              </a:rPr>
              <a:t>- какие отметки получил?</a:t>
            </a:r>
          </a:p>
          <a:p>
            <a:pPr>
              <a:buFont typeface="Wingdings" pitchFamily="2" charset="2"/>
              <a:buNone/>
            </a:pPr>
            <a:r>
              <a:rPr lang="ru-RU" sz="4000" b="1" smtClean="0">
                <a:solidFill>
                  <a:srgbClr val="C00000"/>
                </a:solidFill>
                <a:latin typeface="Monotype Corsiva" pitchFamily="66" charset="0"/>
                <a:cs typeface="Arial" charset="0"/>
              </a:rPr>
              <a:t>          - выполнил  ли уроки?</a:t>
            </a:r>
          </a:p>
        </p:txBody>
      </p:sp>
      <p:sp>
        <p:nvSpPr>
          <p:cNvPr id="10243" name="Прямоугольник 4"/>
          <p:cNvSpPr>
            <a:spLocks noChangeArrowheads="1"/>
          </p:cNvSpPr>
          <p:nvPr/>
        </p:nvSpPr>
        <p:spPr bwMode="auto">
          <a:xfrm>
            <a:off x="1071563" y="428625"/>
            <a:ext cx="7286625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4800" b="1">
                <a:solidFill>
                  <a:srgbClr val="CC0000"/>
                </a:solidFill>
                <a:latin typeface="Monotype Corsiva" pitchFamily="66" charset="0"/>
              </a:rPr>
              <a:t>Контроль за выполнением домашних заданий </a:t>
            </a:r>
            <a:endParaRPr lang="ru-RU" sz="480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Содержимое 3"/>
          <p:cNvSpPr>
            <a:spLocks noGrp="1"/>
          </p:cNvSpPr>
          <p:nvPr>
            <p:ph idx="1"/>
          </p:nvPr>
        </p:nvSpPr>
        <p:spPr>
          <a:xfrm>
            <a:off x="714375" y="1857375"/>
            <a:ext cx="7900988" cy="2185988"/>
          </a:xfrm>
        </p:spPr>
        <p:txBody>
          <a:bodyPr>
            <a:spAutoFit/>
          </a:bodyPr>
          <a:lstStyle/>
          <a:p>
            <a:r>
              <a:rPr lang="ru-RU" sz="4000" b="1" smtClean="0">
                <a:solidFill>
                  <a:srgbClr val="0070C0"/>
                </a:solidFill>
                <a:latin typeface="Monotype Corsiva" pitchFamily="66" charset="0"/>
                <a:cs typeface="Arial" charset="0"/>
              </a:rPr>
              <a:t>Во 2 классе от 1 часа - до 1,5 часа</a:t>
            </a:r>
          </a:p>
          <a:p>
            <a:r>
              <a:rPr lang="ru-RU" sz="4000" b="1" smtClean="0">
                <a:solidFill>
                  <a:srgbClr val="0070C0"/>
                </a:solidFill>
                <a:latin typeface="Monotype Corsiva" pitchFamily="66" charset="0"/>
                <a:cs typeface="Arial" charset="0"/>
              </a:rPr>
              <a:t>В 3 классе от 1,5 часа - до 2 часов</a:t>
            </a:r>
          </a:p>
          <a:p>
            <a:r>
              <a:rPr lang="ru-RU" sz="4000" b="1" smtClean="0">
                <a:solidFill>
                  <a:srgbClr val="0070C0"/>
                </a:solidFill>
                <a:latin typeface="Monotype Corsiva" pitchFamily="66" charset="0"/>
                <a:cs typeface="Arial" charset="0"/>
              </a:rPr>
              <a:t>В 4 классе от 2 часов - до 2,5 часа</a:t>
            </a:r>
          </a:p>
        </p:txBody>
      </p:sp>
      <p:sp>
        <p:nvSpPr>
          <p:cNvPr id="11267" name="Прямоугольник 5"/>
          <p:cNvSpPr>
            <a:spLocks noChangeArrowheads="1"/>
          </p:cNvSpPr>
          <p:nvPr/>
        </p:nvSpPr>
        <p:spPr bwMode="auto">
          <a:xfrm>
            <a:off x="1000125" y="285750"/>
            <a:ext cx="7286625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4400" b="1">
                <a:solidFill>
                  <a:srgbClr val="CC0000"/>
                </a:solidFill>
                <a:latin typeface="Monotype Corsiva" pitchFamily="66" charset="0"/>
              </a:rPr>
              <a:t>Время выполнения домашнего задания</a:t>
            </a:r>
            <a:endParaRPr lang="ru-RU" sz="4400">
              <a:latin typeface="Monotype Corsiva" pitchFamily="66" charset="0"/>
            </a:endParaRPr>
          </a:p>
        </p:txBody>
      </p:sp>
      <p:pic>
        <p:nvPicPr>
          <p:cNvPr id="7" name="Picture 4" descr="Search Results Затейник - мир игр и увлечений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4071942"/>
            <a:ext cx="2547153" cy="242889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4000" b="1" smtClean="0">
                <a:solidFill>
                  <a:srgbClr val="0070C0"/>
                </a:solidFill>
                <a:latin typeface="Monotype Corsiva" pitchFamily="66" charset="0"/>
                <a:cs typeface="Arial" charset="0"/>
              </a:rPr>
              <a:t>как бы ни манила хорошая погода за окном, </a:t>
            </a:r>
          </a:p>
          <a:p>
            <a:pPr>
              <a:lnSpc>
                <a:spcPct val="90000"/>
              </a:lnSpc>
            </a:pPr>
            <a:r>
              <a:rPr lang="ru-RU" sz="4000" b="1" smtClean="0">
                <a:solidFill>
                  <a:srgbClr val="0070C0"/>
                </a:solidFill>
                <a:latin typeface="Monotype Corsiva" pitchFamily="66" charset="0"/>
                <a:cs typeface="Arial" charset="0"/>
              </a:rPr>
              <a:t>   какая бы интересная передача ни шла по телевизору, </a:t>
            </a:r>
          </a:p>
          <a:p>
            <a:pPr>
              <a:lnSpc>
                <a:spcPct val="90000"/>
              </a:lnSpc>
            </a:pPr>
            <a:r>
              <a:rPr lang="ru-RU" sz="4000" b="1" smtClean="0">
                <a:solidFill>
                  <a:srgbClr val="0070C0"/>
                </a:solidFill>
                <a:latin typeface="Monotype Corsiva" pitchFamily="66" charset="0"/>
                <a:cs typeface="Arial" charset="0"/>
              </a:rPr>
              <a:t>   какие бы гости не нагрянули, 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mtClean="0">
                <a:solidFill>
                  <a:srgbClr val="FF3300"/>
                </a:solidFill>
                <a:latin typeface="Arial" charset="0"/>
                <a:cs typeface="Arial" charset="0"/>
              </a:rPr>
              <a:t> </a:t>
            </a:r>
            <a:r>
              <a:rPr lang="ru-RU" sz="4000" b="1" smtClean="0">
                <a:solidFill>
                  <a:srgbClr val="FF3300"/>
                </a:solidFill>
                <a:latin typeface="Monotype Corsiva" pitchFamily="66" charset="0"/>
                <a:cs typeface="Arial" charset="0"/>
              </a:rPr>
              <a:t>уроки должны быть сделаны всегда и сделаны хорошо </a:t>
            </a:r>
          </a:p>
          <a:p>
            <a:endParaRPr lang="ru-RU" smtClean="0">
              <a:latin typeface="Arial" charset="0"/>
              <a:cs typeface="Arial" charset="0"/>
            </a:endParaRPr>
          </a:p>
        </p:txBody>
      </p:sp>
      <p:sp>
        <p:nvSpPr>
          <p:cNvPr id="12291" name="Прямоугольник 3"/>
          <p:cNvSpPr>
            <a:spLocks noChangeArrowheads="1"/>
          </p:cNvSpPr>
          <p:nvPr/>
        </p:nvSpPr>
        <p:spPr bwMode="auto">
          <a:xfrm>
            <a:off x="1000125" y="285750"/>
            <a:ext cx="7286625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4400" b="1">
                <a:solidFill>
                  <a:srgbClr val="CC0000"/>
                </a:solidFill>
                <a:latin typeface="Monotype Corsiva" pitchFamily="66" charset="0"/>
              </a:rPr>
              <a:t>Выработка привычки обязательного выполнения д/з:</a:t>
            </a:r>
            <a:endParaRPr lang="ru-RU" sz="440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5"/>
          <p:cNvSpPr txBox="1">
            <a:spLocks noChangeArrowheads="1"/>
          </p:cNvSpPr>
          <p:nvPr/>
        </p:nvSpPr>
        <p:spPr bwMode="auto">
          <a:xfrm>
            <a:off x="1428750" y="357188"/>
            <a:ext cx="6391275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4400" b="1">
                <a:solidFill>
                  <a:srgbClr val="C00000"/>
                </a:solidFill>
                <a:latin typeface="Monotype Corsiva" pitchFamily="66" charset="0"/>
              </a:rPr>
              <a:t>Проблемы на уроках чтения </a:t>
            </a:r>
          </a:p>
        </p:txBody>
      </p:sp>
      <p:sp>
        <p:nvSpPr>
          <p:cNvPr id="15363" name="Прямоугольник 6"/>
          <p:cNvSpPr>
            <a:spLocks noGrp="1" noChangeArrowheads="1"/>
          </p:cNvSpPr>
          <p:nvPr>
            <p:ph idx="1"/>
          </p:nvPr>
        </p:nvSpPr>
        <p:spPr>
          <a:xfrm>
            <a:off x="500063" y="1000125"/>
            <a:ext cx="8229600" cy="4536627"/>
          </a:xfrm>
        </p:spPr>
        <p:txBody>
          <a:bodyPr>
            <a:spAutoFit/>
          </a:bodyPr>
          <a:lstStyle/>
          <a:p>
            <a:pPr algn="ctr">
              <a:buFontTx/>
              <a:buNone/>
            </a:pPr>
            <a:r>
              <a:rPr lang="ru-RU" sz="4000" b="1" dirty="0" smtClean="0">
                <a:solidFill>
                  <a:srgbClr val="002060"/>
                </a:solidFill>
                <a:latin typeface="Monotype Corsiva" pitchFamily="66" charset="0"/>
                <a:cs typeface="Arial" charset="0"/>
              </a:rPr>
              <a:t>Основными причинами замедленного темпа чтения являются:</a:t>
            </a:r>
            <a:endParaRPr lang="ru-RU" sz="4000" dirty="0" smtClean="0">
              <a:solidFill>
                <a:srgbClr val="002060"/>
              </a:solidFill>
              <a:latin typeface="Monotype Corsiva" pitchFamily="66" charset="0"/>
              <a:cs typeface="Arial" charset="0"/>
            </a:endParaRPr>
          </a:p>
          <a:p>
            <a:pPr>
              <a:buFontTx/>
              <a:buChar char="•"/>
            </a:pPr>
            <a:r>
              <a:rPr lang="ru-RU" sz="3600" b="1" dirty="0" smtClean="0">
                <a:solidFill>
                  <a:srgbClr val="0070C0"/>
                </a:solidFill>
                <a:latin typeface="Monotype Corsiva" pitchFamily="66" charset="0"/>
                <a:cs typeface="Arial" charset="0"/>
              </a:rPr>
              <a:t>    низкий уровень внимания и памяти;</a:t>
            </a:r>
          </a:p>
          <a:p>
            <a:pPr>
              <a:buFontTx/>
              <a:buChar char="•"/>
            </a:pPr>
            <a:r>
              <a:rPr lang="ru-RU" sz="3600" b="1" dirty="0" smtClean="0">
                <a:solidFill>
                  <a:srgbClr val="0070C0"/>
                </a:solidFill>
                <a:latin typeface="Monotype Corsiva" pitchFamily="66" charset="0"/>
                <a:cs typeface="Arial" charset="0"/>
              </a:rPr>
              <a:t>   маленький словарный запас;</a:t>
            </a:r>
          </a:p>
          <a:p>
            <a:pPr>
              <a:buFontTx/>
              <a:buChar char="•"/>
            </a:pPr>
            <a:r>
              <a:rPr lang="ru-RU" sz="3600" b="1" dirty="0" smtClean="0">
                <a:solidFill>
                  <a:srgbClr val="0070C0"/>
                </a:solidFill>
                <a:latin typeface="Monotype Corsiva" pitchFamily="66" charset="0"/>
                <a:cs typeface="Arial" charset="0"/>
              </a:rPr>
              <a:t>   низкий уровень техники чтения;</a:t>
            </a:r>
          </a:p>
          <a:p>
            <a:pPr>
              <a:buFontTx/>
              <a:buChar char="•"/>
            </a:pPr>
            <a:r>
              <a:rPr lang="ru-RU" sz="3600" b="1" dirty="0" smtClean="0">
                <a:solidFill>
                  <a:srgbClr val="0070C0"/>
                </a:solidFill>
                <a:latin typeface="Monotype Corsiva" pitchFamily="66" charset="0"/>
                <a:cs typeface="Arial" charset="0"/>
              </a:rPr>
              <a:t>   неразвитый артикуляционный аппарат (скороговорки)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4"/>
          <p:cNvSpPr txBox="1">
            <a:spLocks noChangeArrowheads="1"/>
          </p:cNvSpPr>
          <p:nvPr/>
        </p:nvSpPr>
        <p:spPr bwMode="auto">
          <a:xfrm>
            <a:off x="714375" y="428625"/>
            <a:ext cx="7913688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4400" b="1">
                <a:solidFill>
                  <a:srgbClr val="C00000"/>
                </a:solidFill>
                <a:latin typeface="Monotype Corsiva" pitchFamily="66" charset="0"/>
              </a:rPr>
              <a:t>Как помочь ребенку ? </a:t>
            </a:r>
          </a:p>
        </p:txBody>
      </p:sp>
      <p:sp>
        <p:nvSpPr>
          <p:cNvPr id="16387" name="TextBox 5"/>
          <p:cNvSpPr>
            <a:spLocks noGrp="1" noChangeArrowheads="1"/>
          </p:cNvSpPr>
          <p:nvPr>
            <p:ph idx="1"/>
          </p:nvPr>
        </p:nvSpPr>
        <p:spPr>
          <a:xfrm>
            <a:off x="571500" y="1285875"/>
            <a:ext cx="8286750" cy="5459413"/>
          </a:xfrm>
        </p:spPr>
        <p:txBody>
          <a:bodyPr>
            <a:sp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  <a:latin typeface="Monotype Corsiva" pitchFamily="66" charset="0"/>
                <a:cs typeface="Arial" charset="0"/>
              </a:rPr>
              <a:t>Чтение  текста не менее  5  раз</a:t>
            </a:r>
          </a:p>
          <a:p>
            <a:r>
              <a:rPr lang="ru-RU" sz="4000" b="1" dirty="0" smtClean="0">
                <a:solidFill>
                  <a:srgbClr val="0070C0"/>
                </a:solidFill>
                <a:latin typeface="Monotype Corsiva" pitchFamily="66" charset="0"/>
                <a:cs typeface="Arial" charset="0"/>
              </a:rPr>
              <a:t> Отрабатывать выразительное чтение</a:t>
            </a:r>
          </a:p>
          <a:p>
            <a:r>
              <a:rPr lang="ru-RU" sz="4000" b="1" dirty="0" smtClean="0">
                <a:solidFill>
                  <a:srgbClr val="0070C0"/>
                </a:solidFill>
                <a:latin typeface="Monotype Corsiva" pitchFamily="66" charset="0"/>
                <a:cs typeface="Arial" charset="0"/>
              </a:rPr>
              <a:t>Пересказывать дома несколько раз</a:t>
            </a:r>
          </a:p>
          <a:p>
            <a:r>
              <a:rPr lang="ru-RU" sz="4000" b="1" dirty="0" smtClean="0">
                <a:solidFill>
                  <a:srgbClr val="0070C0"/>
                </a:solidFill>
                <a:latin typeface="Monotype Corsiva" pitchFamily="66" charset="0"/>
                <a:cs typeface="Arial" charset="0"/>
              </a:rPr>
              <a:t> Посещать библиотеку</a:t>
            </a:r>
            <a:endParaRPr lang="ru-RU" sz="4800" b="1" dirty="0" smtClean="0">
              <a:solidFill>
                <a:srgbClr val="0070C0"/>
              </a:solidFill>
              <a:latin typeface="Monotype Corsiva" pitchFamily="66" charset="0"/>
              <a:cs typeface="Arial" charset="0"/>
            </a:endParaRPr>
          </a:p>
          <a:p>
            <a:r>
              <a:rPr lang="ru-RU" sz="4000" b="1" dirty="0" smtClean="0">
                <a:solidFill>
                  <a:srgbClr val="0070C0"/>
                </a:solidFill>
                <a:latin typeface="Monotype Corsiva" pitchFamily="66" charset="0"/>
                <a:cs typeface="Arial" charset="0"/>
              </a:rPr>
              <a:t> Читать ежедневно книги из библиотеки, вести дневник читателя</a:t>
            </a:r>
          </a:p>
          <a:p>
            <a:endParaRPr lang="ru-RU" b="1" dirty="0" smtClean="0">
              <a:solidFill>
                <a:srgbClr val="0070C0"/>
              </a:solidFill>
              <a:latin typeface="Arial" charset="0"/>
              <a:cs typeface="Arial" charset="0"/>
            </a:endParaRPr>
          </a:p>
          <a:p>
            <a:endParaRPr lang="ru-RU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5"/>
          <p:cNvSpPr txBox="1">
            <a:spLocks noChangeArrowheads="1"/>
          </p:cNvSpPr>
          <p:nvPr/>
        </p:nvSpPr>
        <p:spPr bwMode="auto">
          <a:xfrm>
            <a:off x="642938" y="571500"/>
            <a:ext cx="800735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4400" b="1">
                <a:solidFill>
                  <a:srgbClr val="C00000"/>
                </a:solidFill>
                <a:latin typeface="Monotype Corsiva" pitchFamily="66" charset="0"/>
              </a:rPr>
              <a:t>Проблемы на уроках  русского языка</a:t>
            </a:r>
          </a:p>
        </p:txBody>
      </p:sp>
      <p:sp>
        <p:nvSpPr>
          <p:cNvPr id="17411" name="Прямоугольник 5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3540125"/>
          </a:xfrm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ru-RU" sz="4000" b="1" smtClean="0">
                <a:solidFill>
                  <a:srgbClr val="0070C0"/>
                </a:solidFill>
                <a:latin typeface="Monotype Corsiva" pitchFamily="66" charset="0"/>
                <a:cs typeface="Arial" charset="0"/>
              </a:rPr>
              <a:t>Слабое развитие мелкой моторики рук</a:t>
            </a:r>
          </a:p>
          <a:p>
            <a:pPr>
              <a:buFontTx/>
              <a:buChar char="•"/>
            </a:pPr>
            <a:r>
              <a:rPr lang="ru-RU" sz="4000" b="1" smtClean="0">
                <a:solidFill>
                  <a:srgbClr val="0070C0"/>
                </a:solidFill>
                <a:latin typeface="Monotype Corsiva" pitchFamily="66" charset="0"/>
                <a:cs typeface="Arial" charset="0"/>
              </a:rPr>
              <a:t>Отсутствие навыка фонематического анализа</a:t>
            </a:r>
          </a:p>
          <a:p>
            <a:pPr>
              <a:buFontTx/>
              <a:buChar char="•"/>
            </a:pPr>
            <a:r>
              <a:rPr lang="ru-RU" sz="4000" b="1" smtClean="0">
                <a:solidFill>
                  <a:srgbClr val="0070C0"/>
                </a:solidFill>
                <a:latin typeface="Monotype Corsiva" pitchFamily="66" charset="0"/>
                <a:cs typeface="Arial" charset="0"/>
              </a:rPr>
              <a:t>Бедность словарного запаса</a:t>
            </a:r>
          </a:p>
          <a:p>
            <a:pPr>
              <a:buFontTx/>
              <a:buChar char="•"/>
            </a:pPr>
            <a:r>
              <a:rPr lang="ru-RU" sz="4000" b="1" smtClean="0">
                <a:solidFill>
                  <a:srgbClr val="0070C0"/>
                </a:solidFill>
                <a:latin typeface="Monotype Corsiva" pitchFamily="66" charset="0"/>
                <a:cs typeface="Arial" charset="0"/>
              </a:rPr>
              <a:t>Орфографическая зоркость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ru-RU" sz="6000" dirty="0" smtClean="0">
                <a:solidFill>
                  <a:srgbClr val="C00000"/>
                </a:solidFill>
                <a:latin typeface="Monotype Corsiva" pitchFamily="66" charset="0"/>
              </a:rPr>
              <a:t>Тема:</a:t>
            </a:r>
            <a:endParaRPr lang="ru-RU" sz="6000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357188" y="1285875"/>
            <a:ext cx="8286750" cy="2928938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6000" b="1" i="1" dirty="0" smtClean="0">
                <a:solidFill>
                  <a:srgbClr val="C00000"/>
                </a:solidFill>
                <a:latin typeface="Monotype Corsiva" pitchFamily="66" charset="0"/>
                <a:cs typeface="Arial" charset="0"/>
              </a:rPr>
              <a:t>«Проблемы в обучении.</a:t>
            </a:r>
          </a:p>
          <a:p>
            <a:pPr algn="ctr">
              <a:buFontTx/>
              <a:buNone/>
            </a:pPr>
            <a:r>
              <a:rPr lang="ru-RU" sz="6000" b="1" i="1" dirty="0" smtClean="0">
                <a:solidFill>
                  <a:srgbClr val="C00000"/>
                </a:solidFill>
                <a:latin typeface="Monotype Corsiva" pitchFamily="66" charset="0"/>
                <a:cs typeface="Arial" charset="0"/>
              </a:rPr>
              <a:t>Как помочь ребёнку учиться?»</a:t>
            </a:r>
            <a:endParaRPr lang="ru-RU" sz="6000" b="1" dirty="0" smtClean="0">
              <a:solidFill>
                <a:srgbClr val="C00000"/>
              </a:solidFill>
              <a:latin typeface="Monotype Corsiva" pitchFamily="66" charset="0"/>
              <a:cs typeface="Arial" charset="0"/>
            </a:endParaRPr>
          </a:p>
        </p:txBody>
      </p:sp>
      <p:pic>
        <p:nvPicPr>
          <p:cNvPr id="4101" name="Picture 5" descr="http://urf.podelise.ru/tw_files2/urls_21/79/d-78922/78922_html_m2f2a393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4286256"/>
            <a:ext cx="2143140" cy="2126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Содержимое 2"/>
          <p:cNvSpPr>
            <a:spLocks noGrp="1"/>
          </p:cNvSpPr>
          <p:nvPr>
            <p:ph idx="1"/>
          </p:nvPr>
        </p:nvSpPr>
        <p:spPr>
          <a:xfrm>
            <a:off x="428625" y="857250"/>
            <a:ext cx="8229600" cy="4525963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b="1" smtClean="0">
                <a:solidFill>
                  <a:srgbClr val="C00000"/>
                </a:solidFill>
                <a:latin typeface="Arial" charset="0"/>
                <a:cs typeface="Arial" charset="0"/>
              </a:rPr>
              <a:t>   </a:t>
            </a:r>
            <a:r>
              <a:rPr lang="ru-RU" sz="4000" b="1" smtClean="0">
                <a:solidFill>
                  <a:srgbClr val="C00000"/>
                </a:solidFill>
                <a:latin typeface="Monotype Corsiva" pitchFamily="66" charset="0"/>
                <a:cs typeface="Arial" charset="0"/>
              </a:rPr>
              <a:t>Орфографическая зоркость </a:t>
            </a:r>
            <a:r>
              <a:rPr lang="ru-RU" sz="4000" b="1" smtClean="0">
                <a:latin typeface="Monotype Corsiva" pitchFamily="66" charset="0"/>
                <a:cs typeface="Arial" charset="0"/>
              </a:rPr>
              <a:t>– </a:t>
            </a:r>
            <a:r>
              <a:rPr lang="ru-RU" sz="4000" b="1" smtClean="0">
                <a:solidFill>
                  <a:srgbClr val="0070C0"/>
                </a:solidFill>
                <a:latin typeface="Monotype Corsiva" pitchFamily="66" charset="0"/>
                <a:cs typeface="Arial" charset="0"/>
              </a:rPr>
              <a:t>это способность (или умение) быстро обнаруживать в тексте орфограммы и определить их типы. Орфографическая зоркость предполагает также умение обнаруживать ошибки, допущенные пишущим (собственные ошибки или чужие).</a:t>
            </a:r>
            <a:endParaRPr lang="ru-RU" b="1" smtClean="0">
              <a:latin typeface="Monotype Corsiva" pitchFamily="66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Прямоугольник 3"/>
          <p:cNvSpPr>
            <a:spLocks noChangeArrowheads="1"/>
          </p:cNvSpPr>
          <p:nvPr/>
        </p:nvSpPr>
        <p:spPr bwMode="auto">
          <a:xfrm>
            <a:off x="1071563" y="428625"/>
            <a:ext cx="7056437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4400" b="1">
                <a:solidFill>
                  <a:srgbClr val="C00000"/>
                </a:solidFill>
                <a:latin typeface="Monotype Corsiva" pitchFamily="66" charset="0"/>
              </a:rPr>
              <a:t>Критерии сформированности орфографической зоркости </a:t>
            </a:r>
            <a:endParaRPr lang="ru-RU" sz="440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19459" name="Содержимое 5"/>
          <p:cNvSpPr>
            <a:spLocks noGrp="1"/>
          </p:cNvSpPr>
          <p:nvPr>
            <p:ph idx="1"/>
          </p:nvPr>
        </p:nvSpPr>
        <p:spPr>
          <a:xfrm>
            <a:off x="914400" y="1928813"/>
            <a:ext cx="8229600" cy="4340225"/>
          </a:xfrm>
        </p:spPr>
        <p:txBody>
          <a:bodyPr/>
          <a:lstStyle/>
          <a:p>
            <a:r>
              <a:rPr lang="ru-RU" smtClean="0">
                <a:latin typeface="Arial" charset="0"/>
                <a:cs typeface="Arial" charset="0"/>
              </a:rPr>
              <a:t> </a:t>
            </a:r>
            <a:r>
              <a:rPr lang="ru-RU" sz="4000" b="1" smtClean="0">
                <a:solidFill>
                  <a:srgbClr val="0070C0"/>
                </a:solidFill>
                <a:latin typeface="Monotype Corsiva" pitchFamily="66" charset="0"/>
                <a:cs typeface="Arial" charset="0"/>
              </a:rPr>
              <a:t>умение обнаружить орфограмму;</a:t>
            </a:r>
          </a:p>
          <a:p>
            <a:r>
              <a:rPr lang="ru-RU" sz="4000" b="1" smtClean="0">
                <a:solidFill>
                  <a:srgbClr val="0070C0"/>
                </a:solidFill>
                <a:latin typeface="Monotype Corsiva" pitchFamily="66" charset="0"/>
                <a:cs typeface="Arial" charset="0"/>
              </a:rPr>
              <a:t> умение определить её тип;</a:t>
            </a:r>
          </a:p>
          <a:p>
            <a:r>
              <a:rPr lang="ru-RU" sz="4000" b="1" smtClean="0">
                <a:solidFill>
                  <a:srgbClr val="0070C0"/>
                </a:solidFill>
                <a:latin typeface="Monotype Corsiva" pitchFamily="66" charset="0"/>
                <a:cs typeface="Arial" charset="0"/>
              </a:rPr>
              <a:t> умение применить правило;</a:t>
            </a:r>
          </a:p>
          <a:p>
            <a:r>
              <a:rPr lang="ru-RU" sz="4000" b="1" smtClean="0">
                <a:solidFill>
                  <a:srgbClr val="0070C0"/>
                </a:solidFill>
                <a:latin typeface="Monotype Corsiva" pitchFamily="66" charset="0"/>
                <a:cs typeface="Arial" charset="0"/>
              </a:rPr>
              <a:t> умение осуществить контроль и самоконтроль.</a:t>
            </a:r>
          </a:p>
          <a:p>
            <a:endParaRPr lang="ru-RU" smtClean="0">
              <a:latin typeface="Arial" charset="0"/>
              <a:cs typeface="Arial" charset="0"/>
            </a:endParaRPr>
          </a:p>
          <a:p>
            <a:endParaRPr lang="ru-RU" smtClean="0">
              <a:latin typeface="Arial" charset="0"/>
              <a:cs typeface="Arial" charset="0"/>
            </a:endParaRPr>
          </a:p>
          <a:p>
            <a:endParaRPr lang="ru-RU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4"/>
          <p:cNvSpPr txBox="1">
            <a:spLocks noChangeArrowheads="1"/>
          </p:cNvSpPr>
          <p:nvPr/>
        </p:nvSpPr>
        <p:spPr bwMode="auto">
          <a:xfrm>
            <a:off x="785813" y="285750"/>
            <a:ext cx="7913687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4400" b="1">
                <a:solidFill>
                  <a:srgbClr val="C00000"/>
                </a:solidFill>
                <a:latin typeface="Monotype Corsiva" pitchFamily="66" charset="0"/>
              </a:rPr>
              <a:t>Развитие орфографической зоркости:</a:t>
            </a:r>
          </a:p>
        </p:txBody>
      </p:sp>
      <p:sp>
        <p:nvSpPr>
          <p:cNvPr id="20483" name="Прямоугольник 3"/>
          <p:cNvSpPr>
            <a:spLocks noGrp="1" noChangeArrowheads="1"/>
          </p:cNvSpPr>
          <p:nvPr>
            <p:ph idx="1"/>
          </p:nvPr>
        </p:nvSpPr>
        <p:spPr>
          <a:xfrm>
            <a:off x="1214438" y="1928813"/>
            <a:ext cx="7429500" cy="3662362"/>
          </a:xfrm>
        </p:spPr>
        <p:txBody>
          <a:bodyPr>
            <a:spAutoFit/>
          </a:bodyPr>
          <a:lstStyle/>
          <a:p>
            <a:r>
              <a:rPr lang="ru-RU" sz="4000" b="1" smtClean="0">
                <a:solidFill>
                  <a:srgbClr val="0070C0"/>
                </a:solidFill>
                <a:latin typeface="Arial" charset="0"/>
                <a:cs typeface="Arial" charset="0"/>
              </a:rPr>
              <a:t> </a:t>
            </a:r>
            <a:r>
              <a:rPr lang="ru-RU" sz="4000" b="1" smtClean="0">
                <a:solidFill>
                  <a:srgbClr val="0070C0"/>
                </a:solidFill>
                <a:latin typeface="Monotype Corsiva" pitchFamily="66" charset="0"/>
                <a:cs typeface="Arial" charset="0"/>
              </a:rPr>
              <a:t>Комментированное письмо</a:t>
            </a:r>
          </a:p>
          <a:p>
            <a:r>
              <a:rPr lang="ru-RU" sz="4000" b="1" smtClean="0">
                <a:solidFill>
                  <a:srgbClr val="0070C0"/>
                </a:solidFill>
                <a:latin typeface="Monotype Corsiva" pitchFamily="66" charset="0"/>
                <a:cs typeface="Arial" charset="0"/>
              </a:rPr>
              <a:t> Письмо с проговариванием</a:t>
            </a:r>
          </a:p>
          <a:p>
            <a:r>
              <a:rPr lang="ru-RU" sz="4000" b="1" smtClean="0">
                <a:solidFill>
                  <a:srgbClr val="0070C0"/>
                </a:solidFill>
                <a:latin typeface="Monotype Corsiva" pitchFamily="66" charset="0"/>
                <a:cs typeface="Arial" charset="0"/>
              </a:rPr>
              <a:t> Письмо с пропуском орфограмм</a:t>
            </a:r>
          </a:p>
          <a:p>
            <a:r>
              <a:rPr lang="ru-RU" sz="4000" b="1" smtClean="0">
                <a:solidFill>
                  <a:srgbClr val="0070C0"/>
                </a:solidFill>
                <a:latin typeface="Monotype Corsiva" pitchFamily="66" charset="0"/>
                <a:cs typeface="Arial" charset="0"/>
              </a:rPr>
              <a:t> Письмо по памяти</a:t>
            </a:r>
          </a:p>
          <a:p>
            <a:r>
              <a:rPr lang="ru-RU" sz="4000" b="1" smtClean="0">
                <a:solidFill>
                  <a:srgbClr val="0070C0"/>
                </a:solidFill>
                <a:latin typeface="Monotype Corsiva" pitchFamily="66" charset="0"/>
                <a:cs typeface="Arial" charset="0"/>
              </a:rPr>
              <a:t> Изложения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Box 4"/>
          <p:cNvSpPr txBox="1">
            <a:spLocks noChangeArrowheads="1"/>
          </p:cNvSpPr>
          <p:nvPr/>
        </p:nvSpPr>
        <p:spPr bwMode="auto">
          <a:xfrm>
            <a:off x="785813" y="285750"/>
            <a:ext cx="7913687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4400" b="1">
                <a:solidFill>
                  <a:srgbClr val="C00000"/>
                </a:solidFill>
                <a:latin typeface="Monotype Corsiva" pitchFamily="66" charset="0"/>
              </a:rPr>
              <a:t>Развитие орфографической зоркости:</a:t>
            </a:r>
          </a:p>
        </p:txBody>
      </p:sp>
      <p:sp>
        <p:nvSpPr>
          <p:cNvPr id="21507" name="Прямоугольник 3"/>
          <p:cNvSpPr>
            <a:spLocks noGrp="1" noChangeArrowheads="1"/>
          </p:cNvSpPr>
          <p:nvPr>
            <p:ph idx="1"/>
          </p:nvPr>
        </p:nvSpPr>
        <p:spPr>
          <a:xfrm>
            <a:off x="1357313" y="1857375"/>
            <a:ext cx="6829425" cy="2924175"/>
          </a:xfrm>
        </p:spPr>
        <p:txBody>
          <a:bodyPr>
            <a:spAutoFit/>
          </a:bodyPr>
          <a:lstStyle/>
          <a:p>
            <a:r>
              <a:rPr lang="ru-RU" sz="4000" b="1" smtClean="0">
                <a:solidFill>
                  <a:srgbClr val="002060"/>
                </a:solidFill>
                <a:latin typeface="Monotype Corsiva" pitchFamily="66" charset="0"/>
                <a:cs typeface="Arial" charset="0"/>
              </a:rPr>
              <a:t> </a:t>
            </a:r>
            <a:r>
              <a:rPr lang="ru-RU" sz="4000" b="1" smtClean="0">
                <a:solidFill>
                  <a:srgbClr val="0070C0"/>
                </a:solidFill>
                <a:latin typeface="Monotype Corsiva" pitchFamily="66" charset="0"/>
                <a:cs typeface="Arial" charset="0"/>
              </a:rPr>
              <a:t>Списывание</a:t>
            </a:r>
          </a:p>
          <a:p>
            <a:r>
              <a:rPr lang="ru-RU" sz="4000" b="1" smtClean="0">
                <a:solidFill>
                  <a:srgbClr val="0070C0"/>
                </a:solidFill>
                <a:latin typeface="Monotype Corsiva" pitchFamily="66" charset="0"/>
                <a:cs typeface="Arial" charset="0"/>
              </a:rPr>
              <a:t> Скоростное письмо</a:t>
            </a:r>
          </a:p>
          <a:p>
            <a:r>
              <a:rPr lang="ru-RU" sz="4000" b="1" smtClean="0">
                <a:solidFill>
                  <a:srgbClr val="0070C0"/>
                </a:solidFill>
                <a:latin typeface="Monotype Corsiva" pitchFamily="66" charset="0"/>
                <a:cs typeface="Arial" charset="0"/>
              </a:rPr>
              <a:t> Диктанты</a:t>
            </a:r>
          </a:p>
          <a:p>
            <a:r>
              <a:rPr lang="ru-RU" sz="4000" b="1" smtClean="0">
                <a:solidFill>
                  <a:srgbClr val="0070C0"/>
                </a:solidFill>
                <a:latin typeface="Monotype Corsiva" pitchFamily="66" charset="0"/>
                <a:cs typeface="Arial" charset="0"/>
              </a:rPr>
              <a:t> Моделирование правила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Box 4"/>
          <p:cNvSpPr txBox="1">
            <a:spLocks noChangeArrowheads="1"/>
          </p:cNvSpPr>
          <p:nvPr/>
        </p:nvSpPr>
        <p:spPr bwMode="auto">
          <a:xfrm>
            <a:off x="714375" y="428625"/>
            <a:ext cx="7913688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4400" b="1">
                <a:solidFill>
                  <a:srgbClr val="C00000"/>
                </a:solidFill>
                <a:latin typeface="Monotype Corsiva" pitchFamily="66" charset="0"/>
              </a:rPr>
              <a:t>Как помочь ребенку ? </a:t>
            </a:r>
          </a:p>
        </p:txBody>
      </p:sp>
      <p:sp>
        <p:nvSpPr>
          <p:cNvPr id="22531" name="TextBox 5"/>
          <p:cNvSpPr>
            <a:spLocks noGrp="1" noChangeArrowheads="1"/>
          </p:cNvSpPr>
          <p:nvPr>
            <p:ph idx="1"/>
          </p:nvPr>
        </p:nvSpPr>
        <p:spPr>
          <a:xfrm>
            <a:off x="571500" y="1285875"/>
            <a:ext cx="8286750" cy="4721225"/>
          </a:xfrm>
        </p:spPr>
        <p:txBody>
          <a:bodyPr>
            <a:spAutoFit/>
          </a:bodyPr>
          <a:lstStyle/>
          <a:p>
            <a:r>
              <a:rPr lang="ru-RU" sz="4000" b="1" smtClean="0">
                <a:solidFill>
                  <a:srgbClr val="0070C0"/>
                </a:solidFill>
                <a:latin typeface="Monotype Corsiva" pitchFamily="66" charset="0"/>
                <a:cs typeface="Arial" charset="0"/>
              </a:rPr>
              <a:t> Работа с памяткой (работа над ошибками);</a:t>
            </a:r>
          </a:p>
          <a:p>
            <a:r>
              <a:rPr lang="ru-RU" sz="4000" b="1" smtClean="0">
                <a:solidFill>
                  <a:srgbClr val="0070C0"/>
                </a:solidFill>
                <a:latin typeface="Monotype Corsiva" pitchFamily="66" charset="0"/>
                <a:cs typeface="Arial" charset="0"/>
              </a:rPr>
              <a:t>Понимание правил (не зубрить);</a:t>
            </a:r>
          </a:p>
          <a:p>
            <a:r>
              <a:rPr lang="ru-RU" sz="4000" b="1" smtClean="0">
                <a:solidFill>
                  <a:srgbClr val="0070C0"/>
                </a:solidFill>
                <a:latin typeface="Monotype Corsiva" pitchFamily="66" charset="0"/>
                <a:cs typeface="Arial" charset="0"/>
              </a:rPr>
              <a:t>Повторение словарных  слов  и правил.</a:t>
            </a:r>
          </a:p>
          <a:p>
            <a:pPr>
              <a:buFontTx/>
              <a:buNone/>
            </a:pPr>
            <a:endParaRPr lang="ru-RU" sz="4000" b="1" smtClean="0">
              <a:solidFill>
                <a:srgbClr val="0070C0"/>
              </a:solidFill>
              <a:latin typeface="Monotype Corsiva" pitchFamily="66" charset="0"/>
              <a:cs typeface="Arial" charset="0"/>
            </a:endParaRPr>
          </a:p>
          <a:p>
            <a:endParaRPr lang="ru-RU" b="1" smtClean="0">
              <a:solidFill>
                <a:srgbClr val="0070C0"/>
              </a:solidFill>
              <a:latin typeface="Arial" charset="0"/>
              <a:cs typeface="Arial" charset="0"/>
            </a:endParaRPr>
          </a:p>
          <a:p>
            <a:endParaRPr lang="ru-RU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Содержимое 2"/>
          <p:cNvSpPr>
            <a:spLocks noGrp="1"/>
          </p:cNvSpPr>
          <p:nvPr>
            <p:ph idx="1"/>
          </p:nvPr>
        </p:nvSpPr>
        <p:spPr>
          <a:xfrm>
            <a:off x="914400" y="1643063"/>
            <a:ext cx="8229600" cy="4525962"/>
          </a:xfrm>
        </p:spPr>
        <p:txBody>
          <a:bodyPr/>
          <a:lstStyle/>
          <a:p>
            <a:r>
              <a:rPr lang="ru-RU" sz="4000" b="1" smtClean="0">
                <a:solidFill>
                  <a:srgbClr val="0070C0"/>
                </a:solidFill>
                <a:latin typeface="Monotype Corsiva" pitchFamily="66" charset="0"/>
                <a:cs typeface="Arial" charset="0"/>
              </a:rPr>
              <a:t>повторить правила;</a:t>
            </a:r>
          </a:p>
          <a:p>
            <a:r>
              <a:rPr lang="ru-RU" sz="4000" b="1" smtClean="0">
                <a:solidFill>
                  <a:srgbClr val="0070C0"/>
                </a:solidFill>
                <a:latin typeface="Monotype Corsiva" pitchFamily="66" charset="0"/>
                <a:cs typeface="Arial" charset="0"/>
              </a:rPr>
              <a:t>прочитать задания, повторить, что нужно сделать;</a:t>
            </a:r>
          </a:p>
          <a:p>
            <a:r>
              <a:rPr lang="ru-RU" sz="4000" b="1" smtClean="0">
                <a:solidFill>
                  <a:srgbClr val="0070C0"/>
                </a:solidFill>
                <a:latin typeface="Monotype Corsiva" pitchFamily="66" charset="0"/>
                <a:cs typeface="Arial" charset="0"/>
              </a:rPr>
              <a:t>прочитать и выполнить все задания устно;</a:t>
            </a:r>
          </a:p>
          <a:p>
            <a:r>
              <a:rPr lang="ru-RU" sz="4000" b="1" smtClean="0">
                <a:solidFill>
                  <a:srgbClr val="0070C0"/>
                </a:solidFill>
                <a:latin typeface="Monotype Corsiva" pitchFamily="66" charset="0"/>
                <a:cs typeface="Arial" charset="0"/>
              </a:rPr>
              <a:t>выполнить задание письменно;</a:t>
            </a:r>
          </a:p>
          <a:p>
            <a:r>
              <a:rPr lang="ru-RU" sz="4000" b="1" smtClean="0">
                <a:solidFill>
                  <a:srgbClr val="0070C0"/>
                </a:solidFill>
                <a:latin typeface="Monotype Corsiva" pitchFamily="66" charset="0"/>
                <a:cs typeface="Arial" charset="0"/>
              </a:rPr>
              <a:t>проверить работу.</a:t>
            </a:r>
          </a:p>
        </p:txBody>
      </p:sp>
      <p:sp>
        <p:nvSpPr>
          <p:cNvPr id="23555" name="Прямоугольник 5"/>
          <p:cNvSpPr>
            <a:spLocks noChangeArrowheads="1"/>
          </p:cNvSpPr>
          <p:nvPr/>
        </p:nvSpPr>
        <p:spPr bwMode="auto">
          <a:xfrm>
            <a:off x="928688" y="285750"/>
            <a:ext cx="7143750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4400" b="1">
                <a:solidFill>
                  <a:srgbClr val="C00000"/>
                </a:solidFill>
                <a:latin typeface="Monotype Corsiva" pitchFamily="66" charset="0"/>
              </a:rPr>
              <a:t>Выполняя упражнение по русскому языку: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Box 5"/>
          <p:cNvSpPr txBox="1">
            <a:spLocks noChangeArrowheads="1"/>
          </p:cNvSpPr>
          <p:nvPr/>
        </p:nvSpPr>
        <p:spPr bwMode="auto">
          <a:xfrm>
            <a:off x="817563" y="571500"/>
            <a:ext cx="76581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4400" b="1">
                <a:solidFill>
                  <a:srgbClr val="C00000"/>
                </a:solidFill>
                <a:latin typeface="Monotype Corsiva" pitchFamily="66" charset="0"/>
              </a:rPr>
              <a:t>Проблемы на уроках  математики</a:t>
            </a:r>
          </a:p>
        </p:txBody>
      </p:sp>
      <p:sp>
        <p:nvSpPr>
          <p:cNvPr id="24579" name="TextBox 5"/>
          <p:cNvSpPr>
            <a:spLocks noGrp="1" noChangeArrowheads="1"/>
          </p:cNvSpPr>
          <p:nvPr>
            <p:ph idx="1"/>
          </p:nvPr>
        </p:nvSpPr>
        <p:spPr>
          <a:xfrm>
            <a:off x="714375" y="1285875"/>
            <a:ext cx="8229600" cy="6075363"/>
          </a:xfrm>
        </p:spPr>
        <p:txBody>
          <a:bodyPr>
            <a:spAutoFit/>
          </a:bodyPr>
          <a:lstStyle/>
          <a:p>
            <a:r>
              <a:rPr lang="ru-RU" sz="4000" b="1" smtClean="0">
                <a:solidFill>
                  <a:srgbClr val="0070C0"/>
                </a:solidFill>
                <a:latin typeface="Monotype Corsiva" pitchFamily="66" charset="0"/>
                <a:cs typeface="Arial" charset="0"/>
              </a:rPr>
              <a:t>Незнание таблицы умножения</a:t>
            </a:r>
          </a:p>
          <a:p>
            <a:r>
              <a:rPr lang="ru-RU" sz="4000" b="1" smtClean="0">
                <a:solidFill>
                  <a:srgbClr val="0070C0"/>
                </a:solidFill>
                <a:latin typeface="Monotype Corsiva" pitchFamily="66" charset="0"/>
                <a:cs typeface="Arial" charset="0"/>
              </a:rPr>
              <a:t>Порядок выполнения действий </a:t>
            </a:r>
          </a:p>
          <a:p>
            <a:r>
              <a:rPr lang="ru-RU" sz="4000" b="1" smtClean="0">
                <a:solidFill>
                  <a:srgbClr val="0070C0"/>
                </a:solidFill>
                <a:latin typeface="Monotype Corsiva" pitchFamily="66" charset="0"/>
                <a:cs typeface="Arial" charset="0"/>
              </a:rPr>
              <a:t>Незнание компонентов действий </a:t>
            </a:r>
          </a:p>
          <a:p>
            <a:r>
              <a:rPr lang="ru-RU" sz="4000" b="1" smtClean="0">
                <a:solidFill>
                  <a:srgbClr val="0070C0"/>
                </a:solidFill>
                <a:latin typeface="Monotype Corsiva" pitchFamily="66" charset="0"/>
                <a:cs typeface="Arial" charset="0"/>
              </a:rPr>
              <a:t>Непонимание задач</a:t>
            </a:r>
          </a:p>
          <a:p>
            <a:r>
              <a:rPr lang="ru-RU" sz="4000" b="1" smtClean="0">
                <a:solidFill>
                  <a:srgbClr val="0070C0"/>
                </a:solidFill>
                <a:latin typeface="Monotype Corsiva" pitchFamily="66" charset="0"/>
                <a:cs typeface="Arial" charset="0"/>
              </a:rPr>
              <a:t>Геометрический материал (черчение отрезков и основных фигур не по размерам)</a:t>
            </a:r>
          </a:p>
          <a:p>
            <a:endParaRPr lang="ru-RU" b="1" smtClean="0">
              <a:solidFill>
                <a:srgbClr val="0070C0"/>
              </a:solidFill>
              <a:latin typeface="Arial" charset="0"/>
              <a:cs typeface="Arial" charset="0"/>
            </a:endParaRPr>
          </a:p>
          <a:p>
            <a:pPr>
              <a:buFontTx/>
              <a:buNone/>
            </a:pPr>
            <a:r>
              <a:rPr lang="ru-RU" smtClean="0">
                <a:latin typeface="Arial" charset="0"/>
                <a:cs typeface="Arial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3"/>
          <p:cNvSpPr>
            <a:spLocks noGrp="1" noChangeArrowheads="1"/>
          </p:cNvSpPr>
          <p:nvPr>
            <p:ph idx="1"/>
          </p:nvPr>
        </p:nvSpPr>
        <p:spPr>
          <a:xfrm>
            <a:off x="714375" y="1000125"/>
            <a:ext cx="8229600" cy="4525963"/>
          </a:xfrm>
        </p:spPr>
        <p:txBody>
          <a:bodyPr/>
          <a:lstStyle/>
          <a:p>
            <a:r>
              <a:rPr lang="ru-RU" sz="4000" b="1" smtClean="0">
                <a:solidFill>
                  <a:srgbClr val="0070C0"/>
                </a:solidFill>
                <a:latin typeface="Monotype Corsiva" pitchFamily="66" charset="0"/>
                <a:cs typeface="Arial" charset="0"/>
              </a:rPr>
              <a:t>прочитать задачу, представить о чём говорится;</a:t>
            </a:r>
          </a:p>
          <a:p>
            <a:r>
              <a:rPr lang="ru-RU" sz="4000" b="1" smtClean="0">
                <a:solidFill>
                  <a:srgbClr val="0070C0"/>
                </a:solidFill>
                <a:latin typeface="Monotype Corsiva" pitchFamily="66" charset="0"/>
                <a:cs typeface="Arial" charset="0"/>
              </a:rPr>
              <a:t>кратко записать условие, схему;</a:t>
            </a:r>
          </a:p>
          <a:p>
            <a:r>
              <a:rPr lang="ru-RU" sz="4000" b="1" smtClean="0">
                <a:solidFill>
                  <a:srgbClr val="0070C0"/>
                </a:solidFill>
                <a:latin typeface="Monotype Corsiva" pitchFamily="66" charset="0"/>
                <a:cs typeface="Arial" charset="0"/>
              </a:rPr>
              <a:t>пояснить, что обозначает каждое число, повторить вопрос задачи;</a:t>
            </a:r>
          </a:p>
          <a:p>
            <a:r>
              <a:rPr lang="ru-RU" sz="4000" b="1" smtClean="0">
                <a:solidFill>
                  <a:srgbClr val="0070C0"/>
                </a:solidFill>
                <a:latin typeface="Monotype Corsiva" pitchFamily="66" charset="0"/>
                <a:cs typeface="Arial" charset="0"/>
              </a:rPr>
              <a:t>подумать, можно ли сразу ответить на вопрос задачи; если нет, то почему;</a:t>
            </a:r>
          </a:p>
        </p:txBody>
      </p:sp>
      <p:sp>
        <p:nvSpPr>
          <p:cNvPr id="25603" name="Прямоугольник 11"/>
          <p:cNvSpPr>
            <a:spLocks noChangeArrowheads="1"/>
          </p:cNvSpPr>
          <p:nvPr/>
        </p:nvSpPr>
        <p:spPr bwMode="auto">
          <a:xfrm>
            <a:off x="2857500" y="285750"/>
            <a:ext cx="387985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rgbClr val="CC0000"/>
                </a:solidFill>
                <a:latin typeface="Monotype Corsiva" pitchFamily="66" charset="0"/>
              </a:rPr>
              <a:t>Решение  задачи: </a:t>
            </a:r>
            <a:endParaRPr lang="ru-RU" sz="4400" b="1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idx="1"/>
          </p:nvPr>
        </p:nvSpPr>
        <p:spPr>
          <a:xfrm>
            <a:off x="714375" y="1428750"/>
            <a:ext cx="7215188" cy="2500313"/>
          </a:xfrm>
        </p:spPr>
        <p:txBody>
          <a:bodyPr/>
          <a:lstStyle/>
          <a:p>
            <a:r>
              <a:rPr lang="ru-RU" sz="4000" b="1" smtClean="0">
                <a:solidFill>
                  <a:srgbClr val="0070C0"/>
                </a:solidFill>
                <a:latin typeface="Monotype Corsiva" pitchFamily="66" charset="0"/>
                <a:cs typeface="Arial" charset="0"/>
              </a:rPr>
              <a:t>составить план решения задачи;</a:t>
            </a:r>
          </a:p>
          <a:p>
            <a:r>
              <a:rPr lang="ru-RU" sz="4000" b="1" smtClean="0">
                <a:solidFill>
                  <a:srgbClr val="0070C0"/>
                </a:solidFill>
                <a:latin typeface="Monotype Corsiva" pitchFamily="66" charset="0"/>
                <a:cs typeface="Arial" charset="0"/>
              </a:rPr>
              <a:t>проверить решение;</a:t>
            </a:r>
            <a:r>
              <a:rPr lang="ru-RU" sz="4000" b="1" i="1" smtClean="0">
                <a:solidFill>
                  <a:srgbClr val="0070C0"/>
                </a:solidFill>
                <a:latin typeface="Monotype Corsiva" pitchFamily="66" charset="0"/>
                <a:cs typeface="Arial" charset="0"/>
              </a:rPr>
              <a:t> </a:t>
            </a:r>
            <a:endParaRPr lang="ru-RU" sz="4000" b="1" smtClean="0">
              <a:solidFill>
                <a:srgbClr val="0070C0"/>
              </a:solidFill>
              <a:latin typeface="Monotype Corsiva" pitchFamily="66" charset="0"/>
              <a:cs typeface="Arial" charset="0"/>
            </a:endParaRPr>
          </a:p>
          <a:p>
            <a:r>
              <a:rPr lang="ru-RU" sz="4000" b="1" smtClean="0">
                <a:solidFill>
                  <a:srgbClr val="0070C0"/>
                </a:solidFill>
                <a:latin typeface="Monotype Corsiva" pitchFamily="66" charset="0"/>
                <a:cs typeface="Arial" charset="0"/>
              </a:rPr>
              <a:t>записать решение в тетрадь. </a:t>
            </a:r>
          </a:p>
        </p:txBody>
      </p:sp>
      <p:sp>
        <p:nvSpPr>
          <p:cNvPr id="26627" name="Прямоугольник 11"/>
          <p:cNvSpPr>
            <a:spLocks noChangeArrowheads="1"/>
          </p:cNvSpPr>
          <p:nvPr/>
        </p:nvSpPr>
        <p:spPr bwMode="auto">
          <a:xfrm>
            <a:off x="2857500" y="285750"/>
            <a:ext cx="387985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rgbClr val="CC0000"/>
                </a:solidFill>
                <a:latin typeface="Monotype Corsiva" pitchFamily="66" charset="0"/>
              </a:rPr>
              <a:t>Решение  задачи: </a:t>
            </a:r>
            <a:endParaRPr lang="ru-RU" sz="4400" b="1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/>
          <p:cNvSpPr>
            <a:spLocks noGrp="1" noChangeArrowheads="1"/>
          </p:cNvSpPr>
          <p:nvPr>
            <p:ph idx="1"/>
          </p:nvPr>
        </p:nvSpPr>
        <p:spPr>
          <a:xfrm>
            <a:off x="714375" y="1428750"/>
            <a:ext cx="7643813" cy="2500313"/>
          </a:xfrm>
        </p:spPr>
        <p:txBody>
          <a:bodyPr/>
          <a:lstStyle/>
          <a:p>
            <a:r>
              <a:rPr lang="ru-RU" sz="3600" b="1" smtClean="0">
                <a:solidFill>
                  <a:srgbClr val="0070C0"/>
                </a:solidFill>
                <a:latin typeface="Monotype Corsiva" pitchFamily="66" charset="0"/>
                <a:cs typeface="Arial" charset="0"/>
              </a:rPr>
              <a:t> </a:t>
            </a:r>
            <a:r>
              <a:rPr lang="ru-RU" sz="4000" b="1" smtClean="0">
                <a:solidFill>
                  <a:srgbClr val="0070C0"/>
                </a:solidFill>
                <a:latin typeface="Monotype Corsiva" pitchFamily="66" charset="0"/>
                <a:cs typeface="Arial" charset="0"/>
              </a:rPr>
              <a:t>оформление;</a:t>
            </a:r>
          </a:p>
          <a:p>
            <a:r>
              <a:rPr lang="ru-RU" sz="4000" b="1" smtClean="0">
                <a:solidFill>
                  <a:srgbClr val="0070C0"/>
                </a:solidFill>
                <a:latin typeface="Monotype Corsiva" pitchFamily="66" charset="0"/>
                <a:cs typeface="Arial" charset="0"/>
              </a:rPr>
              <a:t>выполнение работы над ошибками.</a:t>
            </a:r>
          </a:p>
        </p:txBody>
      </p:sp>
      <p:sp>
        <p:nvSpPr>
          <p:cNvPr id="27651" name="Прямоугольник 11"/>
          <p:cNvSpPr>
            <a:spLocks noChangeArrowheads="1"/>
          </p:cNvSpPr>
          <p:nvPr/>
        </p:nvSpPr>
        <p:spPr bwMode="auto">
          <a:xfrm>
            <a:off x="1643063" y="357188"/>
            <a:ext cx="6370637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rgbClr val="CC0000"/>
                </a:solidFill>
                <a:latin typeface="Monotype Corsiva" pitchFamily="66" charset="0"/>
              </a:rPr>
              <a:t>На что обратить внимание?</a:t>
            </a:r>
            <a:endParaRPr lang="ru-RU" sz="4400" b="1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Содержимое 3"/>
          <p:cNvSpPr txBox="1">
            <a:spLocks/>
          </p:cNvSpPr>
          <p:nvPr/>
        </p:nvSpPr>
        <p:spPr bwMode="auto">
          <a:xfrm>
            <a:off x="1000100" y="1714488"/>
            <a:ext cx="7715250" cy="4929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20000"/>
              </a:spcBef>
            </a:pPr>
            <a:endParaRPr lang="ru-RU" sz="4000" b="1" dirty="0">
              <a:solidFill>
                <a:srgbClr val="0070C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642918"/>
            <a:ext cx="692948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учебных неудачах  детей родители чаще всего склонны винить школу. Но, обвиняя только школу и перекладывая на нее всю вину, родители этим самым самоустраняются от помощи собственным детям. Искать корни проблемы надо в прошлом - в раннем детстве, а иногда в неблагополучном течении беременности мамы. </a:t>
            </a:r>
          </a:p>
          <a:p>
            <a:r>
              <a:rPr lang="ru-RU" dirty="0" smtClean="0"/>
              <a:t>Часто можно услышать вот такие высказывания: «Беременность моей жены протекала тяжело, но ребенок родился здоровым, он плохо учится, потому что ленится»; «Разве на школьные успехи может повлиять неблагополучные роды, ведь это было давно?»; «Мой ребенок часто болел до школы, но сейчас здоров, как его давние болезни могут быть связаны с учебой?»; «Мой ребенок хорошо произносит все звуки, а мне порекомендовали обратиться к логопеду. Почему?»; «Мой сын ничего не успевает делать в классе; как заставить его работать быстрее?». «Приготовление уроков дома всегда заканчивается ссорами, слезами сына (дочери). Как научить его (ее) делать уроки быстрее?» Эти типичные вопросы показывают: родители не знают или не понимают причин многих школьных трудностей.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Box 5"/>
          <p:cNvSpPr txBox="1">
            <a:spLocks noChangeArrowheads="1"/>
          </p:cNvSpPr>
          <p:nvPr/>
        </p:nvSpPr>
        <p:spPr bwMode="auto">
          <a:xfrm>
            <a:off x="857250" y="428625"/>
            <a:ext cx="74295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4400" b="1">
                <a:solidFill>
                  <a:srgbClr val="C00000"/>
                </a:solidFill>
                <a:latin typeface="Monotype Corsiva" pitchFamily="66" charset="0"/>
              </a:rPr>
              <a:t>Проблемы на уроках  окр. мира</a:t>
            </a:r>
          </a:p>
        </p:txBody>
      </p:sp>
      <p:sp>
        <p:nvSpPr>
          <p:cNvPr id="28675" name="TextBox 5"/>
          <p:cNvSpPr>
            <a:spLocks noGrp="1" noChangeArrowheads="1"/>
          </p:cNvSpPr>
          <p:nvPr>
            <p:ph idx="1"/>
          </p:nvPr>
        </p:nvSpPr>
        <p:spPr>
          <a:xfrm>
            <a:off x="914400" y="2000250"/>
            <a:ext cx="8229600" cy="3514808"/>
          </a:xfrm>
        </p:spPr>
        <p:txBody>
          <a:bodyPr>
            <a:sp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  <a:latin typeface="Monotype Corsiva" pitchFamily="66" charset="0"/>
                <a:cs typeface="Arial" charset="0"/>
              </a:rPr>
              <a:t>Пересказ;</a:t>
            </a:r>
          </a:p>
          <a:p>
            <a:r>
              <a:rPr lang="ru-RU" sz="4000" b="1" dirty="0" smtClean="0">
                <a:solidFill>
                  <a:srgbClr val="0070C0"/>
                </a:solidFill>
                <a:latin typeface="Monotype Corsiva" pitchFamily="66" charset="0"/>
                <a:cs typeface="Arial" charset="0"/>
              </a:rPr>
              <a:t>Ответы на вопросы;</a:t>
            </a:r>
          </a:p>
          <a:p>
            <a:r>
              <a:rPr lang="ru-RU" sz="4000" b="1" dirty="0" smtClean="0">
                <a:solidFill>
                  <a:srgbClr val="0070C0"/>
                </a:solidFill>
                <a:latin typeface="Monotype Corsiva" pitchFamily="66" charset="0"/>
                <a:cs typeface="Arial" charset="0"/>
              </a:rPr>
              <a:t>Тесты;</a:t>
            </a:r>
          </a:p>
          <a:p>
            <a:r>
              <a:rPr lang="ru-RU" sz="4000" b="1" dirty="0" smtClean="0">
                <a:solidFill>
                  <a:srgbClr val="0070C0"/>
                </a:solidFill>
                <a:latin typeface="Monotype Corsiva" pitchFamily="66" charset="0"/>
                <a:cs typeface="Arial" charset="0"/>
              </a:rPr>
              <a:t>Творческая работа.</a:t>
            </a:r>
          </a:p>
          <a:p>
            <a:pPr>
              <a:buFontTx/>
              <a:buNone/>
            </a:pPr>
            <a:r>
              <a:rPr lang="ru-RU" dirty="0" smtClean="0">
                <a:latin typeface="Arial" charset="0"/>
                <a:cs typeface="Arial" charset="0"/>
              </a:rPr>
              <a:t> </a:t>
            </a:r>
          </a:p>
        </p:txBody>
      </p:sp>
      <p:sp>
        <p:nvSpPr>
          <p:cNvPr id="28676" name="TextBox 4"/>
          <p:cNvSpPr txBox="1">
            <a:spLocks noChangeArrowheads="1"/>
          </p:cNvSpPr>
          <p:nvPr/>
        </p:nvSpPr>
        <p:spPr bwMode="auto">
          <a:xfrm>
            <a:off x="1285875" y="1428750"/>
            <a:ext cx="47021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4000" b="1">
                <a:solidFill>
                  <a:srgbClr val="00B050"/>
                </a:solidFill>
                <a:latin typeface="Monotype Corsiva" pitchFamily="66" charset="0"/>
              </a:rPr>
              <a:t>Виды опроса учащихся: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52400"/>
            <a:ext cx="9144000" cy="1268413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ru-RU" sz="4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Общие рекомендации</a:t>
            </a:r>
            <a:br>
              <a:rPr lang="ru-RU" sz="4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4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родителям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676400"/>
            <a:ext cx="8458200" cy="51816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700" b="1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80000"/>
              </a:lnSpc>
            </a:pPr>
            <a:r>
              <a:rPr lang="ru-RU" sz="2800" i="1">
                <a:effectLst>
                  <a:outerShdw blurRad="38100" dist="38100" dir="2700000" algn="tl">
                    <a:srgbClr val="C0C0C0"/>
                  </a:outerShdw>
                </a:effectLst>
              </a:rPr>
              <a:t>Если вас что-то беспокоит в поведении ребенка, постарайтесь как можно скорее встретиться и обсудить это с классным руководителем</a:t>
            </a:r>
            <a:br>
              <a:rPr lang="ru-RU" sz="2800" i="1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2800" i="1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80000"/>
              </a:lnSpc>
            </a:pPr>
            <a:r>
              <a:rPr lang="ru-RU" sz="2800" i="1">
                <a:effectLst>
                  <a:outerShdw blurRad="38100" dist="38100" dir="2700000" algn="tl">
                    <a:srgbClr val="C0C0C0"/>
                  </a:outerShdw>
                </a:effectLst>
              </a:rPr>
              <a:t>Если в семье произошли какие-то события, повлиявшие на психологическое состояние ребенка сообщите об этом классному руководителю. Именно изменениями в семейной жизни часто объясняются внезапные перемены в поведении детей</a:t>
            </a:r>
            <a:br>
              <a:rPr lang="ru-RU" sz="2800" i="1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2800" i="1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b="1" i="1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b="1" i="1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80000"/>
              </a:lnSpc>
            </a:pPr>
            <a:endParaRPr lang="ru-RU" sz="1900" b="1" i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468313" y="1628775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/>
            </a:pPr>
            <a:endParaRPr lang="ru-RU" sz="320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38200" y="1905000"/>
            <a:ext cx="8305800" cy="4953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800" i="1">
                <a:effectLst>
                  <a:outerShdw blurRad="38100" dist="38100" dir="2700000" algn="tl">
                    <a:srgbClr val="C0C0C0"/>
                  </a:outerShdw>
                </a:effectLst>
              </a:rPr>
              <a:t>Не следует сразу ослаблять контроль за учебной деятельностью ребенка, если в период обучения он привык к вашему контролю</a:t>
            </a:r>
          </a:p>
          <a:p>
            <a:pPr>
              <a:lnSpc>
                <a:spcPct val="90000"/>
              </a:lnSpc>
            </a:pPr>
            <a:r>
              <a:rPr lang="ru-RU" sz="2800" i="1">
                <a:effectLst>
                  <a:outerShdw blurRad="38100" dist="38100" dir="2700000" algn="tl">
                    <a:srgbClr val="C0C0C0"/>
                  </a:outerShdw>
                </a:effectLst>
              </a:rPr>
              <a:t> Приучайте его к самостоятельности постепенно</a:t>
            </a:r>
          </a:p>
          <a:p>
            <a:pPr>
              <a:lnSpc>
                <a:spcPct val="90000"/>
              </a:lnSpc>
            </a:pPr>
            <a:r>
              <a:rPr lang="ru-RU" sz="2800" i="1">
                <a:effectLst>
                  <a:outerShdw blurRad="38100" dist="38100" dir="2700000" algn="tl">
                    <a:srgbClr val="C0C0C0"/>
                  </a:outerShdw>
                </a:effectLst>
              </a:rPr>
              <a:t>Основными помощниками родителей в сложных ситуациях являются терпение, внимание и понимание</a:t>
            </a:r>
          </a:p>
          <a:p>
            <a:pPr>
              <a:lnSpc>
                <a:spcPct val="90000"/>
              </a:lnSpc>
            </a:pPr>
            <a:endParaRPr lang="ru-RU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23992" y="156537"/>
            <a:ext cx="9144000" cy="1268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/>
            <a:r>
              <a:rPr lang="ru-RU" sz="4000" b="1" kern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Общие рекомендации</a:t>
            </a:r>
            <a:br>
              <a:rPr lang="ru-RU" sz="4000" b="1" kern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4000" b="1" kern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родителям</a:t>
            </a:r>
            <a:endParaRPr lang="ru-RU" sz="4000" b="1" kern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1420813"/>
          </a:xfrm>
        </p:spPr>
        <p:txBody>
          <a:bodyPr anchor="ctr"/>
          <a:lstStyle/>
          <a:p>
            <a:pPr algn="ctr"/>
            <a:r>
              <a:rPr lang="ru-RU" sz="32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Если вы хотите, чтобы Ваш ребёнок ходил в школу с удовольствием, то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38200" y="1828800"/>
            <a:ext cx="8305800" cy="5029200"/>
          </a:xfrm>
        </p:spPr>
        <p:txBody>
          <a:bodyPr/>
          <a:lstStyle/>
          <a:p>
            <a:r>
              <a:rPr lang="ru-RU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В случае конфликтной ситуации в школе постарайтесь устранить её, не обсуждая все подробности с ребёнком</a:t>
            </a:r>
          </a:p>
          <a:p>
            <a:pPr>
              <a:buFont typeface="Wingdings" pitchFamily="2" charset="2"/>
              <a:buNone/>
            </a:pPr>
            <a:endParaRPr lang="ru-RU" sz="2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ru-RU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Следите, чтобы ваш ребёнок вовремя ложился спать. Не выспавшийся ребёнок на уроке грустное зрелище </a:t>
            </a:r>
            <a:br>
              <a:rPr lang="ru-RU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2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ru-RU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Пусть ребёнок видит, что вы интересуетесь его заданиями, книгами, которые он приносит из школы</a:t>
            </a:r>
            <a:r>
              <a:rPr lang="ru-RU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b="1" dirty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1420813"/>
          </a:xfrm>
        </p:spPr>
        <p:txBody>
          <a:bodyPr anchor="ctr"/>
          <a:lstStyle/>
          <a:p>
            <a:pPr algn="ctr"/>
            <a:r>
              <a:rPr lang="ru-RU" sz="32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Если вы хотите, чтобы Ваш ребёнок ходил в школу с удовольствием, то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66800" y="1752600"/>
            <a:ext cx="8077200" cy="4419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Читайте сами, пусть ребёнок видит, что свободное время вы проводите за книгами, а не только у телевизора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4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4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80000"/>
              </a:lnSpc>
            </a:pPr>
            <a:r>
              <a:rPr 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Учите ребёнка выражать свои мысли письменно: обменивайтесь с ним записками, пишите вместе письма</a:t>
            </a:r>
          </a:p>
          <a:p>
            <a:endParaRPr lang="ru-RU" sz="24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Не позволяйте ребёнку пропускать школу без уважительной причины.</a:t>
            </a:r>
            <a:endParaRPr lang="ru-RU" sz="2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endParaRPr lang="ru-RU" sz="2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6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313612" cy="67945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dirty="0" smtClean="0"/>
              <a:t>Почему школьник плохо учится?</a:t>
            </a:r>
          </a:p>
        </p:txBody>
      </p:sp>
      <p:sp>
        <p:nvSpPr>
          <p:cNvPr id="6147" name="Rectangle 8"/>
          <p:cNvSpPr>
            <a:spLocks noGrp="1" noChangeArrowheads="1"/>
          </p:cNvSpPr>
          <p:nvPr>
            <p:ph idx="1"/>
          </p:nvPr>
        </p:nvSpPr>
        <p:spPr>
          <a:xfrm>
            <a:off x="357159" y="1285860"/>
            <a:ext cx="7929618" cy="5040312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Ребёнок – не </a:t>
            </a:r>
            <a:r>
              <a:rPr lang="en-US" sz="2400" dirty="0" err="1" smtClean="0">
                <a:solidFill>
                  <a:schemeClr val="tx2">
                    <a:lumMod val="75000"/>
                  </a:schemeClr>
                </a:solidFill>
              </a:rPr>
              <a:t>робот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400" dirty="0" err="1" smtClean="0">
                <a:solidFill>
                  <a:schemeClr val="tx2">
                    <a:lumMod val="75000"/>
                  </a:schemeClr>
                </a:solidFill>
              </a:rPr>
              <a:t>привязанный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 к </a:t>
            </a:r>
            <a:r>
              <a:rPr lang="en-US" sz="2400" dirty="0" err="1" smtClean="0">
                <a:solidFill>
                  <a:schemeClr val="tx2">
                    <a:lumMod val="75000"/>
                  </a:schemeClr>
                </a:solidFill>
              </a:rPr>
              <a:t>книжкам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,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en-US" sz="2400" dirty="0" err="1" smtClean="0">
                <a:solidFill>
                  <a:schemeClr val="tx2">
                    <a:lumMod val="75000"/>
                  </a:schemeClr>
                </a:solidFill>
              </a:rPr>
              <a:t>Гулять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 и </a:t>
            </a:r>
            <a:r>
              <a:rPr lang="en-US" sz="2400" dirty="0" err="1" smtClean="0">
                <a:solidFill>
                  <a:schemeClr val="tx2">
                    <a:lumMod val="75000"/>
                  </a:schemeClr>
                </a:solidFill>
              </a:rPr>
              <a:t>играть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tx2">
                    <a:lumMod val="75000"/>
                  </a:schemeClr>
                </a:solidFill>
              </a:rPr>
              <a:t>должен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tx2">
                    <a:lumMod val="75000"/>
                  </a:schemeClr>
                </a:solidFill>
              </a:rPr>
              <a:t>юный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tx2">
                    <a:lumMod val="75000"/>
                  </a:schemeClr>
                </a:solidFill>
              </a:rPr>
              <a:t>мальчишка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en-US" sz="2400" dirty="0" err="1" smtClean="0">
                <a:solidFill>
                  <a:schemeClr val="tx2">
                    <a:lumMod val="75000"/>
                  </a:schemeClr>
                </a:solidFill>
              </a:rPr>
              <a:t>Девчонка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 не </a:t>
            </a:r>
            <a:r>
              <a:rPr lang="en-US" sz="2400" dirty="0" err="1" smtClean="0">
                <a:solidFill>
                  <a:schemeClr val="tx2">
                    <a:lumMod val="75000"/>
                  </a:schemeClr>
                </a:solidFill>
              </a:rPr>
              <a:t>хочет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tx2">
                    <a:lumMod val="75000"/>
                  </a:schemeClr>
                </a:solidFill>
              </a:rPr>
              <a:t>всегда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tx2">
                    <a:lumMod val="75000"/>
                  </a:schemeClr>
                </a:solidFill>
              </a:rPr>
              <a:t>сидеть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tx2">
                    <a:lumMod val="75000"/>
                  </a:schemeClr>
                </a:solidFill>
              </a:rPr>
              <a:t>дома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, – 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en-US" sz="2400" dirty="0" err="1" smtClean="0">
                <a:solidFill>
                  <a:schemeClr val="tx2">
                    <a:lumMod val="75000"/>
                  </a:schemeClr>
                </a:solidFill>
              </a:rPr>
              <a:t>Такая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tx2">
                    <a:lumMod val="75000"/>
                  </a:schemeClr>
                </a:solidFill>
              </a:rPr>
              <a:t>проблема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tx2">
                    <a:lumMod val="75000"/>
                  </a:schemeClr>
                </a:solidFill>
              </a:rPr>
              <a:t>всем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tx2">
                    <a:lumMod val="75000"/>
                  </a:schemeClr>
                </a:solidFill>
              </a:rPr>
              <a:t>взрослым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tx2">
                    <a:lumMod val="75000"/>
                  </a:schemeClr>
                </a:solidFill>
              </a:rPr>
              <a:t>знакома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! 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en-US" sz="2400" dirty="0" err="1" smtClean="0">
                <a:solidFill>
                  <a:schemeClr val="tx2">
                    <a:lumMod val="75000"/>
                  </a:schemeClr>
                </a:solidFill>
              </a:rPr>
              <a:t>Как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tx2">
                    <a:lumMod val="75000"/>
                  </a:schemeClr>
                </a:solidFill>
              </a:rPr>
              <a:t>всё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tx2">
                    <a:lumMod val="75000"/>
                  </a:schemeClr>
                </a:solidFill>
              </a:rPr>
              <a:t>же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tx2">
                    <a:lumMod val="75000"/>
                  </a:schemeClr>
                </a:solidFill>
              </a:rPr>
              <a:t>ребёнка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tx2">
                    <a:lumMod val="75000"/>
                  </a:schemeClr>
                </a:solidFill>
              </a:rPr>
              <a:t>заставить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tx2">
                    <a:lumMod val="75000"/>
                  </a:schemeClr>
                </a:solidFill>
              </a:rPr>
              <a:t>учиться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en-US" sz="2400" dirty="0" err="1" smtClean="0">
                <a:solidFill>
                  <a:schemeClr val="tx2">
                    <a:lumMod val="75000"/>
                  </a:schemeClr>
                </a:solidFill>
              </a:rPr>
              <a:t>За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tx2">
                    <a:lumMod val="75000"/>
                  </a:schemeClr>
                </a:solidFill>
              </a:rPr>
              <a:t>книжкой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tx2">
                    <a:lumMod val="75000"/>
                  </a:schemeClr>
                </a:solidFill>
              </a:rPr>
              <a:t>упорно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tx2">
                    <a:lumMod val="75000"/>
                  </a:schemeClr>
                </a:solidFill>
              </a:rPr>
              <a:t>весь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tx2">
                    <a:lumMod val="75000"/>
                  </a:schemeClr>
                </a:solidFill>
              </a:rPr>
              <a:t>вечер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tx2">
                    <a:lumMod val="75000"/>
                  </a:schemeClr>
                </a:solidFill>
              </a:rPr>
              <a:t>сидеть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en-US" sz="2400" smtClean="0">
                <a:solidFill>
                  <a:schemeClr val="tx2">
                    <a:lumMod val="75000"/>
                  </a:schemeClr>
                </a:solidFill>
              </a:rPr>
              <a:t>Не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tx2">
                    <a:lumMod val="75000"/>
                  </a:schemeClr>
                </a:solidFill>
              </a:rPr>
              <a:t>надо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tx2">
                    <a:lumMod val="75000"/>
                  </a:schemeClr>
                </a:solidFill>
              </a:rPr>
              <a:t>ребёнка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tx2">
                    <a:lumMod val="75000"/>
                  </a:schemeClr>
                </a:solidFill>
              </a:rPr>
              <a:t>ругать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tx2">
                    <a:lumMod val="75000"/>
                  </a:schemeClr>
                </a:solidFill>
              </a:rPr>
              <a:t>бесконечно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en-US" sz="2400" dirty="0" err="1" smtClean="0">
                <a:solidFill>
                  <a:schemeClr val="tx2">
                    <a:lumMod val="75000"/>
                  </a:schemeClr>
                </a:solidFill>
              </a:rPr>
              <a:t>Попробуйте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tx2">
                    <a:lumMod val="75000"/>
                  </a:schemeClr>
                </a:solidFill>
              </a:rPr>
              <a:t>лучше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 в </a:t>
            </a:r>
            <a:r>
              <a:rPr lang="en-US" sz="2400" dirty="0" err="1" smtClean="0">
                <a:solidFill>
                  <a:schemeClr val="tx2">
                    <a:lumMod val="75000"/>
                  </a:schemeClr>
                </a:solidFill>
              </a:rPr>
              <a:t>нём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tx2">
                    <a:lumMod val="75000"/>
                  </a:schemeClr>
                </a:solidFill>
              </a:rPr>
              <a:t>волю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tx2">
                    <a:lumMod val="75000"/>
                  </a:schemeClr>
                </a:solidFill>
              </a:rPr>
              <a:t>развить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С </a:t>
            </a:r>
            <a:r>
              <a:rPr lang="en-US" sz="2400" dirty="0" err="1" smtClean="0">
                <a:solidFill>
                  <a:srgbClr val="FF0000"/>
                </a:solidFill>
              </a:rPr>
              <a:t>ним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вместе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вам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надо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учиться</a:t>
            </a:r>
            <a:r>
              <a:rPr lang="en-US" sz="2400" dirty="0" smtClean="0"/>
              <a:t>, </a:t>
            </a:r>
            <a:r>
              <a:rPr lang="en-US" sz="2400" dirty="0" err="1" smtClean="0"/>
              <a:t>конечно</a:t>
            </a:r>
            <a:r>
              <a:rPr lang="en-US" sz="2400" dirty="0" smtClean="0"/>
              <a:t>, </a:t>
            </a:r>
            <a:endParaRPr lang="ru-RU" sz="2400" dirty="0" smtClean="0"/>
          </a:p>
          <a:p>
            <a:pPr algn="ctr" eaLnBrk="1" hangingPunct="1">
              <a:buFont typeface="Wingdings" pitchFamily="2" charset="2"/>
              <a:buNone/>
            </a:pPr>
            <a:r>
              <a:rPr lang="en-US" sz="2400" dirty="0" smtClean="0"/>
              <a:t>А </a:t>
            </a:r>
            <a:r>
              <a:rPr lang="en-US" sz="2400" dirty="0" err="1" smtClean="0"/>
              <a:t>главное</a:t>
            </a:r>
            <a:r>
              <a:rPr lang="en-US" sz="2400" dirty="0" smtClean="0"/>
              <a:t> – </a:t>
            </a:r>
            <a:r>
              <a:rPr lang="en-US" sz="2400" b="1" dirty="0" err="1" smtClean="0">
                <a:solidFill>
                  <a:srgbClr val="FF0000"/>
                </a:solidFill>
              </a:rPr>
              <a:t>просто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</a:rPr>
              <a:t>ребёнка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</a:rPr>
              <a:t>любить</a:t>
            </a:r>
            <a:r>
              <a:rPr lang="ru-RU" sz="2400" dirty="0" smtClean="0"/>
              <a:t>. </a:t>
            </a:r>
          </a:p>
        </p:txBody>
      </p:sp>
      <p:pic>
        <p:nvPicPr>
          <p:cNvPr id="6148" name="Picture 9" descr="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3451" y="152400"/>
            <a:ext cx="13144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238511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0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0"/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1000"/>
                                        <p:tgtEl>
                                          <p:spTgt spid="61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1000"/>
                                        <p:tgtEl>
                                          <p:spTgt spid="61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74638"/>
            <a:ext cx="7572428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Интернет - ресурсы:</a:t>
            </a:r>
            <a:endParaRPr lang="ru-RU" dirty="0"/>
          </a:p>
        </p:txBody>
      </p:sp>
      <p:sp>
        <p:nvSpPr>
          <p:cNvPr id="30723" name="Содержимое 2"/>
          <p:cNvSpPr>
            <a:spLocks noGrp="1"/>
          </p:cNvSpPr>
          <p:nvPr>
            <p:ph idx="1"/>
          </p:nvPr>
        </p:nvSpPr>
        <p:spPr>
          <a:xfrm>
            <a:off x="1285875" y="1600200"/>
            <a:ext cx="7400925" cy="4525963"/>
          </a:xfrm>
        </p:spPr>
        <p:txBody>
          <a:bodyPr/>
          <a:lstStyle/>
          <a:p>
            <a:pPr indent="0" eaLnBrk="1" hangingPunct="1">
              <a:buFontTx/>
              <a:buNone/>
            </a:pPr>
            <a:r>
              <a:rPr lang="en-US" sz="2000" u="sng" smtClean="0">
                <a:latin typeface="Arial" charset="0"/>
                <a:cs typeface="Arial" charset="0"/>
                <a:hlinkClick r:id="rId2"/>
              </a:rPr>
              <a:t>http://s58.radikal.ru/i162/1007/2d/0d2c12b4102c.png</a:t>
            </a:r>
            <a:r>
              <a:rPr lang="en-US" sz="2000" u="sng" smtClean="0">
                <a:latin typeface="Arial" charset="0"/>
                <a:cs typeface="Arial" charset="0"/>
              </a:rPr>
              <a:t> </a:t>
            </a:r>
            <a:endParaRPr lang="ru-RU" sz="2000" u="sng" smtClean="0">
              <a:latin typeface="Arial" charset="0"/>
              <a:cs typeface="Arial" charset="0"/>
            </a:endParaRPr>
          </a:p>
          <a:p>
            <a:pPr indent="0" eaLnBrk="1" hangingPunct="1">
              <a:buFontTx/>
              <a:buNone/>
            </a:pPr>
            <a:endParaRPr lang="ru-RU" sz="2000" u="sng" smtClean="0">
              <a:latin typeface="Arial" charset="0"/>
              <a:cs typeface="Arial" charset="0"/>
            </a:endParaRPr>
          </a:p>
          <a:p>
            <a:pPr indent="0" eaLnBrk="1" hangingPunct="1">
              <a:buFontTx/>
              <a:buNone/>
            </a:pPr>
            <a:endParaRPr lang="en-US" sz="2000" u="sng" smtClean="0">
              <a:latin typeface="Arial" charset="0"/>
              <a:cs typeface="Arial" charset="0"/>
              <a:hlinkClick r:id="rId3"/>
            </a:endParaRPr>
          </a:p>
          <a:p>
            <a:pPr indent="0" eaLnBrk="1" hangingPunct="1">
              <a:buFontTx/>
              <a:buNone/>
            </a:pPr>
            <a:r>
              <a:rPr lang="en-US" sz="2000" u="sng" smtClean="0">
                <a:latin typeface="Arial" charset="0"/>
                <a:cs typeface="Arial" charset="0"/>
                <a:hlinkClick r:id="rId3"/>
              </a:rPr>
              <a:t>http</a:t>
            </a:r>
            <a:r>
              <a:rPr lang="ru-RU" sz="2000" u="sng" smtClean="0">
                <a:latin typeface="Arial" charset="0"/>
                <a:cs typeface="Arial" charset="0"/>
                <a:hlinkClick r:id="rId3"/>
              </a:rPr>
              <a:t>://</a:t>
            </a:r>
            <a:r>
              <a:rPr lang="en-US" sz="2000" u="sng" smtClean="0">
                <a:latin typeface="Arial" charset="0"/>
                <a:cs typeface="Arial" charset="0"/>
                <a:hlinkClick r:id="rId3"/>
              </a:rPr>
              <a:t>www</a:t>
            </a:r>
            <a:r>
              <a:rPr lang="ru-RU" sz="2000" u="sng" smtClean="0">
                <a:latin typeface="Arial" charset="0"/>
                <a:cs typeface="Arial" charset="0"/>
                <a:hlinkClick r:id="rId3"/>
              </a:rPr>
              <a:t>.</a:t>
            </a:r>
            <a:r>
              <a:rPr lang="en-US" sz="2000" u="sng" smtClean="0">
                <a:latin typeface="Arial" charset="0"/>
                <a:cs typeface="Arial" charset="0"/>
                <a:hlinkClick r:id="rId3"/>
              </a:rPr>
              <a:t>rustrahovka</a:t>
            </a:r>
            <a:r>
              <a:rPr lang="ru-RU" sz="2000" u="sng" smtClean="0">
                <a:latin typeface="Arial" charset="0"/>
                <a:cs typeface="Arial" charset="0"/>
                <a:hlinkClick r:id="rId3"/>
              </a:rPr>
              <a:t>.</a:t>
            </a:r>
            <a:r>
              <a:rPr lang="en-US" sz="2000" u="sng" smtClean="0">
                <a:latin typeface="Arial" charset="0"/>
                <a:cs typeface="Arial" charset="0"/>
                <a:hlinkClick r:id="rId3"/>
              </a:rPr>
              <a:t>ru</a:t>
            </a:r>
            <a:r>
              <a:rPr lang="ru-RU" sz="2000" u="sng" smtClean="0">
                <a:latin typeface="Arial" charset="0"/>
                <a:cs typeface="Arial" charset="0"/>
                <a:hlinkClick r:id="rId3"/>
              </a:rPr>
              <a:t>/</a:t>
            </a:r>
            <a:r>
              <a:rPr lang="en-US" sz="2000" u="sng" smtClean="0">
                <a:latin typeface="Arial" charset="0"/>
                <a:cs typeface="Arial" charset="0"/>
                <a:hlinkClick r:id="rId3"/>
              </a:rPr>
              <a:t>upload</a:t>
            </a:r>
            <a:r>
              <a:rPr lang="ru-RU" sz="2000" u="sng" smtClean="0">
                <a:latin typeface="Arial" charset="0"/>
                <a:cs typeface="Arial" charset="0"/>
                <a:hlinkClick r:id="rId3"/>
              </a:rPr>
              <a:t>/</a:t>
            </a:r>
            <a:r>
              <a:rPr lang="en-US" sz="2000" u="sng" smtClean="0">
                <a:latin typeface="Arial" charset="0"/>
                <a:cs typeface="Arial" charset="0"/>
                <a:hlinkClick r:id="rId3"/>
              </a:rPr>
              <a:t>iblock</a:t>
            </a:r>
            <a:r>
              <a:rPr lang="ru-RU" sz="2000" u="sng" smtClean="0">
                <a:latin typeface="Arial" charset="0"/>
                <a:cs typeface="Arial" charset="0"/>
                <a:hlinkClick r:id="rId3"/>
              </a:rPr>
              <a:t>/</a:t>
            </a:r>
            <a:r>
              <a:rPr lang="en-US" sz="2000" u="sng" smtClean="0">
                <a:latin typeface="Arial" charset="0"/>
                <a:cs typeface="Arial" charset="0"/>
                <a:hlinkClick r:id="rId3"/>
              </a:rPr>
              <a:t>b</a:t>
            </a:r>
            <a:r>
              <a:rPr lang="ru-RU" sz="2000" u="sng" smtClean="0">
                <a:latin typeface="Arial" charset="0"/>
                <a:cs typeface="Arial" charset="0"/>
                <a:hlinkClick r:id="rId3"/>
              </a:rPr>
              <a:t>8</a:t>
            </a:r>
            <a:r>
              <a:rPr lang="en-US" sz="2000" u="sng" smtClean="0">
                <a:latin typeface="Arial" charset="0"/>
                <a:cs typeface="Arial" charset="0"/>
                <a:hlinkClick r:id="rId3"/>
              </a:rPr>
              <a:t>c</a:t>
            </a:r>
            <a:r>
              <a:rPr lang="ru-RU" sz="2000" u="sng" smtClean="0">
                <a:latin typeface="Arial" charset="0"/>
                <a:cs typeface="Arial" charset="0"/>
                <a:hlinkClick r:id="rId3"/>
              </a:rPr>
              <a:t>/.</a:t>
            </a:r>
            <a:r>
              <a:rPr lang="en-US" sz="2000" u="sng" smtClean="0">
                <a:latin typeface="Arial" charset="0"/>
                <a:cs typeface="Arial" charset="0"/>
                <a:hlinkClick r:id="rId3"/>
              </a:rPr>
              <a:t>png</a:t>
            </a:r>
            <a:endParaRPr lang="ru-RU" sz="2000" u="sng" smtClean="0">
              <a:latin typeface="Arial" charset="0"/>
              <a:cs typeface="Arial" charset="0"/>
            </a:endParaRPr>
          </a:p>
          <a:p>
            <a:pPr indent="0" eaLnBrk="1" hangingPunct="1">
              <a:buFontTx/>
              <a:buNone/>
            </a:pPr>
            <a:endParaRPr lang="ru-RU" sz="2000" u="sng" smtClean="0">
              <a:latin typeface="Arial" charset="0"/>
              <a:cs typeface="Arial" charset="0"/>
            </a:endParaRPr>
          </a:p>
          <a:p>
            <a:pPr indent="0" eaLnBrk="1" hangingPunct="1">
              <a:buFontTx/>
              <a:buNone/>
            </a:pPr>
            <a:endParaRPr lang="ru-RU" sz="2000" u="sng" smtClean="0">
              <a:latin typeface="Arial" charset="0"/>
              <a:cs typeface="Arial" charset="0"/>
            </a:endParaRPr>
          </a:p>
          <a:p>
            <a:pPr indent="0" eaLnBrk="1" hangingPunct="1">
              <a:buFontTx/>
              <a:buNone/>
            </a:pPr>
            <a:r>
              <a:rPr lang="en-US" sz="2000" smtClean="0">
                <a:latin typeface="Arial" charset="0"/>
                <a:cs typeface="Arial" charset="0"/>
                <a:hlinkClick r:id="rId4"/>
              </a:rPr>
              <a:t>http://www.grafamania.net/uploads/posts/2008-08/1219611582_7.jpg</a:t>
            </a:r>
            <a:r>
              <a:rPr lang="en-US" sz="2000" smtClean="0">
                <a:latin typeface="Arial" charset="0"/>
                <a:cs typeface="Arial" charset="0"/>
              </a:rPr>
              <a:t> </a:t>
            </a:r>
            <a:endParaRPr lang="ru-RU" sz="2000" smtClean="0">
              <a:latin typeface="Arial" charset="0"/>
              <a:cs typeface="Arial" charset="0"/>
            </a:endParaRPr>
          </a:p>
          <a:p>
            <a:pPr indent="0" eaLnBrk="1" hangingPunct="1">
              <a:buFontTx/>
              <a:buNone/>
            </a:pPr>
            <a:endParaRPr lang="ru-RU" sz="2000" u="sng" smtClean="0">
              <a:latin typeface="Arial" charset="0"/>
              <a:cs typeface="Arial" charset="0"/>
            </a:endParaRPr>
          </a:p>
          <a:p>
            <a:pPr indent="0" eaLnBrk="1" hangingPunct="1">
              <a:buFontTx/>
              <a:buNone/>
            </a:pPr>
            <a:endParaRPr lang="ru-RU" sz="2000" u="sng" smtClean="0">
              <a:latin typeface="Arial" charset="0"/>
              <a:cs typeface="Arial" charset="0"/>
            </a:endParaRPr>
          </a:p>
          <a:p>
            <a:pPr indent="0" eaLnBrk="1" hangingPunct="1">
              <a:buFontTx/>
              <a:buNone/>
            </a:pPr>
            <a:r>
              <a:rPr lang="en-US" sz="2000" u="sng" smtClean="0">
                <a:latin typeface="Arial" charset="0"/>
                <a:cs typeface="Arial" charset="0"/>
                <a:hlinkClick r:id="rId5"/>
              </a:rPr>
              <a:t>http://intoclassics.net/_nw/175/s49938722.jpg</a:t>
            </a:r>
            <a:r>
              <a:rPr lang="en-US" sz="2000" u="sng" smtClean="0">
                <a:latin typeface="Arial" charset="0"/>
                <a:cs typeface="Arial" charset="0"/>
              </a:rPr>
              <a:t> </a:t>
            </a:r>
            <a:endParaRPr lang="ru-RU" sz="2000" u="sng" smtClean="0">
              <a:latin typeface="Arial" charset="0"/>
              <a:cs typeface="Arial" charset="0"/>
            </a:endParaRPr>
          </a:p>
          <a:p>
            <a:pPr indent="0" eaLnBrk="1" hangingPunct="1">
              <a:buFontTx/>
              <a:buNone/>
            </a:pPr>
            <a:endParaRPr lang="ru-RU" sz="2000" smtClean="0">
              <a:latin typeface="Arial" charset="0"/>
              <a:cs typeface="Arial" charset="0"/>
            </a:endParaRPr>
          </a:p>
          <a:p>
            <a:pPr indent="0" eaLnBrk="1" hangingPunct="1">
              <a:buFontTx/>
              <a:buNone/>
            </a:pPr>
            <a:endParaRPr lang="ru-RU" sz="2000" u="sng" smtClean="0">
              <a:latin typeface="Arial" charset="0"/>
              <a:cs typeface="Arial" charset="0"/>
            </a:endParaRPr>
          </a:p>
          <a:p>
            <a:pPr indent="0" eaLnBrk="1" hangingPunct="1">
              <a:buFontTx/>
              <a:buNone/>
            </a:pPr>
            <a:endParaRPr lang="ru-RU" sz="2000" smtClean="0">
              <a:latin typeface="Arial" charset="0"/>
              <a:cs typeface="Arial" charset="0"/>
            </a:endParaRPr>
          </a:p>
        </p:txBody>
      </p:sp>
      <p:pic>
        <p:nvPicPr>
          <p:cNvPr id="30724" name="Рисунок 3" descr="d:\Мои документы\Мои рисунки\Лист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1500188"/>
            <a:ext cx="1285875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5" name="Рисунок 4" descr="d:\Мои документы\Мои рисунки\png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88" y="2643188"/>
            <a:ext cx="584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6" name="Picture 2" descr="d:\Мои документы\Мои рисунки\Рисунок16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3286125"/>
            <a:ext cx="1071562" cy="137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304800"/>
            <a:ext cx="6934200" cy="981075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ru-RU" sz="4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4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4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Наследственность</a:t>
            </a:r>
            <a:br>
              <a:rPr lang="ru-RU" sz="4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48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219200" y="1524000"/>
            <a:ext cx="7924800" cy="4114800"/>
          </a:xfrm>
        </p:spPr>
        <p:txBody>
          <a:bodyPr/>
          <a:lstStyle/>
          <a:p>
            <a:r>
              <a:rPr lang="ru-RU" sz="2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Медлительность</a:t>
            </a:r>
            <a:endParaRPr lang="ru-RU" sz="2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ru-RU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Чрезмерная робость, стеснительность</a:t>
            </a:r>
          </a:p>
          <a:p>
            <a:r>
              <a:rPr lang="ru-RU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Нестандартность. В эту группу могут попасть и вундеркинды, которые по разным причинам выпадают из процесса обучения</a:t>
            </a:r>
          </a:p>
          <a:p>
            <a:r>
              <a:rPr lang="ru-RU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Врождённая </a:t>
            </a:r>
            <a:r>
              <a:rPr lang="ru-RU" sz="2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неспособность                           </a:t>
            </a:r>
            <a:r>
              <a:rPr lang="ru-RU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к умственному труду</a:t>
            </a:r>
          </a:p>
          <a:p>
            <a:pPr marL="0" indent="0">
              <a:buNone/>
            </a:pPr>
            <a:endParaRPr lang="ru-RU" sz="2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38917" name="Picture 5" descr="http://freevipcare.com/uploads/posts/2012-05/thumbs/1338095422_522285_357765144269535_316281518417898_930482_253432285_n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5346"/>
          <a:stretch/>
        </p:blipFill>
        <p:spPr bwMode="auto">
          <a:xfrm>
            <a:off x="6736886" y="4572000"/>
            <a:ext cx="2159463" cy="1987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642918"/>
            <a:ext cx="8610600" cy="1196975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Заболевания, приводящие к выключению из учебного процесса</a:t>
            </a:r>
            <a:br>
              <a:rPr lang="ru-RU" b="1" dirty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14400" y="1905000"/>
            <a:ext cx="8229600" cy="5445125"/>
          </a:xfrm>
        </p:spPr>
        <p:txBody>
          <a:bodyPr/>
          <a:lstStyle/>
          <a:p>
            <a:r>
              <a:rPr lang="ru-RU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Отставание в развитии от своих сверстников </a:t>
            </a:r>
          </a:p>
          <a:p>
            <a:r>
              <a:rPr lang="ru-RU" sz="2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Слабое </a:t>
            </a:r>
            <a:r>
              <a:rPr lang="ru-RU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здоровье</a:t>
            </a:r>
          </a:p>
          <a:p>
            <a:r>
              <a:rPr lang="ru-RU" sz="2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Причиной </a:t>
            </a:r>
            <a:r>
              <a:rPr lang="ru-RU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плохих оценок может стать авитаминоз</a:t>
            </a:r>
            <a:r>
              <a:rPr lang="ru-RU" sz="37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endParaRPr lang="ru-RU" sz="37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3994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19600" y="4038600"/>
            <a:ext cx="251460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381000"/>
            <a:ext cx="7313612" cy="75088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b="1" dirty="0" smtClean="0"/>
              <a:t>Ребёнок </a:t>
            </a:r>
            <a:r>
              <a:rPr lang="en-US" b="1" dirty="0" err="1"/>
              <a:t>часто</a:t>
            </a:r>
            <a:r>
              <a:rPr lang="en-US" b="1" dirty="0"/>
              <a:t> </a:t>
            </a:r>
            <a:r>
              <a:rPr lang="en-US" b="1" dirty="0" err="1" smtClean="0"/>
              <a:t>болеет</a:t>
            </a:r>
            <a:r>
              <a:rPr lang="en-US" b="1" dirty="0" smtClean="0"/>
              <a:t> </a:t>
            </a:r>
            <a:endParaRPr lang="ru-RU" b="1" dirty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1371600" y="1676400"/>
            <a:ext cx="7313612" cy="4114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dirty="0" smtClean="0"/>
              <a:t>  </a:t>
            </a:r>
            <a:r>
              <a:rPr lang="en-US" dirty="0" err="1" smtClean="0">
                <a:solidFill>
                  <a:srgbClr val="CC3300"/>
                </a:solidFill>
              </a:rPr>
              <a:t>Постарайтесь</a:t>
            </a:r>
            <a:r>
              <a:rPr lang="en-US" dirty="0" smtClean="0">
                <a:solidFill>
                  <a:srgbClr val="CC3300"/>
                </a:solidFill>
              </a:rPr>
              <a:t> </a:t>
            </a:r>
            <a:r>
              <a:rPr lang="en-US" dirty="0" err="1" smtClean="0">
                <a:solidFill>
                  <a:srgbClr val="CC3300"/>
                </a:solidFill>
              </a:rPr>
              <a:t>укрепить</a:t>
            </a:r>
            <a:r>
              <a:rPr lang="en-US" dirty="0" smtClean="0">
                <a:solidFill>
                  <a:srgbClr val="CC3300"/>
                </a:solidFill>
              </a:rPr>
              <a:t> его </a:t>
            </a:r>
            <a:r>
              <a:rPr lang="en-US" dirty="0" err="1" smtClean="0">
                <a:solidFill>
                  <a:srgbClr val="CC3300"/>
                </a:solidFill>
              </a:rPr>
              <a:t>иммунитет</a:t>
            </a:r>
            <a:r>
              <a:rPr lang="en-US" dirty="0" smtClean="0">
                <a:solidFill>
                  <a:srgbClr val="CC3300"/>
                </a:solidFill>
              </a:rPr>
              <a:t> и не </a:t>
            </a:r>
            <a:r>
              <a:rPr lang="en-US" dirty="0" err="1" smtClean="0">
                <a:solidFill>
                  <a:srgbClr val="CC3300"/>
                </a:solidFill>
              </a:rPr>
              <a:t>давайте</a:t>
            </a:r>
            <a:r>
              <a:rPr lang="en-US" dirty="0" smtClean="0">
                <a:solidFill>
                  <a:srgbClr val="CC3300"/>
                </a:solidFill>
              </a:rPr>
              <a:t> </a:t>
            </a:r>
            <a:r>
              <a:rPr lang="en-US" dirty="0" err="1" smtClean="0">
                <a:solidFill>
                  <a:srgbClr val="CC3300"/>
                </a:solidFill>
              </a:rPr>
              <a:t>тратить</a:t>
            </a:r>
            <a:r>
              <a:rPr lang="en-US" dirty="0" smtClean="0">
                <a:solidFill>
                  <a:srgbClr val="CC3300"/>
                </a:solidFill>
              </a:rPr>
              <a:t> </a:t>
            </a:r>
            <a:r>
              <a:rPr lang="en-US" dirty="0" err="1" smtClean="0">
                <a:solidFill>
                  <a:srgbClr val="CC3300"/>
                </a:solidFill>
              </a:rPr>
              <a:t>драгоценное</a:t>
            </a:r>
            <a:r>
              <a:rPr lang="en-US" dirty="0" smtClean="0">
                <a:solidFill>
                  <a:srgbClr val="CC3300"/>
                </a:solidFill>
              </a:rPr>
              <a:t> </a:t>
            </a:r>
            <a:r>
              <a:rPr lang="en-US" dirty="0" err="1" smtClean="0">
                <a:solidFill>
                  <a:srgbClr val="CC3300"/>
                </a:solidFill>
              </a:rPr>
              <a:t>время</a:t>
            </a:r>
            <a:r>
              <a:rPr lang="en-US" dirty="0" smtClean="0">
                <a:solidFill>
                  <a:srgbClr val="CC3300"/>
                </a:solidFill>
              </a:rPr>
              <a:t> </a:t>
            </a:r>
            <a:r>
              <a:rPr lang="en-US" dirty="0" err="1" smtClean="0">
                <a:solidFill>
                  <a:srgbClr val="CC3300"/>
                </a:solidFill>
              </a:rPr>
              <a:t>впустую</a:t>
            </a:r>
            <a:r>
              <a:rPr lang="en-US" dirty="0" smtClean="0">
                <a:solidFill>
                  <a:srgbClr val="CC3300"/>
                </a:solidFill>
              </a:rPr>
              <a:t>. </a:t>
            </a:r>
            <a:br>
              <a:rPr lang="en-US" dirty="0" smtClean="0">
                <a:solidFill>
                  <a:srgbClr val="CC3300"/>
                </a:solidFill>
              </a:rPr>
            </a:br>
            <a:r>
              <a:rPr lang="en-US" dirty="0" smtClean="0"/>
              <a:t/>
            </a:r>
            <a:br>
              <a:rPr lang="en-US" dirty="0" smtClean="0"/>
            </a:br>
            <a:endParaRPr lang="ru-RU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95600" y="3733800"/>
            <a:ext cx="3629025" cy="266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2338988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533400"/>
            <a:ext cx="9144000" cy="887413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ru-RU" sz="4800" b="1">
                <a:effectLst>
                  <a:outerShdw blurRad="38100" dist="38100" dir="2700000" algn="tl">
                    <a:srgbClr val="C0C0C0"/>
                  </a:outerShdw>
                </a:effectLst>
              </a:rPr>
              <a:t>Социальные причины</a:t>
            </a:r>
            <a:br>
              <a:rPr lang="ru-RU" sz="4800" b="1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4800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14400" y="1524000"/>
            <a:ext cx="8229600" cy="4876800"/>
          </a:xfrm>
        </p:spPr>
        <p:txBody>
          <a:bodyPr/>
          <a:lstStyle/>
          <a:p>
            <a:r>
              <a:rPr lang="ru-RU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Социальная среда, в которой воспитывается ученик </a:t>
            </a:r>
          </a:p>
          <a:p>
            <a:r>
              <a:rPr lang="ru-RU" sz="2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Низкий </a:t>
            </a:r>
            <a:r>
              <a:rPr lang="ru-RU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уровень жизни </a:t>
            </a:r>
            <a:r>
              <a:rPr lang="ru-RU" sz="2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родителей</a:t>
            </a:r>
          </a:p>
          <a:p>
            <a:pPr lvl="0"/>
            <a:r>
              <a:rPr lang="ru-RU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Особенности </a:t>
            </a:r>
            <a:r>
              <a:rPr lang="ru-RU" sz="28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домашнего воспитания</a:t>
            </a:r>
          </a:p>
          <a:p>
            <a:pPr lvl="0">
              <a:buClr>
                <a:srgbClr val="006666"/>
              </a:buClr>
            </a:pPr>
            <a:r>
              <a:rPr lang="ru-RU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Семейные проблемы и конфликты</a:t>
            </a:r>
          </a:p>
          <a:p>
            <a:pPr lvl="0">
              <a:buClr>
                <a:srgbClr val="006666"/>
              </a:buClr>
            </a:pPr>
            <a:r>
              <a:rPr lang="ru-RU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Систематические пропуски </a:t>
            </a:r>
            <a:r>
              <a:rPr lang="ru-RU" sz="28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занятий </a:t>
            </a:r>
          </a:p>
          <a:p>
            <a:pPr lvl="0">
              <a:buClr>
                <a:srgbClr val="006666"/>
              </a:buClr>
            </a:pPr>
            <a:r>
              <a:rPr lang="ru-RU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Лень</a:t>
            </a:r>
            <a:endParaRPr lang="ru-RU" sz="28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endParaRPr lang="ru-RU" sz="2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142976" y="785794"/>
            <a:ext cx="7313612" cy="750888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n-US" dirty="0" smtClean="0"/>
              <a:t> </a:t>
            </a:r>
            <a:r>
              <a:rPr lang="en-US" b="1" dirty="0"/>
              <a:t>Конфликты с </a:t>
            </a:r>
            <a:r>
              <a:rPr lang="en-US" b="1" dirty="0" err="1" smtClean="0"/>
              <a:t>родителями</a:t>
            </a:r>
            <a:r>
              <a:rPr lang="en-US" b="1" dirty="0" smtClean="0"/>
              <a:t> </a:t>
            </a:r>
            <a:endParaRPr lang="ru-RU" b="1" dirty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1295400" y="1651694"/>
            <a:ext cx="7159625" cy="46926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dirty="0" smtClean="0"/>
              <a:t>  </a:t>
            </a:r>
            <a:r>
              <a:rPr lang="en-US" sz="2800" dirty="0" err="1" smtClean="0">
                <a:solidFill>
                  <a:srgbClr val="CC3300"/>
                </a:solidFill>
              </a:rPr>
              <a:t>Перед</a:t>
            </a:r>
            <a:r>
              <a:rPr lang="en-US" sz="2800" dirty="0" smtClean="0">
                <a:solidFill>
                  <a:srgbClr val="CC3300"/>
                </a:solidFill>
              </a:rPr>
              <a:t> тем, </a:t>
            </a:r>
            <a:r>
              <a:rPr lang="en-US" sz="2800" dirty="0" err="1" smtClean="0">
                <a:solidFill>
                  <a:srgbClr val="CC3300"/>
                </a:solidFill>
              </a:rPr>
              <a:t>как</a:t>
            </a:r>
            <a:r>
              <a:rPr lang="en-US" sz="2800" dirty="0" smtClean="0">
                <a:solidFill>
                  <a:srgbClr val="CC3300"/>
                </a:solidFill>
              </a:rPr>
              <a:t> </a:t>
            </a:r>
            <a:r>
              <a:rPr lang="en-US" sz="2800" dirty="0" err="1" smtClean="0">
                <a:solidFill>
                  <a:srgbClr val="CC3300"/>
                </a:solidFill>
              </a:rPr>
              <a:t>обвинять</a:t>
            </a:r>
            <a:r>
              <a:rPr lang="en-US" sz="2800" dirty="0" smtClean="0">
                <a:solidFill>
                  <a:srgbClr val="CC3300"/>
                </a:solidFill>
              </a:rPr>
              <a:t> </a:t>
            </a:r>
            <a:r>
              <a:rPr lang="en-US" sz="2800" dirty="0" err="1" smtClean="0">
                <a:solidFill>
                  <a:srgbClr val="CC3300"/>
                </a:solidFill>
              </a:rPr>
              <a:t>ребёнка</a:t>
            </a:r>
            <a:r>
              <a:rPr lang="en-US" sz="2800" dirty="0" smtClean="0">
                <a:solidFill>
                  <a:srgbClr val="CC3300"/>
                </a:solidFill>
              </a:rPr>
              <a:t>, </a:t>
            </a:r>
            <a:r>
              <a:rPr lang="en-US" sz="2800" dirty="0" err="1" smtClean="0">
                <a:solidFill>
                  <a:srgbClr val="CC3300"/>
                </a:solidFill>
              </a:rPr>
              <a:t>присмотритесь</a:t>
            </a:r>
            <a:r>
              <a:rPr lang="en-US" sz="2800" dirty="0" smtClean="0">
                <a:solidFill>
                  <a:srgbClr val="CC3300"/>
                </a:solidFill>
              </a:rPr>
              <a:t> к </a:t>
            </a:r>
            <a:r>
              <a:rPr lang="en-US" sz="2800" dirty="0" err="1" smtClean="0">
                <a:solidFill>
                  <a:srgbClr val="CC3300"/>
                </a:solidFill>
              </a:rPr>
              <a:t>себе</a:t>
            </a:r>
            <a:r>
              <a:rPr lang="en-US" sz="2800" dirty="0" smtClean="0">
                <a:solidFill>
                  <a:srgbClr val="CC3300"/>
                </a:solidFill>
              </a:rPr>
              <a:t>. </a:t>
            </a:r>
            <a:r>
              <a:rPr lang="en-US" sz="2800" dirty="0" err="1" smtClean="0">
                <a:solidFill>
                  <a:srgbClr val="CC3300"/>
                </a:solidFill>
              </a:rPr>
              <a:t>Помните</a:t>
            </a:r>
            <a:r>
              <a:rPr lang="en-US" sz="2800" dirty="0" smtClean="0">
                <a:solidFill>
                  <a:srgbClr val="CC3300"/>
                </a:solidFill>
              </a:rPr>
              <a:t> </a:t>
            </a:r>
            <a:r>
              <a:rPr lang="en-US" sz="2800" dirty="0" err="1" smtClean="0">
                <a:solidFill>
                  <a:srgbClr val="CC3300"/>
                </a:solidFill>
              </a:rPr>
              <a:t>простую</a:t>
            </a:r>
            <a:r>
              <a:rPr lang="en-US" sz="2800" dirty="0" smtClean="0">
                <a:solidFill>
                  <a:srgbClr val="CC3300"/>
                </a:solidFill>
              </a:rPr>
              <a:t> </a:t>
            </a:r>
            <a:r>
              <a:rPr lang="en-US" sz="2800" dirty="0" err="1" smtClean="0">
                <a:solidFill>
                  <a:srgbClr val="CC3300"/>
                </a:solidFill>
              </a:rPr>
              <a:t>истину</a:t>
            </a:r>
            <a:r>
              <a:rPr lang="en-US" sz="2800" dirty="0" smtClean="0">
                <a:solidFill>
                  <a:srgbClr val="CC3300"/>
                </a:solidFill>
              </a:rPr>
              <a:t>: </a:t>
            </a:r>
            <a:endParaRPr lang="ru-RU" sz="2800" dirty="0" smtClean="0">
              <a:solidFill>
                <a:srgbClr val="CC3300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sz="2800" b="1" i="1" dirty="0" err="1" smtClean="0">
                <a:solidFill>
                  <a:srgbClr val="CC3300"/>
                </a:solidFill>
              </a:rPr>
              <a:t>поведение</a:t>
            </a:r>
            <a:r>
              <a:rPr lang="en-US" sz="2800" b="1" i="1" dirty="0" smtClean="0">
                <a:solidFill>
                  <a:srgbClr val="CC3300"/>
                </a:solidFill>
              </a:rPr>
              <a:t> </a:t>
            </a:r>
            <a:r>
              <a:rPr lang="en-US" sz="2800" b="1" i="1" dirty="0" err="1" smtClean="0">
                <a:solidFill>
                  <a:srgbClr val="CC3300"/>
                </a:solidFill>
              </a:rPr>
              <a:t>детей</a:t>
            </a:r>
            <a:r>
              <a:rPr lang="en-US" sz="2800" b="1" i="1" dirty="0" smtClean="0">
                <a:solidFill>
                  <a:srgbClr val="CC3300"/>
                </a:solidFill>
              </a:rPr>
              <a:t> – </a:t>
            </a:r>
            <a:r>
              <a:rPr lang="en-US" sz="2800" b="1" i="1" dirty="0" err="1" smtClean="0">
                <a:solidFill>
                  <a:srgbClr val="CC3300"/>
                </a:solidFill>
              </a:rPr>
              <a:t>это</a:t>
            </a:r>
            <a:r>
              <a:rPr lang="en-US" sz="2800" b="1" i="1" dirty="0" smtClean="0">
                <a:solidFill>
                  <a:srgbClr val="CC3300"/>
                </a:solidFill>
              </a:rPr>
              <a:t> </a:t>
            </a:r>
            <a:r>
              <a:rPr lang="en-US" sz="2800" b="1" i="1" dirty="0" err="1" smtClean="0">
                <a:solidFill>
                  <a:srgbClr val="CC3300"/>
                </a:solidFill>
              </a:rPr>
              <a:t>зеркало</a:t>
            </a:r>
            <a:r>
              <a:rPr lang="en-US" sz="2800" b="1" i="1" dirty="0" smtClean="0">
                <a:solidFill>
                  <a:srgbClr val="CC3300"/>
                </a:solidFill>
              </a:rPr>
              <a:t> </a:t>
            </a:r>
            <a:r>
              <a:rPr lang="en-US" sz="2800" b="1" i="1" dirty="0" err="1" smtClean="0">
                <a:solidFill>
                  <a:srgbClr val="CC3300"/>
                </a:solidFill>
              </a:rPr>
              <a:t>нашего</a:t>
            </a:r>
            <a:r>
              <a:rPr lang="en-US" sz="2800" b="1" i="1" dirty="0" smtClean="0">
                <a:solidFill>
                  <a:srgbClr val="CC3300"/>
                </a:solidFill>
              </a:rPr>
              <a:t> к </a:t>
            </a:r>
            <a:r>
              <a:rPr lang="en-US" sz="2800" b="1" i="1" dirty="0" err="1" smtClean="0">
                <a:solidFill>
                  <a:srgbClr val="CC3300"/>
                </a:solidFill>
              </a:rPr>
              <a:t>ним</a:t>
            </a:r>
            <a:r>
              <a:rPr lang="en-US" sz="2800" b="1" i="1" dirty="0" smtClean="0">
                <a:solidFill>
                  <a:srgbClr val="CC3300"/>
                </a:solidFill>
              </a:rPr>
              <a:t> </a:t>
            </a:r>
            <a:r>
              <a:rPr lang="en-US" sz="2800" b="1" i="1" dirty="0" err="1" smtClean="0">
                <a:solidFill>
                  <a:srgbClr val="CC3300"/>
                </a:solidFill>
              </a:rPr>
              <a:t>отношения</a:t>
            </a:r>
            <a:r>
              <a:rPr lang="en-US" sz="2800" b="1" i="1" dirty="0" smtClean="0"/>
              <a:t> </a:t>
            </a:r>
            <a:endParaRPr lang="ru-RU" sz="2800" b="1" i="1" dirty="0" smtClean="0"/>
          </a:p>
          <a:p>
            <a:pPr eaLnBrk="1" hangingPunct="1">
              <a:buFont typeface="Wingdings" pitchFamily="2" charset="2"/>
              <a:buNone/>
            </a:pPr>
            <a:endParaRPr lang="ru-RU" dirty="0" smtClean="0"/>
          </a:p>
        </p:txBody>
      </p:sp>
      <p:pic>
        <p:nvPicPr>
          <p:cNvPr id="12292" name="Picture 6" descr="http://allforchildren.ru/pictures/school21_s/school2120.jpg">
            <a:hlinkClick r:id="rId2" tooltip="Нажмите для просмотра полноразмерного изображения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50" y="4357688"/>
            <a:ext cx="2071688" cy="197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72848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418688" y="533400"/>
            <a:ext cx="7313612" cy="82391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3100" b="1" dirty="0" smtClean="0"/>
              <a:t>Конфликты </a:t>
            </a:r>
            <a:r>
              <a:rPr lang="en-US" sz="3100" b="1" dirty="0"/>
              <a:t>с товарищами по учёбе, с ребятами во дворе и т. д. </a:t>
            </a:r>
            <a:endParaRPr lang="ru-RU" sz="3100" b="1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1113978" y="1535112"/>
            <a:ext cx="7997825" cy="518477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dirty="0" smtClean="0"/>
              <a:t>  </a:t>
            </a:r>
            <a:r>
              <a:rPr lang="en-US" sz="2800" dirty="0" smtClean="0">
                <a:solidFill>
                  <a:srgbClr val="CC3300"/>
                </a:solidFill>
              </a:rPr>
              <a:t>Ребёнок </a:t>
            </a:r>
            <a:r>
              <a:rPr lang="en-US" sz="2800" dirty="0" err="1" smtClean="0">
                <a:solidFill>
                  <a:srgbClr val="CC3300"/>
                </a:solidFill>
              </a:rPr>
              <a:t>захвачен</a:t>
            </a:r>
            <a:r>
              <a:rPr lang="en-US" sz="2800" dirty="0" smtClean="0">
                <a:solidFill>
                  <a:srgbClr val="CC3300"/>
                </a:solidFill>
              </a:rPr>
              <a:t> </a:t>
            </a:r>
            <a:r>
              <a:rPr lang="en-US" sz="2800" dirty="0" err="1" smtClean="0">
                <a:solidFill>
                  <a:srgbClr val="CC3300"/>
                </a:solidFill>
              </a:rPr>
              <a:t>конфликтом</a:t>
            </a:r>
            <a:r>
              <a:rPr lang="en-US" sz="2800" dirty="0" smtClean="0">
                <a:solidFill>
                  <a:srgbClr val="CC3300"/>
                </a:solidFill>
              </a:rPr>
              <a:t>, и </a:t>
            </a:r>
            <a:r>
              <a:rPr lang="en-US" sz="2800" dirty="0" err="1" smtClean="0">
                <a:solidFill>
                  <a:srgbClr val="CC3300"/>
                </a:solidFill>
              </a:rPr>
              <a:t>он</a:t>
            </a:r>
            <a:r>
              <a:rPr lang="en-US" sz="2800" dirty="0" smtClean="0">
                <a:solidFill>
                  <a:srgbClr val="CC3300"/>
                </a:solidFill>
              </a:rPr>
              <a:t> </a:t>
            </a:r>
            <a:r>
              <a:rPr lang="en-US" sz="2800" dirty="0" err="1" smtClean="0">
                <a:solidFill>
                  <a:srgbClr val="CC3300"/>
                </a:solidFill>
              </a:rPr>
              <a:t>отнимает</a:t>
            </a:r>
            <a:r>
              <a:rPr lang="en-US" sz="2800" dirty="0" smtClean="0">
                <a:solidFill>
                  <a:srgbClr val="CC3300"/>
                </a:solidFill>
              </a:rPr>
              <a:t> </a:t>
            </a:r>
            <a:r>
              <a:rPr lang="en-US" sz="2800" dirty="0" err="1" smtClean="0">
                <a:solidFill>
                  <a:srgbClr val="CC3300"/>
                </a:solidFill>
              </a:rPr>
              <a:t>большую</a:t>
            </a:r>
            <a:r>
              <a:rPr lang="en-US" sz="2800" dirty="0" smtClean="0">
                <a:solidFill>
                  <a:srgbClr val="CC3300"/>
                </a:solidFill>
              </a:rPr>
              <a:t> </a:t>
            </a:r>
            <a:r>
              <a:rPr lang="en-US" sz="2800" dirty="0" err="1" smtClean="0">
                <a:solidFill>
                  <a:srgbClr val="CC3300"/>
                </a:solidFill>
              </a:rPr>
              <a:t>часть</a:t>
            </a:r>
            <a:r>
              <a:rPr lang="en-US" sz="2800" dirty="0" smtClean="0">
                <a:solidFill>
                  <a:srgbClr val="CC3300"/>
                </a:solidFill>
              </a:rPr>
              <a:t> его </a:t>
            </a:r>
            <a:r>
              <a:rPr lang="en-US" sz="2800" dirty="0" err="1" smtClean="0">
                <a:solidFill>
                  <a:srgbClr val="CC3300"/>
                </a:solidFill>
              </a:rPr>
              <a:t>ресурсов</a:t>
            </a:r>
            <a:r>
              <a:rPr lang="en-US" sz="2800" dirty="0" smtClean="0">
                <a:solidFill>
                  <a:srgbClr val="CC3300"/>
                </a:solidFill>
              </a:rPr>
              <a:t>, </a:t>
            </a:r>
            <a:r>
              <a:rPr lang="en-US" sz="2800" dirty="0" err="1" smtClean="0">
                <a:solidFill>
                  <a:srgbClr val="CC3300"/>
                </a:solidFill>
              </a:rPr>
              <a:t>которые</a:t>
            </a:r>
            <a:r>
              <a:rPr lang="en-US" sz="2800" dirty="0" smtClean="0">
                <a:solidFill>
                  <a:srgbClr val="CC3300"/>
                </a:solidFill>
              </a:rPr>
              <a:t> </a:t>
            </a:r>
            <a:r>
              <a:rPr lang="en-US" sz="2800" dirty="0" err="1" smtClean="0">
                <a:solidFill>
                  <a:srgbClr val="CC3300"/>
                </a:solidFill>
              </a:rPr>
              <a:t>могли</a:t>
            </a:r>
            <a:r>
              <a:rPr lang="en-US" sz="2800" dirty="0" smtClean="0">
                <a:solidFill>
                  <a:srgbClr val="CC3300"/>
                </a:solidFill>
              </a:rPr>
              <a:t> </a:t>
            </a:r>
            <a:r>
              <a:rPr lang="en-US" sz="2800" dirty="0" err="1" smtClean="0">
                <a:solidFill>
                  <a:srgbClr val="CC3300"/>
                </a:solidFill>
              </a:rPr>
              <a:t>бы</a:t>
            </a:r>
            <a:r>
              <a:rPr lang="en-US" sz="2800" dirty="0" smtClean="0">
                <a:solidFill>
                  <a:srgbClr val="CC3300"/>
                </a:solidFill>
              </a:rPr>
              <a:t> </a:t>
            </a:r>
            <a:r>
              <a:rPr lang="en-US" sz="2800" dirty="0" err="1" smtClean="0">
                <a:solidFill>
                  <a:srgbClr val="CC3300"/>
                </a:solidFill>
              </a:rPr>
              <a:t>быть</a:t>
            </a:r>
            <a:r>
              <a:rPr lang="en-US" sz="2800" dirty="0" smtClean="0">
                <a:solidFill>
                  <a:srgbClr val="CC3300"/>
                </a:solidFill>
              </a:rPr>
              <a:t> </a:t>
            </a:r>
            <a:r>
              <a:rPr lang="en-US" sz="2800" dirty="0" err="1" smtClean="0">
                <a:solidFill>
                  <a:srgbClr val="CC3300"/>
                </a:solidFill>
              </a:rPr>
              <a:t>потрачены</a:t>
            </a:r>
            <a:r>
              <a:rPr lang="en-US" sz="2800" dirty="0" smtClean="0">
                <a:solidFill>
                  <a:srgbClr val="CC3300"/>
                </a:solidFill>
              </a:rPr>
              <a:t> на </a:t>
            </a:r>
            <a:r>
              <a:rPr lang="en-US" sz="2800" dirty="0" err="1" smtClean="0">
                <a:solidFill>
                  <a:srgbClr val="CC3300"/>
                </a:solidFill>
              </a:rPr>
              <a:t>обучение</a:t>
            </a:r>
            <a:r>
              <a:rPr lang="en-US" sz="2800" dirty="0" smtClean="0">
                <a:solidFill>
                  <a:srgbClr val="CC3300"/>
                </a:solidFill>
              </a:rPr>
              <a:t>. </a:t>
            </a:r>
            <a:r>
              <a:rPr lang="en-US" sz="2800" dirty="0" err="1" smtClean="0">
                <a:solidFill>
                  <a:srgbClr val="CC3300"/>
                </a:solidFill>
              </a:rPr>
              <a:t>Чем</a:t>
            </a:r>
            <a:r>
              <a:rPr lang="en-US" sz="2800" dirty="0" smtClean="0">
                <a:solidFill>
                  <a:srgbClr val="CC3300"/>
                </a:solidFill>
              </a:rPr>
              <a:t> </a:t>
            </a:r>
            <a:r>
              <a:rPr lang="en-US" sz="2800" dirty="0" err="1" smtClean="0">
                <a:solidFill>
                  <a:srgbClr val="CC3300"/>
                </a:solidFill>
              </a:rPr>
              <a:t>дольше</a:t>
            </a:r>
            <a:r>
              <a:rPr lang="en-US" sz="2800" dirty="0" smtClean="0">
                <a:solidFill>
                  <a:srgbClr val="CC3300"/>
                </a:solidFill>
              </a:rPr>
              <a:t> </a:t>
            </a:r>
            <a:r>
              <a:rPr lang="en-US" sz="2800" dirty="0" err="1" smtClean="0">
                <a:solidFill>
                  <a:srgbClr val="CC3300"/>
                </a:solidFill>
              </a:rPr>
              <a:t>это</a:t>
            </a:r>
            <a:r>
              <a:rPr lang="en-US" sz="2800" dirty="0" smtClean="0">
                <a:solidFill>
                  <a:srgbClr val="CC3300"/>
                </a:solidFill>
              </a:rPr>
              <a:t> </a:t>
            </a:r>
            <a:r>
              <a:rPr lang="en-US" sz="2800" dirty="0" err="1" smtClean="0">
                <a:solidFill>
                  <a:srgbClr val="CC3300"/>
                </a:solidFill>
              </a:rPr>
              <a:t>продолжается</a:t>
            </a:r>
            <a:r>
              <a:rPr lang="en-US" sz="2800" dirty="0" smtClean="0">
                <a:solidFill>
                  <a:srgbClr val="CC3300"/>
                </a:solidFill>
              </a:rPr>
              <a:t>, тем </a:t>
            </a:r>
            <a:r>
              <a:rPr lang="en-US" sz="2800" dirty="0" err="1" smtClean="0">
                <a:solidFill>
                  <a:srgbClr val="CC3300"/>
                </a:solidFill>
              </a:rPr>
              <a:t>больше</a:t>
            </a:r>
            <a:r>
              <a:rPr lang="en-US" sz="2800" dirty="0" smtClean="0">
                <a:solidFill>
                  <a:srgbClr val="CC3300"/>
                </a:solidFill>
              </a:rPr>
              <a:t> </a:t>
            </a:r>
            <a:r>
              <a:rPr lang="en-US" sz="2800" dirty="0" err="1" smtClean="0">
                <a:solidFill>
                  <a:srgbClr val="CC3300"/>
                </a:solidFill>
              </a:rPr>
              <a:t>школьник</a:t>
            </a:r>
            <a:r>
              <a:rPr lang="en-US" sz="2800" dirty="0" smtClean="0">
                <a:solidFill>
                  <a:srgbClr val="CC3300"/>
                </a:solidFill>
              </a:rPr>
              <a:t> </a:t>
            </a:r>
            <a:r>
              <a:rPr lang="en-US" sz="2800" dirty="0" err="1" smtClean="0">
                <a:solidFill>
                  <a:srgbClr val="CC3300"/>
                </a:solidFill>
              </a:rPr>
              <a:t>изматывается</a:t>
            </a:r>
            <a:r>
              <a:rPr lang="en-US" sz="2800" dirty="0" smtClean="0">
                <a:solidFill>
                  <a:srgbClr val="CC3300"/>
                </a:solidFill>
              </a:rPr>
              <a:t>. </a:t>
            </a:r>
            <a:r>
              <a:rPr lang="en-US" sz="2800" dirty="0" err="1" smtClean="0">
                <a:solidFill>
                  <a:srgbClr val="CC3300"/>
                </a:solidFill>
              </a:rPr>
              <a:t>Для</a:t>
            </a:r>
            <a:r>
              <a:rPr lang="en-US" sz="2800" dirty="0" smtClean="0">
                <a:solidFill>
                  <a:srgbClr val="CC3300"/>
                </a:solidFill>
              </a:rPr>
              <a:t> </a:t>
            </a:r>
            <a:r>
              <a:rPr lang="en-US" sz="2800" dirty="0" err="1" smtClean="0">
                <a:solidFill>
                  <a:srgbClr val="CC3300"/>
                </a:solidFill>
              </a:rPr>
              <a:t>начала</a:t>
            </a:r>
            <a:r>
              <a:rPr lang="en-US" sz="2800" dirty="0" smtClean="0">
                <a:solidFill>
                  <a:srgbClr val="CC3300"/>
                </a:solidFill>
              </a:rPr>
              <a:t> </a:t>
            </a:r>
            <a:r>
              <a:rPr lang="en-US" sz="2800" dirty="0" err="1" smtClean="0">
                <a:solidFill>
                  <a:srgbClr val="CC3300"/>
                </a:solidFill>
              </a:rPr>
              <a:t>попытайтесь</a:t>
            </a:r>
            <a:r>
              <a:rPr lang="en-US" sz="2800" dirty="0" smtClean="0">
                <a:solidFill>
                  <a:srgbClr val="CC3300"/>
                </a:solidFill>
              </a:rPr>
              <a:t> </a:t>
            </a:r>
            <a:r>
              <a:rPr lang="en-US" sz="2800" dirty="0" err="1" smtClean="0">
                <a:solidFill>
                  <a:srgbClr val="CC3300"/>
                </a:solidFill>
              </a:rPr>
              <a:t>поговорить</a:t>
            </a:r>
            <a:r>
              <a:rPr lang="en-US" sz="2800" dirty="0" smtClean="0">
                <a:solidFill>
                  <a:srgbClr val="CC3300"/>
                </a:solidFill>
              </a:rPr>
              <a:t> с </a:t>
            </a:r>
            <a:r>
              <a:rPr lang="en-US" sz="2800" dirty="0" err="1" smtClean="0">
                <a:solidFill>
                  <a:srgbClr val="CC3300"/>
                </a:solidFill>
              </a:rPr>
              <a:t>ребёнком</a:t>
            </a:r>
            <a:r>
              <a:rPr lang="en-US" sz="2800" dirty="0" smtClean="0">
                <a:solidFill>
                  <a:srgbClr val="CC3300"/>
                </a:solidFill>
              </a:rPr>
              <a:t>. В </a:t>
            </a:r>
            <a:r>
              <a:rPr lang="en-US" sz="2800" dirty="0" err="1" smtClean="0">
                <a:solidFill>
                  <a:srgbClr val="CC3300"/>
                </a:solidFill>
              </a:rPr>
              <a:t>качестве</a:t>
            </a:r>
            <a:r>
              <a:rPr lang="en-US" sz="2800" dirty="0" smtClean="0">
                <a:solidFill>
                  <a:srgbClr val="CC3300"/>
                </a:solidFill>
              </a:rPr>
              <a:t> </a:t>
            </a:r>
            <a:r>
              <a:rPr lang="en-US" sz="2800" dirty="0" err="1" smtClean="0">
                <a:solidFill>
                  <a:srgbClr val="CC3300"/>
                </a:solidFill>
              </a:rPr>
              <a:t>профилактики</a:t>
            </a:r>
            <a:r>
              <a:rPr lang="en-US" sz="2800" dirty="0" smtClean="0">
                <a:solidFill>
                  <a:srgbClr val="CC3300"/>
                </a:solidFill>
              </a:rPr>
              <a:t> </a:t>
            </a:r>
            <a:r>
              <a:rPr lang="en-US" sz="2800" dirty="0" err="1" smtClean="0">
                <a:solidFill>
                  <a:srgbClr val="CC3300"/>
                </a:solidFill>
              </a:rPr>
              <a:t>обучите</a:t>
            </a:r>
            <a:r>
              <a:rPr lang="en-US" sz="2800" dirty="0" smtClean="0">
                <a:solidFill>
                  <a:srgbClr val="CC3300"/>
                </a:solidFill>
              </a:rPr>
              <a:t> его </a:t>
            </a:r>
            <a:r>
              <a:rPr lang="en-US" sz="2800" dirty="0" err="1" smtClean="0">
                <a:solidFill>
                  <a:srgbClr val="CC3300"/>
                </a:solidFill>
              </a:rPr>
              <a:t>приёмам</a:t>
            </a:r>
            <a:r>
              <a:rPr lang="en-US" sz="2800" dirty="0" smtClean="0">
                <a:solidFill>
                  <a:srgbClr val="CC3300"/>
                </a:solidFill>
              </a:rPr>
              <a:t> </a:t>
            </a:r>
            <a:r>
              <a:rPr lang="en-US" sz="2800" dirty="0" err="1" smtClean="0">
                <a:solidFill>
                  <a:srgbClr val="CC3300"/>
                </a:solidFill>
              </a:rPr>
              <a:t>бесконфликтного</a:t>
            </a:r>
            <a:r>
              <a:rPr lang="en-US" sz="2800" dirty="0" smtClean="0">
                <a:solidFill>
                  <a:srgbClr val="CC3300"/>
                </a:solidFill>
              </a:rPr>
              <a:t> </a:t>
            </a:r>
            <a:r>
              <a:rPr lang="en-US" sz="2800" dirty="0" err="1" smtClean="0">
                <a:solidFill>
                  <a:srgbClr val="CC3300"/>
                </a:solidFill>
              </a:rPr>
              <a:t>общения</a:t>
            </a:r>
            <a:r>
              <a:rPr lang="en-US" sz="2800" dirty="0" smtClean="0">
                <a:solidFill>
                  <a:srgbClr val="CC3300"/>
                </a:solidFill>
              </a:rPr>
              <a:t>. </a:t>
            </a:r>
            <a:r>
              <a:rPr lang="en-US" dirty="0" smtClean="0">
                <a:solidFill>
                  <a:srgbClr val="CC3300"/>
                </a:solidFill>
              </a:rPr>
              <a:t/>
            </a:r>
            <a:br>
              <a:rPr lang="en-US" dirty="0" smtClean="0">
                <a:solidFill>
                  <a:srgbClr val="CC3300"/>
                </a:solidFill>
              </a:rPr>
            </a:br>
            <a:r>
              <a:rPr lang="en-US" dirty="0" smtClean="0"/>
              <a:t/>
            </a:r>
            <a:br>
              <a:rPr lang="en-US" dirty="0" smtClean="0"/>
            </a:br>
            <a:endParaRPr lang="ru-RU" dirty="0" smtClean="0"/>
          </a:p>
        </p:txBody>
      </p:sp>
      <p:pic>
        <p:nvPicPr>
          <p:cNvPr id="11268" name="Picture 6" descr="http://allforchildren.ru/pictures/school25_s/school2538.jpg">
            <a:hlinkClick r:id="rId2" tooltip="Нажмите для просмотра полноразмерного изображения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563" y="4648200"/>
            <a:ext cx="1381125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840467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езентация c кнопками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c кнопками</Template>
  <TotalTime>289</TotalTime>
  <Words>1116</Words>
  <Application>Microsoft Office PowerPoint</Application>
  <PresentationFormat>Экран (4:3)</PresentationFormat>
  <Paragraphs>174</Paragraphs>
  <Slides>36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Презентация c кнопками</vt:lpstr>
      <vt:lpstr>Слайд 1</vt:lpstr>
      <vt:lpstr>Тема:</vt:lpstr>
      <vt:lpstr>Слайд 3</vt:lpstr>
      <vt:lpstr> Наследственность </vt:lpstr>
      <vt:lpstr> Заболевания, приводящие к выключению из учебного процесса </vt:lpstr>
      <vt:lpstr>Ребёнок часто болеет </vt:lpstr>
      <vt:lpstr>Социальные причины </vt:lpstr>
      <vt:lpstr> Конфликты с родителями </vt:lpstr>
      <vt:lpstr>Конфликты с товарищами по учёбе, с ребятами во дворе и т. д. </vt:lpstr>
      <vt:lpstr>Конфликты с педагогами </vt:lpstr>
      <vt:lpstr>Отвлекающие факторы. </vt:lpstr>
      <vt:lpstr>Лень  </vt:lpstr>
      <vt:lpstr>Неумение организовать свою домашнюю работу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Общие рекомендации родителям</vt:lpstr>
      <vt:lpstr>Слайд 32</vt:lpstr>
      <vt:lpstr>Если вы хотите, чтобы Ваш ребёнок ходил в школу с удовольствием, то</vt:lpstr>
      <vt:lpstr>Если вы хотите, чтобы Ваш ребёнок ходил в школу с удовольствием, то</vt:lpstr>
      <vt:lpstr>Почему школьник плохо учится?</vt:lpstr>
      <vt:lpstr>Интернет - ресурсы: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Comp</dc:creator>
  <cp:lastModifiedBy>Пользователь</cp:lastModifiedBy>
  <cp:revision>39</cp:revision>
  <dcterms:created xsi:type="dcterms:W3CDTF">2011-07-13T11:42:07Z</dcterms:created>
  <dcterms:modified xsi:type="dcterms:W3CDTF">2022-11-07T17:21:10Z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684492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