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3"/>
  </p:notesMasterIdLst>
  <p:sldIdLst>
    <p:sldId id="256" r:id="rId2"/>
    <p:sldId id="279" r:id="rId3"/>
    <p:sldId id="332" r:id="rId4"/>
    <p:sldId id="334" r:id="rId5"/>
    <p:sldId id="280" r:id="rId6"/>
    <p:sldId id="335" r:id="rId7"/>
    <p:sldId id="336" r:id="rId8"/>
    <p:sldId id="337" r:id="rId9"/>
    <p:sldId id="333" r:id="rId10"/>
    <p:sldId id="281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67" d="100"/>
          <a:sy n="67" d="100"/>
        </p:scale>
        <p:origin x="-6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21DCA-77AD-4C88-B147-974ADAD79592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D6462-60A1-4E5F-BA54-14E4E702E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62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068960"/>
            <a:ext cx="7666048" cy="352839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Родительское собрание </a:t>
            </a:r>
            <a:endParaRPr lang="ru-RU" sz="3200" dirty="0" smtClean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«</a:t>
            </a:r>
            <a:r>
              <a:rPr lang="ru-RU" sz="3200" dirty="0">
                <a:solidFill>
                  <a:schemeClr val="tx1"/>
                </a:solidFill>
              </a:rPr>
              <a:t>Я ХОРОШИЙ </a:t>
            </a:r>
            <a:r>
              <a:rPr lang="ru-RU" sz="3200">
                <a:solidFill>
                  <a:schemeClr val="tx1"/>
                </a:solidFill>
              </a:rPr>
              <a:t>РОДИТЕЛЬ</a:t>
            </a:r>
            <a:r>
              <a:rPr lang="ru-RU" sz="3200" smtClean="0">
                <a:solidFill>
                  <a:schemeClr val="tx1"/>
                </a:solidFill>
              </a:rPr>
              <a:t>!»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49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АНКЕТА-ОТЗЫВ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2060848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1. Ваши впечатления от родительского собрания______________________  </a:t>
            </a:r>
          </a:p>
          <a:p>
            <a:endParaRPr lang="ru-RU" sz="2400" dirty="0" smtClean="0"/>
          </a:p>
          <a:p>
            <a:r>
              <a:rPr lang="ru-RU" sz="2400" dirty="0" smtClean="0"/>
              <a:t>2</a:t>
            </a:r>
            <a:r>
              <a:rPr lang="ru-RU" sz="2400" dirty="0"/>
              <a:t>. Что Вам больше всего понравилось</a:t>
            </a:r>
            <a:r>
              <a:rPr lang="ru-RU" sz="2400" dirty="0" smtClean="0"/>
              <a:t>?___________________ </a:t>
            </a:r>
          </a:p>
          <a:p>
            <a:endParaRPr lang="ru-RU" sz="2400" dirty="0" smtClean="0"/>
          </a:p>
          <a:p>
            <a:r>
              <a:rPr lang="ru-RU" sz="2400" dirty="0"/>
              <a:t>3</a:t>
            </a:r>
            <a:r>
              <a:rPr lang="ru-RU" sz="2400" dirty="0" smtClean="0"/>
              <a:t>. </a:t>
            </a:r>
            <a:r>
              <a:rPr lang="ru-RU" sz="2400" dirty="0"/>
              <a:t>Хотелось бы продолжить разговор на </a:t>
            </a:r>
            <a:r>
              <a:rPr lang="ru-RU" sz="2400" dirty="0" smtClean="0"/>
              <a:t>тему_______</a:t>
            </a:r>
            <a:endParaRPr lang="ru-RU" sz="2400" dirty="0"/>
          </a:p>
          <a:p>
            <a:endParaRPr lang="ru-RU" sz="2400" dirty="0" smtClean="0"/>
          </a:p>
          <a:p>
            <a:r>
              <a:rPr lang="ru-RU" sz="2400" dirty="0"/>
              <a:t>4</a:t>
            </a:r>
            <a:r>
              <a:rPr lang="ru-RU" sz="2400" dirty="0" smtClean="0"/>
              <a:t>. </a:t>
            </a:r>
            <a:r>
              <a:rPr lang="ru-RU" sz="2400" dirty="0"/>
              <a:t>“Из сегодняшнего разговора я </a:t>
            </a:r>
            <a:r>
              <a:rPr lang="ru-RU" sz="2400" dirty="0" smtClean="0"/>
              <a:t>понял (а)_________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52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4982" y="476672"/>
            <a:ext cx="55242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Упражнение «Аплодисменты».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098" name="Picture 2" descr="http://mypornfun.com/community/smilies/load/MyPornFun/-clapping-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3600400" cy="398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5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Цель: </a:t>
            </a:r>
            <a:r>
              <a:rPr lang="ru-RU" sz="2400" dirty="0">
                <a:solidFill>
                  <a:schemeClr val="tx1"/>
                </a:solidFill>
              </a:rPr>
              <a:t>Помочь родителям проанализировать свое родительское поведение, заострить внимание на положительных моментах воспитания </a:t>
            </a:r>
            <a:r>
              <a:rPr lang="ru-RU" sz="2400" dirty="0" smtClean="0">
                <a:solidFill>
                  <a:schemeClr val="tx1"/>
                </a:solidFill>
              </a:rPr>
              <a:t>ребенка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Задачи: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Рассмотреть положительные и отрицательные стороны воспитательного воздействия родителей на ребенка.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Развивать у родителей способность относиться к детям с пониманием, вниманием, и </a:t>
            </a:r>
            <a:r>
              <a:rPr lang="ru-RU" dirty="0" smtClean="0"/>
              <a:t>любовью.</a:t>
            </a: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Убедить родителей в необходимости щедрых проявлений своей безусловной родительской </a:t>
            </a:r>
            <a:r>
              <a:rPr lang="ru-RU" dirty="0" smtClean="0"/>
              <a:t>любви.</a:t>
            </a: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Повышать самооценку родителей.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88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«Любовь </a:t>
            </a:r>
            <a:r>
              <a:rPr lang="ru-RU" sz="2800" dirty="0"/>
              <a:t>родителей к детям всегда больше любви детей к родителям. Это несоответствие и несправедливость возмещают им собственные </a:t>
            </a:r>
            <a:r>
              <a:rPr lang="ru-RU" sz="2800" dirty="0" smtClean="0"/>
              <a:t>дети»</a:t>
            </a:r>
          </a:p>
          <a:p>
            <a:pPr marL="0" indent="0" algn="r">
              <a:buNone/>
            </a:pPr>
            <a:r>
              <a:rPr lang="ru-RU" dirty="0" smtClean="0"/>
              <a:t>(</a:t>
            </a:r>
            <a:r>
              <a:rPr lang="ru-RU" dirty="0"/>
              <a:t>Д</a:t>
            </a:r>
            <a:r>
              <a:rPr lang="ru-RU" dirty="0" smtClean="0"/>
              <a:t>. Еремич</a:t>
            </a:r>
            <a:r>
              <a:rPr lang="ru-RU" dirty="0"/>
              <a:t>)</a:t>
            </a:r>
          </a:p>
        </p:txBody>
      </p:sp>
      <p:pic>
        <p:nvPicPr>
          <p:cNvPr id="1028" name="Picture 4" descr="https://narkolog-24.ru/img/aprelevka-narkolo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829617"/>
            <a:ext cx="3552329" cy="195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25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ПРАВИЛА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680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Каждый имеет право высказаться по теме разговора и быть услышанным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У нас нет зрителей, работают все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Мы хорошие друзья, воспитанные люди, умеем хранить свои секреты, не сплетничаем.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10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033" y="260648"/>
            <a:ext cx="7756263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/>
                </a:solidFill>
              </a:rPr>
              <a:t>    </a:t>
            </a:r>
            <a:r>
              <a:rPr lang="ru-RU" sz="3200" dirty="0">
                <a:solidFill>
                  <a:schemeClr val="tx1"/>
                </a:solidFill>
              </a:rPr>
              <a:t>Игра «Какой он - мой ребенок» </a:t>
            </a: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Picture 2" descr="https://prikolnye-kartinki.ru/img/picture/Jul/23/0b6c4c21a8f2917de3a350a5d244e99b/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78"/>
          <a:stretch/>
        </p:blipFill>
        <p:spPr bwMode="auto">
          <a:xfrm>
            <a:off x="1331640" y="1012807"/>
            <a:ext cx="5832648" cy="559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steshka.ru/wp-content/uploads/2014/05/bukv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79712" y="3094969"/>
            <a:ext cx="932772" cy="9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ot-gallery.ru/images/626253_kartinki-bukvy-alfavita-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98" y="1805601"/>
            <a:ext cx="1030446" cy="9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proza.ru/pics/2016/07/16/14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151" y="2034483"/>
            <a:ext cx="959495" cy="70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ot-gallery.ru/images/626253_kartinki-bukvy-alfavita-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340" y="2673298"/>
            <a:ext cx="1030446" cy="9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41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7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/>
                </a:solidFill>
              </a:rPr>
              <a:t>    Упражнение «</a:t>
            </a:r>
            <a:r>
              <a:rPr lang="ru-RU" sz="3200" dirty="0">
                <a:solidFill>
                  <a:schemeClr val="tx1"/>
                </a:solidFill>
              </a:rPr>
              <a:t>В лучах родительского солнца»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251520" y="3501008"/>
            <a:ext cx="3384376" cy="2736304"/>
          </a:xfrm>
          <a:prstGeom prst="smileyFac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20738485">
            <a:off x="3138953" y="1901609"/>
            <a:ext cx="4049516" cy="172890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ysClr val="windowText" lastClr="000000"/>
                </a:solidFill>
              </a:rPr>
              <a:t>Я семь-восемь раз в день обнимаю ребенка, </a:t>
            </a:r>
          </a:p>
        </p:txBody>
      </p:sp>
      <p:sp>
        <p:nvSpPr>
          <p:cNvPr id="10" name="Равнобедренный треугольник 9"/>
          <p:cNvSpPr/>
          <p:nvPr/>
        </p:nvSpPr>
        <p:spPr>
          <a:xfrm rot="10129040">
            <a:off x="3779809" y="4602611"/>
            <a:ext cx="4049516" cy="188056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7764812">
            <a:off x="1258958" y="1386896"/>
            <a:ext cx="3175448" cy="145440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говорю ребенку что он самый лучший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 rot="3953370">
            <a:off x="-44072" y="1273882"/>
            <a:ext cx="2961811" cy="145440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7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59"/>
            <a:ext cx="8712967" cy="115212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>
                <a:solidFill>
                  <a:schemeClr val="tx1"/>
                </a:solidFill>
              </a:rPr>
              <a:t>Т</a:t>
            </a:r>
            <a:r>
              <a:rPr lang="ru-RU" sz="3200" dirty="0" smtClean="0">
                <a:solidFill>
                  <a:schemeClr val="tx1"/>
                </a:solidFill>
              </a:rPr>
              <a:t>ест-игра "</a:t>
            </a:r>
            <a:r>
              <a:rPr lang="ru-RU" sz="3200" dirty="0">
                <a:solidFill>
                  <a:schemeClr val="tx1"/>
                </a:solidFill>
              </a:rPr>
              <a:t>Какой вы родитель". </a:t>
            </a:r>
            <a:r>
              <a:rPr lang="ru-RU" sz="3200" dirty="0" smtClean="0">
                <a:solidFill>
                  <a:schemeClr val="tx1"/>
                </a:solidFill>
              </a:rPr>
              <a:t>    </a:t>
            </a: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811" y="1268760"/>
            <a:ext cx="8640959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Сколько раз тебе повторять? (2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Посоветуй мне, пожалуйста. (1балл)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Не знаю, что бы я без тебя делала! (1 балл)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И в кого ты такой уродился ( 2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Какие у тебя замечательные друзья! ( 1 балл)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Ну на кого ты похож? (2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Я в твои годы…( 2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Ты моя опора и помощник ( 1 балл)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Ну что за друзья у тебя? (2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О чем ты только думаешь? ( 2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Какой ты у меня умница! ( 1 балл)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А как ты считаешь? (1 балл)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У всех дети как дети, а ты… ( 2 балла)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Какой ты у меня сообразительный! ( 1 балл)</a:t>
            </a:r>
          </a:p>
        </p:txBody>
      </p:sp>
    </p:spTree>
    <p:extLst>
      <p:ext uri="{BB962C8B-B14F-4D97-AF65-F5344CB8AC3E}">
        <p14:creationId xmlns:p14="http://schemas.microsoft.com/office/powerpoint/2010/main" val="1607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59"/>
            <a:ext cx="8712967" cy="115212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>
                <a:solidFill>
                  <a:schemeClr val="tx1"/>
                </a:solidFill>
              </a:rPr>
              <a:t>Т</a:t>
            </a:r>
            <a:r>
              <a:rPr lang="ru-RU" sz="3200" dirty="0" smtClean="0">
                <a:solidFill>
                  <a:schemeClr val="tx1"/>
                </a:solidFill>
              </a:rPr>
              <a:t>ест-игра "</a:t>
            </a:r>
            <a:r>
              <a:rPr lang="ru-RU" sz="3200" dirty="0">
                <a:solidFill>
                  <a:schemeClr val="tx1"/>
                </a:solidFill>
              </a:rPr>
              <a:t>Какой вы родитель". </a:t>
            </a:r>
            <a:r>
              <a:rPr lang="ru-RU" sz="3200" dirty="0" smtClean="0">
                <a:solidFill>
                  <a:schemeClr val="tx1"/>
                </a:solidFill>
              </a:rPr>
              <a:t>    </a:t>
            </a: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241" y="1412776"/>
            <a:ext cx="8856984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dirty="0"/>
              <a:t>От 5 до 7 баллов. </a:t>
            </a:r>
            <a:r>
              <a:rPr lang="ru-RU" sz="2400" dirty="0"/>
              <a:t>Вы живете с ребенком душа в душу. Вы уважаете ребенка, и он искренне любит и уважает вас. Ваши отношения способствуют становлению его личности.</a:t>
            </a:r>
          </a:p>
          <a:p>
            <a:r>
              <a:rPr lang="ru-RU" sz="2400" dirty="0"/>
              <a:t> </a:t>
            </a:r>
          </a:p>
          <a:p>
            <a:r>
              <a:rPr lang="ru-RU" sz="2400" b="1" i="1" dirty="0"/>
              <a:t>От 8 до 10 баллов </a:t>
            </a:r>
            <a:r>
              <a:rPr lang="ru-RU" sz="2400" dirty="0"/>
              <a:t>намечаются некоторые сложности во взаимоотношениях с ребенком, непонимание его проблем, попытки перенести вину за недостатки в его развитии на самого ребенка.</a:t>
            </a:r>
          </a:p>
          <a:p>
            <a:r>
              <a:rPr lang="ru-RU" sz="2400" dirty="0"/>
              <a:t> </a:t>
            </a:r>
          </a:p>
          <a:p>
            <a:r>
              <a:rPr lang="ru-RU" sz="2400" b="1" i="1" dirty="0"/>
              <a:t>От 11 баллов и более. </a:t>
            </a:r>
            <a:r>
              <a:rPr lang="ru-RU" sz="2400" dirty="0"/>
              <a:t>Вы непоследовательны в общении с ребенком. Он уважает вас, хотя не всегда с вами откровенен. Его развитие подвержено влиянию случайных обстоятельств.</a:t>
            </a:r>
          </a:p>
        </p:txBody>
      </p:sp>
    </p:spTree>
    <p:extLst>
      <p:ext uri="{BB962C8B-B14F-4D97-AF65-F5344CB8AC3E}">
        <p14:creationId xmlns:p14="http://schemas.microsoft.com/office/powerpoint/2010/main" val="19545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/>
              <a:t>“Где не хватает терпения надо бы постараться понять, </a:t>
            </a: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где </a:t>
            </a:r>
            <a:r>
              <a:rPr lang="ru-RU" sz="4000" dirty="0"/>
              <a:t>не понимаю - постараться вытерпеть, и всегда я принимаю ребенка, всегда люблю”.</a:t>
            </a:r>
          </a:p>
          <a:p>
            <a:pPr marL="0" indent="0" algn="r">
              <a:buNone/>
            </a:pPr>
            <a:endParaRPr lang="ru-RU" sz="4000" dirty="0" smtClean="0"/>
          </a:p>
          <a:p>
            <a:pPr marL="0" indent="0" algn="r">
              <a:buNone/>
            </a:pPr>
            <a:r>
              <a:rPr lang="ru-RU" sz="4000" dirty="0" smtClean="0"/>
              <a:t>С</a:t>
            </a:r>
            <a:r>
              <a:rPr lang="ru-RU" sz="4000" dirty="0"/>
              <a:t>. Соловейчик</a:t>
            </a:r>
          </a:p>
          <a:p>
            <a:pPr marL="0" indent="0" algn="ctr">
              <a:buNone/>
            </a:pPr>
            <a:endParaRPr lang="ru-RU" sz="4000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7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/>
                </a:solidFill>
              </a:rPr>
              <a:t>    У</a:t>
            </a:r>
            <a:r>
              <a:rPr lang="ru-RU" sz="3200" dirty="0">
                <a:solidFill>
                  <a:schemeClr val="tx1"/>
                </a:solidFill>
              </a:rPr>
              <a:t>пражнение «Почему я хороший родитель»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1312</TotalTime>
  <Words>359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Презентация PowerPoint</vt:lpstr>
      <vt:lpstr>Цель: Помочь родителям проанализировать свое родительское поведение, заострить внимание на положительных моментах воспитания ребенка.</vt:lpstr>
      <vt:lpstr>Презентация PowerPoint</vt:lpstr>
      <vt:lpstr>ПРАВИЛА </vt:lpstr>
      <vt:lpstr>      Игра «Какой он - мой ребенок»  </vt:lpstr>
      <vt:lpstr>      Упражнение «В лучах родительского солнца» </vt:lpstr>
      <vt:lpstr>  Тест-игра "Какой вы родитель".      </vt:lpstr>
      <vt:lpstr>  Тест-игра "Какой вы родитель".      </vt:lpstr>
      <vt:lpstr>      Упражнение «Почему я хороший родитель» </vt:lpstr>
      <vt:lpstr>АНКЕТА-ОТЗЫВ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и транспортировка пострадавших при сходе снежной лавины</dc:title>
  <dc:creator>Надежда</dc:creator>
  <cp:lastModifiedBy>Читатель</cp:lastModifiedBy>
  <cp:revision>133</cp:revision>
  <dcterms:created xsi:type="dcterms:W3CDTF">2017-10-04T18:55:14Z</dcterms:created>
  <dcterms:modified xsi:type="dcterms:W3CDTF">2018-03-06T07:20:55Z</dcterms:modified>
</cp:coreProperties>
</file>