
<file path=[Content_Types].xml><?xml version="1.0" encoding="utf-8"?>
<Types xmlns="http://schemas.openxmlformats.org/package/2006/content-types">
  <Default ContentType="image/gif" Extension="gif"/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comments+xml" PartName="/ppt/comments/comment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73" r:id="rId3"/>
    <p:sldId id="265" r:id="rId4"/>
    <p:sldId id="266" r:id="rId5"/>
    <p:sldId id="267" r:id="rId6"/>
    <p:sldId id="272" r:id="rId7"/>
    <p:sldId id="259" r:id="rId8"/>
    <p:sldId id="260" r:id="rId9"/>
    <p:sldId id="274" r:id="rId10"/>
    <p:sldId id="275" r:id="rId11"/>
    <p:sldId id="276" r:id="rId12"/>
    <p:sldId id="262" r:id="rId13"/>
    <p:sldId id="278" r:id="rId14"/>
    <p:sldId id="280" r:id="rId15"/>
    <p:sldId id="281" r:id="rId16"/>
    <p:sldId id="279" r:id="rId17"/>
    <p:sldId id="270" r:id="rId18"/>
    <p:sldId id="271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ергей Лучников" initials="СЛ" lastIdx="2" clrIdx="0">
    <p:extLst>
      <p:ext uri="{19B8F6BF-5375-455C-9EA6-DF929625EA0E}">
        <p15:presenceInfo xmlns:p15="http://schemas.microsoft.com/office/powerpoint/2012/main" userId="19d9f0567eeba55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1-24T22:00:55.205" idx="1">
    <p:pos x="7577" y="2455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161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56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9891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671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30027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286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6122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445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716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987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425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618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3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335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978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01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2868E-B325-41F0-9669-DE1BDF252CDA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448356D-DCE9-49D2-84A1-C0151D546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165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Relationship Id="rId5" Target="../comments/comment1.xml" Type="http://schemas.openxmlformats.org/officeDocument/2006/relationships/comments"/><Relationship Id="rId4" Target="../media/image13.jpeg" Type="http://schemas.openxmlformats.org/officeDocument/2006/relationships/image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6.jp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9A27616-A35F-402C-B9E7-2D79FDB30A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D6DD03-11CD-4A53-AB71-6EE96D69C254}"/>
              </a:ext>
            </a:extLst>
          </p:cNvPr>
          <p:cNvSpPr txBox="1"/>
          <p:nvPr/>
        </p:nvSpPr>
        <p:spPr>
          <a:xfrm>
            <a:off x="745724" y="1757779"/>
            <a:ext cx="109528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ВЛАГА В АТМОСФЕРЕ (1)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D3DD72-640E-4444-A656-EAC78798C308}"/>
              </a:ext>
            </a:extLst>
          </p:cNvPr>
          <p:cNvSpPr txBox="1"/>
          <p:nvPr/>
        </p:nvSpPr>
        <p:spPr>
          <a:xfrm>
            <a:off x="8495930" y="5211192"/>
            <a:ext cx="27245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географии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Маннапова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Мария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3745755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D1BF915-4BBD-4A53-B5A8-A0B377E62A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820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0" y="263609"/>
            <a:ext cx="5524844" cy="41436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234" y="1507525"/>
            <a:ext cx="6314303" cy="420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125622"/>
      </p:ext>
    </p:extLst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C55C848-4E6E-46C5-9F97-9CD2AEB18B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" l="76" r="27" t="62"/>
          <a:stretch/>
        </p:blipFill>
        <p:spPr>
          <a:xfrm>
            <a:off x="2361736" y="26634"/>
            <a:ext cx="7377388" cy="382627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CDC49C-D6BF-412B-B967-B962B683BD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3" r="37"/>
          <a:stretch/>
        </p:blipFill>
        <p:spPr>
          <a:xfrm>
            <a:off x="2184205" y="4680292"/>
            <a:ext cx="7732449" cy="20374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BF5D140-C13C-4386-A43D-753607E143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1736" y="3845792"/>
            <a:ext cx="7661429" cy="83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440496"/>
      </p:ext>
    </p:extLst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"/>
          <a:stretch/>
        </p:blipFill>
        <p:spPr>
          <a:xfrm>
            <a:off x="1524000" y="880"/>
            <a:ext cx="9144000" cy="978835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3" name="AutoShape 7"/>
          <p:cNvSpPr>
            <a:spLocks noChangeArrowheads="1"/>
          </p:cNvSpPr>
          <p:nvPr/>
        </p:nvSpPr>
        <p:spPr bwMode="gray">
          <a:xfrm>
            <a:off x="1775520" y="116632"/>
            <a:ext cx="8712968" cy="720080"/>
          </a:xfrm>
          <a:prstGeom prst="roundRect">
            <a:avLst>
              <a:gd fmla="val 50000" name="adj"/>
            </a:avLst>
          </a:prstGeom>
          <a:gradFill rotWithShape="1">
            <a:gsLst>
              <a:gs pos="0">
                <a:srgbClr val="E7F5CF">
                  <a:gamma/>
                  <a:tint val="0"/>
                  <a:invGamma/>
                </a:srgbClr>
              </a:gs>
              <a:gs pos="100000">
                <a:srgbClr val="E7F5CF"/>
              </a:gs>
            </a:gsLst>
            <a:lin ang="0" scaled="1"/>
          </a:gradFill>
          <a:ln algn="ctr" w="285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algn="br" dir="10800000" dist="76200" kx="-3284103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 wrap="none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b="1" dirty="0" i="1" lang="ru-RU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Влажность воздуха- </a:t>
            </a:r>
            <a:r>
              <a:rPr b="1" dirty="0" i="1" lang="ru-RU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это величина, характеризующая содержание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b="1" dirty="0" i="1" lang="ru-RU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водяных паров в атмосфере Земли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537" y="1340768"/>
            <a:ext cx="3298203" cy="19389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5" y="1340768"/>
            <a:ext cx="3298203" cy="19389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79576" y="1433102"/>
            <a:ext cx="2520280" cy="184665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z="19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Количество водяного пара в граммах, содержащееся в 1 м³ воздуха, называют </a:t>
            </a:r>
            <a:r>
              <a:rPr b="1" dirty="0" i="1" lang="ru-RU" sz="19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абсолютной влажностью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76120" y="1340768"/>
            <a:ext cx="3024336" cy="192360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z="17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Относительная влажность </a:t>
            </a:r>
            <a:r>
              <a:rPr b="1" dirty="0" i="1" lang="ru-RU" sz="17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показывает отношение количества влаги, находящейся в воздухе, к тому количеству, которое он может содержать при данное температуре</a:t>
            </a:r>
            <a:endParaRPr b="1" dirty="0" i="1" lang="ru-RU" sz="1700">
              <a:solidFill>
                <a:srgbClr val="C0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05458" y="3668381"/>
            <a:ext cx="3126359" cy="2551667"/>
          </a:xfrm>
          <a:prstGeom prst="rect">
            <a:avLst/>
          </a:prstGeom>
          <a:solidFill>
            <a:srgbClr val="4F81BD"/>
          </a:solidFill>
          <a:ln algn="ctr" cap="flat" cmpd="sng" w="25400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kern="0"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38968" y="3933056"/>
            <a:ext cx="1080814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z="2800">
                <a:solidFill>
                  <a:schemeClr val="bg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+10°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28485" y="5696828"/>
            <a:ext cx="822462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z="2800">
                <a:solidFill>
                  <a:schemeClr val="bg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9 г</a:t>
            </a:r>
          </a:p>
        </p:txBody>
      </p:sp>
      <p:sp>
        <p:nvSpPr>
          <p:cNvPr id="13" name="Овал 12"/>
          <p:cNvSpPr/>
          <p:nvPr/>
        </p:nvSpPr>
        <p:spPr>
          <a:xfrm>
            <a:off x="2279577" y="4077073"/>
            <a:ext cx="574675" cy="576263"/>
          </a:xfrm>
          <a:prstGeom prst="ellipse">
            <a:avLst/>
          </a:prstGeom>
          <a:solidFill>
            <a:sysClr lastClr="FFFFFF" val="window"/>
          </a:solidFill>
          <a:ln algn="ctr" cap="flat" cmpd="sng" w="25400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kern="0" lang="ru-RU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33636" y="4077071"/>
            <a:ext cx="574675" cy="576263"/>
          </a:xfrm>
          <a:prstGeom prst="ellipse">
            <a:avLst/>
          </a:prstGeom>
          <a:solidFill>
            <a:sysClr lastClr="FFFFFF" val="window"/>
          </a:solidFill>
          <a:ln algn="ctr" cap="flat" cmpd="sng" w="25400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kern="0" lang="ru-RU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925006" y="4775735"/>
            <a:ext cx="574675" cy="576263"/>
          </a:xfrm>
          <a:prstGeom prst="ellipse">
            <a:avLst/>
          </a:prstGeom>
          <a:solidFill>
            <a:sysClr lastClr="FFFFFF" val="window"/>
          </a:solidFill>
          <a:ln algn="ctr" cap="flat" cmpd="sng" w="25400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kern="0"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719718" y="4797053"/>
            <a:ext cx="574675" cy="576263"/>
          </a:xfrm>
          <a:prstGeom prst="ellipse">
            <a:avLst/>
          </a:prstGeom>
          <a:solidFill>
            <a:sysClr lastClr="FFFFFF" val="window"/>
          </a:solidFill>
          <a:ln algn="ctr" cap="flat" cmpd="sng" w="25400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kern="0"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367406" y="5430954"/>
            <a:ext cx="574675" cy="576263"/>
          </a:xfrm>
          <a:prstGeom prst="ellipse">
            <a:avLst/>
          </a:prstGeom>
          <a:solidFill>
            <a:sysClr lastClr="FFFFFF" val="window"/>
          </a:solidFill>
          <a:ln algn="ctr" cap="flat" cmpd="sng" w="25400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kern="0" lang="ru-RU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277461" y="5351998"/>
            <a:ext cx="574675" cy="576263"/>
          </a:xfrm>
          <a:prstGeom prst="ellipse">
            <a:avLst/>
          </a:prstGeom>
          <a:solidFill>
            <a:sysClr lastClr="FFFFFF" val="window"/>
          </a:solidFill>
          <a:ln algn="ctr" cap="flat" cmpd="sng" w="25400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kern="0" lang="ru-RU">
              <a:solidFill>
                <a:prstClr val="white"/>
              </a:solidFill>
            </a:endParaRPr>
          </a:p>
        </p:txBody>
      </p:sp>
      <p:pic>
        <p:nvPicPr>
          <p:cNvPr id="2051" name="Picture 3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312" y="6108700"/>
            <a:ext cx="132873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7016825" y="3668379"/>
            <a:ext cx="3313483" cy="2551667"/>
          </a:xfrm>
          <a:prstGeom prst="rect">
            <a:avLst/>
          </a:prstGeom>
          <a:solidFill>
            <a:srgbClr val="4F81BD"/>
          </a:solidFill>
          <a:ln algn="ctr" cap="flat" cmpd="sng" w="25400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kern="0" lang="ru-RU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33157" y="3624126"/>
            <a:ext cx="1080814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z="2800">
                <a:solidFill>
                  <a:schemeClr val="bg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+10°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901493" y="5670518"/>
            <a:ext cx="1436440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z="2800">
                <a:solidFill>
                  <a:schemeClr val="bg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4,5 г</a:t>
            </a:r>
          </a:p>
        </p:txBody>
      </p:sp>
      <p:sp>
        <p:nvSpPr>
          <p:cNvPr id="26" name="Овал 25"/>
          <p:cNvSpPr/>
          <p:nvPr/>
        </p:nvSpPr>
        <p:spPr>
          <a:xfrm>
            <a:off x="7516745" y="4077070"/>
            <a:ext cx="576262" cy="576263"/>
          </a:xfrm>
          <a:prstGeom prst="ellipse">
            <a:avLst/>
          </a:prstGeom>
          <a:solidFill>
            <a:sysClr lastClr="FFFFFF" val="window"/>
          </a:solidFill>
          <a:ln algn="ctr" cap="flat" cmpd="sng" w="25400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kern="0"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9337933" y="3859214"/>
            <a:ext cx="576262" cy="576263"/>
          </a:xfrm>
          <a:prstGeom prst="ellipse">
            <a:avLst/>
          </a:prstGeom>
          <a:solidFill>
            <a:sysClr lastClr="FFFFFF" val="window"/>
          </a:solidFill>
          <a:ln algn="ctr" cap="flat" cmpd="sng" w="25400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kern="0"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8318924" y="4944214"/>
            <a:ext cx="576262" cy="576263"/>
          </a:xfrm>
          <a:prstGeom prst="ellipse">
            <a:avLst/>
          </a:prstGeom>
          <a:solidFill>
            <a:sysClr lastClr="FFFFFF" val="window"/>
          </a:solidFill>
          <a:ln algn="ctr" cap="flat" cmpd="sng" w="25400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kern="0"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7258207" y="4802723"/>
            <a:ext cx="576262" cy="576263"/>
          </a:xfrm>
          <a:prstGeom prst="ellipse">
            <a:avLst/>
          </a:prstGeom>
          <a:solidFill>
            <a:sysClr lastClr="FFFFFF" val="window"/>
          </a:solidFill>
          <a:ln algn="ctr" cap="flat" cmpd="sng" w="25400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kern="0"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9337933" y="4854691"/>
            <a:ext cx="576262" cy="576263"/>
          </a:xfrm>
          <a:prstGeom prst="ellipse">
            <a:avLst/>
          </a:prstGeom>
          <a:solidFill>
            <a:sysClr lastClr="FFFFFF" val="window"/>
          </a:solidFill>
          <a:ln algn="ctr" cap="flat" cmpd="sng" w="25400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kern="0"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4362141" y="4775069"/>
            <a:ext cx="576262" cy="576263"/>
          </a:xfrm>
          <a:prstGeom prst="ellipse">
            <a:avLst/>
          </a:prstGeom>
          <a:solidFill>
            <a:sysClr lastClr="FFFFFF" val="window"/>
          </a:solidFill>
          <a:ln algn="ctr" cap="flat" cmpd="sng" w="25400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kern="0" lang="ru-RU">
              <a:solidFill>
                <a:prstClr val="white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050994" y="6196983"/>
            <a:ext cx="1325527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z="28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50%</a:t>
            </a:r>
          </a:p>
        </p:txBody>
      </p:sp>
    </p:spTree>
    <p:extLst>
      <p:ext uri="{BB962C8B-B14F-4D97-AF65-F5344CB8AC3E}">
        <p14:creationId xmlns:p14="http://schemas.microsoft.com/office/powerpoint/2010/main" val="1253268929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9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500"/>
                            </p:stCondLst>
                            <p:childTnLst>
                              <p:par>
                                <p:cTn fill="hold" id="11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3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4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5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16" nodeType="with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8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9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2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1">
                      <p:stCondLst>
                        <p:cond delay="indefinite"/>
                      </p:stCondLst>
                      <p:childTnLst>
                        <p:par>
                          <p:cTn fill="hold" id="22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3" nodeType="click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5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6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27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8" nodeType="with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3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31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32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33" nodeType="with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35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36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37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38" nodeType="with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4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4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42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3">
                            <p:stCondLst>
                              <p:cond delay="500"/>
                            </p:stCondLst>
                            <p:childTnLst>
                              <p:par>
                                <p:cTn fill="hold" grpId="0" id="44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46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47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8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9">
                            <p:stCondLst>
                              <p:cond delay="1500"/>
                            </p:stCondLst>
                            <p:childTnLst>
                              <p:par>
                                <p:cTn fill="hold" grpId="0" id="50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52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53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54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5">
                            <p:stCondLst>
                              <p:cond delay="2500"/>
                            </p:stCondLst>
                            <p:childTnLst>
                              <p:par>
                                <p:cTn fill="hold" grpId="0" id="56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58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59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6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61">
                            <p:stCondLst>
                              <p:cond delay="3500"/>
                            </p:stCondLst>
                            <p:childTnLst>
                              <p:par>
                                <p:cTn fill="hold" grpId="0" id="62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64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65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66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67">
                            <p:stCondLst>
                              <p:cond delay="4500"/>
                            </p:stCondLst>
                            <p:childTnLst>
                              <p:par>
                                <p:cTn fill="hold" grpId="0" id="68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71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72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3">
                            <p:stCondLst>
                              <p:cond delay="5500"/>
                            </p:stCondLst>
                            <p:childTnLst>
                              <p:par>
                                <p:cTn fill="hold" grpId="0" id="74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6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77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78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9">
                            <p:stCondLst>
                              <p:cond delay="6500"/>
                            </p:stCondLst>
                            <p:childTnLst>
                              <p:par>
                                <p:cTn fill="hold" grpId="0" id="80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82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83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4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5">
                            <p:stCondLst>
                              <p:cond delay="7500"/>
                            </p:stCondLst>
                            <p:childTnLst>
                              <p:par>
                                <p:cTn fill="hold" id="86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88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9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9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91" nodeType="with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93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4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95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6">
                            <p:stCondLst>
                              <p:cond delay="8000"/>
                            </p:stCondLst>
                            <p:childTnLst>
                              <p:par>
                                <p:cTn fill="hold" grpId="0" id="97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99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0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102" nodeType="with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04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05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06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107" nodeType="with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09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11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11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12" nodeType="with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14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15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16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117" nodeType="with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19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2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2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2">
                            <p:stCondLst>
                              <p:cond delay="9000"/>
                            </p:stCondLst>
                            <p:childTnLst>
                              <p:par>
                                <p:cTn fill="hold" grpId="0" id="123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25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126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27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8">
                            <p:stCondLst>
                              <p:cond delay="10000"/>
                            </p:stCondLst>
                            <p:childTnLst>
                              <p:par>
                                <p:cTn fill="hold" grpId="0" id="129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3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132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33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34">
                            <p:stCondLst>
                              <p:cond delay="11000"/>
                            </p:stCondLst>
                            <p:childTnLst>
                              <p:par>
                                <p:cTn fill="hold" grpId="0" id="135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37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138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39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40">
                            <p:stCondLst>
                              <p:cond delay="12000"/>
                            </p:stCondLst>
                            <p:childTnLst>
                              <p:par>
                                <p:cTn fill="hold" grpId="0" id="141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43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144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45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  <p:bldP grpId="0" spid="7"/>
      <p:bldP grpId="0" spid="9"/>
      <p:bldP animBg="1" grpId="0" spid="10"/>
      <p:bldP grpId="0" spid="11"/>
      <p:bldP grpId="0" spid="12"/>
      <p:bldP animBg="1" grpId="0" spid="13"/>
      <p:bldP animBg="1" grpId="0" spid="14"/>
      <p:bldP animBg="1" grpId="0" spid="15"/>
      <p:bldP animBg="1" grpId="0" spid="16"/>
      <p:bldP animBg="1" grpId="0" spid="18"/>
      <p:bldP animBg="1" grpId="0" spid="20"/>
      <p:bldP animBg="1" grpId="0" spid="22"/>
      <p:bldP grpId="0" spid="24"/>
      <p:bldP grpId="0" spid="25"/>
      <p:bldP animBg="1" grpId="0" spid="26"/>
      <p:bldP animBg="1" grpId="0" spid="27"/>
      <p:bldP animBg="1" grpId="0" spid="28"/>
      <p:bldP animBg="1" grpId="0" spid="29"/>
      <p:bldP animBg="1" grpId="0" spid="30"/>
      <p:bldP animBg="1" grpId="0" spid="31"/>
      <p:bldP grpId="0" spid="32"/>
    </p:bld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"/>
          <a:stretch/>
        </p:blipFill>
        <p:spPr>
          <a:xfrm>
            <a:off x="1524000" y="880"/>
            <a:ext cx="9144000" cy="978835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5" name="AutoShape 7"/>
          <p:cNvSpPr>
            <a:spLocks noChangeArrowheads="1"/>
          </p:cNvSpPr>
          <p:nvPr/>
        </p:nvSpPr>
        <p:spPr bwMode="gray">
          <a:xfrm>
            <a:off x="1919536" y="116632"/>
            <a:ext cx="8352928" cy="648072"/>
          </a:xfrm>
          <a:prstGeom prst="roundRect">
            <a:avLst>
              <a:gd fmla="val 50000" name="adj"/>
            </a:avLst>
          </a:prstGeom>
          <a:gradFill rotWithShape="1">
            <a:gsLst>
              <a:gs pos="0">
                <a:srgbClr val="E7F5CF">
                  <a:gamma/>
                  <a:tint val="0"/>
                  <a:invGamma/>
                </a:srgbClr>
              </a:gs>
              <a:gs pos="100000">
                <a:srgbClr val="E7F5CF"/>
              </a:gs>
            </a:gsLst>
            <a:lin ang="0" scaled="1"/>
          </a:gradFill>
          <a:ln algn="ctr" w="285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algn="br" dir="10800000" dist="76200" kx="-3284103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 wrap="none"/>
          <a:lstStyle/>
          <a:p>
            <a:pPr algn="ctr"/>
            <a:r>
              <a:rPr b="1" dirty="0" i="1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Влажность воздуха измеряется специальным прибором </a:t>
            </a:r>
            <a:r>
              <a:rPr b="1" dirty="0" i="1" lang="ru-RU" sz="2000">
                <a:solidFill>
                  <a:srgbClr val="C0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гигрометром</a:t>
            </a:r>
          </a:p>
        </p:txBody>
      </p:sp>
      <p:pic>
        <p:nvPicPr>
          <p:cNvPr descr="https://st24.stpulscen.ru/images/product/221/258/336_big.jpeg" id="10244" name="Picture 4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147" y="1249762"/>
            <a:ext cx="2884063" cy="385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static.onlinetrade.ru/img/items/b/tfa_45.2033_64337_3.jpg" id="10246" name="Picture 6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79511"/>
            <a:ext cx="36004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849" y="5589240"/>
            <a:ext cx="5184575" cy="963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99856" y="5619279"/>
            <a:ext cx="5040560" cy="92333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Влажный воздух насыщен водяным паром, </a:t>
            </a:r>
          </a:p>
          <a:p>
            <a:pPr algn="ctr"/>
            <a:r>
              <a:rPr b="1" dirty="0" i="1" lang="ru-RU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а сухой не насыщен. </a:t>
            </a:r>
          </a:p>
          <a:p>
            <a:pPr algn="ctr"/>
            <a:r>
              <a:rPr b="1" dirty="0" i="1" lang="ru-RU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У них разная относительная влажность</a:t>
            </a:r>
          </a:p>
        </p:txBody>
      </p:sp>
      <p:pic>
        <p:nvPicPr>
          <p:cNvPr descr="D:\water-borehole-in-Limpopo.gif" id="10248" name="Picture 8"/>
          <p:cNvPicPr>
            <a:picLocks noChangeArrowheads="1" noChangeAspect="1" noCrop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196" y="5085185"/>
            <a:ext cx="1498983" cy="1690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752638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9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0" nodeType="withEffect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>
                                        <p:cTn dur="2000" id="12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3">
                            <p:stCondLst>
                              <p:cond delay="2000"/>
                            </p:stCondLst>
                            <p:childTnLst>
                              <p:par>
                                <p:cTn fill="hold" id="14" nodeType="afterEffect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>
                                        <p:cTn dur="2000" id="16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7">
                            <p:stCondLst>
                              <p:cond delay="4000"/>
                            </p:stCondLst>
                            <p:childTnLst>
                              <p:par>
                                <p:cTn fill="hold" id="18" nodeType="after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1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22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23" nodeType="with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5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6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2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8" nodeType="with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3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31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32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5"/>
      <p:bldP grpId="0" spid="3"/>
    </p:bld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2" l="28" r="32" t="24"/>
          <a:stretch/>
        </p:blipFill>
        <p:spPr>
          <a:xfrm>
            <a:off x="115561" y="101800"/>
            <a:ext cx="11703091" cy="65543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67106" y="3136655"/>
            <a:ext cx="441146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>
                <a:solidFill>
                  <a:srgbClr val="FF0000"/>
                </a:solidFill>
              </a:rPr>
              <a:t>23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13054" y="3555415"/>
            <a:ext cx="441146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53313" y="3974175"/>
            <a:ext cx="633507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>
                <a:solidFill>
                  <a:srgbClr val="FF0000"/>
                </a:solidFill>
              </a:rPr>
              <a:t>20,9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56502" y="5247163"/>
            <a:ext cx="441146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86820" y="5596688"/>
            <a:ext cx="633507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>
                <a:solidFill>
                  <a:srgbClr val="FF0000"/>
                </a:solidFill>
              </a:rPr>
              <a:t>20,9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576237" y="5436736"/>
            <a:ext cx="441146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166134992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9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7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1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5"/>
      <p:bldP grpId="0" spid="6"/>
      <p:bldP grpId="0" spid="7"/>
      <p:bldP grpId="0" spid="8"/>
      <p:bldP grpId="0" spid="9"/>
      <p:bldP grpId="0" spid="10"/>
    </p:bld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95" l="23" r="53" t="6"/>
          <a:stretch/>
        </p:blipFill>
        <p:spPr>
          <a:xfrm>
            <a:off x="86931" y="44628"/>
            <a:ext cx="11159834" cy="68133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66848" y="3179465"/>
            <a:ext cx="441146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08935" y="3589987"/>
            <a:ext cx="441146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>
                <a:solidFill>
                  <a:srgbClr val="FF0000"/>
                </a:solidFill>
              </a:rPr>
              <a:t>50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10297" y="4010469"/>
            <a:ext cx="633507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>
                <a:solidFill>
                  <a:srgbClr val="FF0000"/>
                </a:solidFill>
              </a:rPr>
              <a:t>12,9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78092" y="5571539"/>
            <a:ext cx="633507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>
                <a:solidFill>
                  <a:srgbClr val="FF0000"/>
                </a:solidFill>
              </a:rPr>
              <a:t>12,9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33681" y="5571539"/>
            <a:ext cx="441146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>
                <a:solidFill>
                  <a:srgbClr val="FF0000"/>
                </a:solidFill>
              </a:rPr>
              <a:t>50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35260" y="5695107"/>
            <a:ext cx="633507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6,45</a:t>
            </a:r>
          </a:p>
        </p:txBody>
      </p:sp>
    </p:spTree>
    <p:extLst>
      <p:ext uri="{BB962C8B-B14F-4D97-AF65-F5344CB8AC3E}">
        <p14:creationId xmlns:p14="http://schemas.microsoft.com/office/powerpoint/2010/main" val="360478444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9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3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7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1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5"/>
      <p:bldP grpId="0" spid="6"/>
      <p:bldP grpId="0" spid="7"/>
      <p:bldP grpId="0" spid="8"/>
      <p:bldP grpId="0" spid="9"/>
      <p:bldP grpId="0" spid="1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D3FACB1-3E3E-4710-970B-9E69DF8FC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941" y="-1"/>
            <a:ext cx="11896077" cy="703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239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14E6A1E-984E-43FA-BAD3-81288ECB26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217" y="0"/>
            <a:ext cx="9541565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976B11-7064-4719-BE5C-C46996FD665C}"/>
              </a:ext>
            </a:extLst>
          </p:cNvPr>
          <p:cNvSpPr txBox="1"/>
          <p:nvPr/>
        </p:nvSpPr>
        <p:spPr>
          <a:xfrm>
            <a:off x="3421701" y="2048183"/>
            <a:ext cx="556222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 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43. Влага в атмосфере. (Прочитать)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на вопросы 1-4 (письменно).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записи в тетради.</a:t>
            </a:r>
          </a:p>
        </p:txBody>
      </p:sp>
    </p:spTree>
    <p:extLst>
      <p:ext uri="{BB962C8B-B14F-4D97-AF65-F5344CB8AC3E}">
        <p14:creationId xmlns:p14="http://schemas.microsoft.com/office/powerpoint/2010/main" val="2628740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275" y="1079158"/>
            <a:ext cx="11623589" cy="2547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latin typeface="Century Schoolbook" panose="02040604050505020304" pitchFamily="18" charset="0"/>
                <a:ea typeface="Century Schoolbook" panose="02040604050505020304" pitchFamily="18" charset="0"/>
                <a:cs typeface="Century Schoolbook" panose="02040604050505020304" pitchFamily="18" charset="0"/>
              </a:rPr>
              <a:t>Цели урока:</a:t>
            </a:r>
          </a:p>
          <a:p>
            <a:pPr indent="228600">
              <a:spcAft>
                <a:spcPts val="0"/>
              </a:spcAft>
            </a:pPr>
            <a:endParaRPr lang="ru-RU" sz="28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342900" lvl="0" indent="-342900">
              <a:lnSpc>
                <a:spcPts val="1055"/>
              </a:lnSpc>
              <a:spcAft>
                <a:spcPts val="0"/>
              </a:spcAft>
              <a:buClr>
                <a:srgbClr val="000000"/>
              </a:buClr>
              <a:buSzPts val="1050"/>
              <a:buFont typeface="Arial" panose="020B0604020202020204" pitchFamily="34" charset="0"/>
              <a:buChar char="—"/>
              <a:tabLst>
                <a:tab pos="436245" algn="l"/>
              </a:tabLst>
            </a:pPr>
            <a:r>
              <a:rPr lang="ru-RU" sz="2800" dirty="0">
                <a:solidFill>
                  <a:srgbClr val="000000"/>
                </a:solidFill>
                <a:latin typeface="Century Schoolbook" panose="02040604050505020304" pitchFamily="18" charset="0"/>
                <a:ea typeface="Century Schoolbook" panose="02040604050505020304" pitchFamily="18" charset="0"/>
                <a:cs typeface="Century Schoolbook" panose="02040604050505020304" pitchFamily="18" charset="0"/>
              </a:rPr>
              <a:t>сформировать представление об абсолютной и отно­сительной </a:t>
            </a:r>
          </a:p>
          <a:p>
            <a:pPr marL="342900" lvl="0" indent="-342900">
              <a:lnSpc>
                <a:spcPts val="1055"/>
              </a:lnSpc>
              <a:spcAft>
                <a:spcPts val="0"/>
              </a:spcAft>
              <a:buClr>
                <a:srgbClr val="000000"/>
              </a:buClr>
              <a:buSzPts val="1050"/>
              <a:buFont typeface="Arial" panose="020B0604020202020204" pitchFamily="34" charset="0"/>
              <a:buChar char="—"/>
              <a:tabLst>
                <a:tab pos="436245" algn="l"/>
              </a:tabLst>
            </a:pPr>
            <a:endParaRPr lang="ru-RU" sz="2800" dirty="0">
              <a:solidFill>
                <a:srgbClr val="000000"/>
              </a:solidFill>
              <a:latin typeface="Century Schoolbook" panose="02040604050505020304" pitchFamily="18" charset="0"/>
              <a:ea typeface="Century Schoolbook" panose="02040604050505020304" pitchFamily="18" charset="0"/>
              <a:cs typeface="Century Schoolbook" panose="02040604050505020304" pitchFamily="18" charset="0"/>
            </a:endParaRPr>
          </a:p>
          <a:p>
            <a:pPr lvl="0">
              <a:lnSpc>
                <a:spcPts val="1055"/>
              </a:lnSpc>
              <a:spcAft>
                <a:spcPts val="0"/>
              </a:spcAft>
              <a:buClr>
                <a:srgbClr val="000000"/>
              </a:buClr>
              <a:buSzPts val="1050"/>
              <a:tabLst>
                <a:tab pos="436245" algn="l"/>
              </a:tabLst>
            </a:pPr>
            <a:r>
              <a:rPr lang="ru-RU" sz="2800" dirty="0">
                <a:solidFill>
                  <a:srgbClr val="000000"/>
                </a:solidFill>
                <a:latin typeface="Century Schoolbook" panose="02040604050505020304" pitchFamily="18" charset="0"/>
                <a:ea typeface="Century Schoolbook" panose="02040604050505020304" pitchFamily="18" charset="0"/>
                <a:cs typeface="Century Schoolbook" panose="02040604050505020304" pitchFamily="18" charset="0"/>
              </a:rPr>
              <a:t>влажности воздуха;</a:t>
            </a:r>
          </a:p>
          <a:p>
            <a:pPr lvl="0">
              <a:lnSpc>
                <a:spcPts val="1055"/>
              </a:lnSpc>
              <a:spcAft>
                <a:spcPts val="0"/>
              </a:spcAft>
              <a:buClr>
                <a:srgbClr val="000000"/>
              </a:buClr>
              <a:buSzPts val="1050"/>
              <a:tabLst>
                <a:tab pos="436245" algn="l"/>
              </a:tabLst>
            </a:pPr>
            <a:endParaRPr lang="ru-RU" sz="2800" dirty="0">
              <a:solidFill>
                <a:srgbClr val="000000"/>
              </a:solidFill>
              <a:latin typeface="Century Schoolbook" panose="02040604050505020304" pitchFamily="18" charset="0"/>
              <a:ea typeface="Century Schoolbook" panose="02040604050505020304" pitchFamily="18" charset="0"/>
              <a:cs typeface="Century Schoolbook" panose="02040604050505020304" pitchFamily="18" charset="0"/>
            </a:endParaRPr>
          </a:p>
          <a:p>
            <a:pPr marL="342900" lvl="0" indent="-342900">
              <a:lnSpc>
                <a:spcPts val="1055"/>
              </a:lnSpc>
              <a:spcAft>
                <a:spcPts val="0"/>
              </a:spcAft>
              <a:buClr>
                <a:srgbClr val="000000"/>
              </a:buClr>
              <a:buSzPts val="1050"/>
              <a:buFont typeface="Arial" panose="020B0604020202020204" pitchFamily="34" charset="0"/>
              <a:buChar char="—"/>
              <a:tabLst>
                <a:tab pos="436245" algn="l"/>
              </a:tabLst>
            </a:pPr>
            <a:endParaRPr lang="ru-RU" sz="2800" dirty="0">
              <a:solidFill>
                <a:srgbClr val="000000"/>
              </a:solidFill>
              <a:latin typeface="Century Schoolbook" panose="02040604050505020304" pitchFamily="18" charset="0"/>
              <a:ea typeface="Century Schoolbook" panose="02040604050505020304" pitchFamily="18" charset="0"/>
              <a:cs typeface="Century Schoolbook" panose="02040604050505020304" pitchFamily="18" charset="0"/>
            </a:endParaRPr>
          </a:p>
          <a:p>
            <a:pPr marL="342900" lvl="0" indent="-342900">
              <a:lnSpc>
                <a:spcPts val="1055"/>
              </a:lnSpc>
              <a:spcAft>
                <a:spcPts val="0"/>
              </a:spcAft>
              <a:buClr>
                <a:srgbClr val="000000"/>
              </a:buClr>
              <a:buSzPts val="1050"/>
              <a:buFont typeface="Arial" panose="020B0604020202020204" pitchFamily="34" charset="0"/>
              <a:buChar char="—"/>
              <a:tabLst>
                <a:tab pos="433070" algn="l"/>
              </a:tabLst>
            </a:pPr>
            <a:r>
              <a:rPr lang="ru-RU" sz="2800" dirty="0">
                <a:solidFill>
                  <a:srgbClr val="000000"/>
                </a:solidFill>
                <a:latin typeface="Century Schoolbook" panose="02040604050505020304" pitchFamily="18" charset="0"/>
                <a:ea typeface="Century Schoolbook" panose="02040604050505020304" pitchFamily="18" charset="0"/>
                <a:cs typeface="Century Schoolbook" panose="02040604050505020304" pitchFamily="18" charset="0"/>
              </a:rPr>
              <a:t>сформировать понятие зависимости между темпера­турой</a:t>
            </a:r>
          </a:p>
          <a:p>
            <a:pPr lvl="0">
              <a:lnSpc>
                <a:spcPts val="1055"/>
              </a:lnSpc>
              <a:spcAft>
                <a:spcPts val="0"/>
              </a:spcAft>
              <a:buClr>
                <a:srgbClr val="000000"/>
              </a:buClr>
              <a:buSzPts val="1050"/>
              <a:tabLst>
                <a:tab pos="433070" algn="l"/>
              </a:tabLst>
            </a:pPr>
            <a:endParaRPr lang="ru-RU" sz="2800" dirty="0">
              <a:solidFill>
                <a:srgbClr val="000000"/>
              </a:solidFill>
              <a:latin typeface="Century Schoolbook" panose="02040604050505020304" pitchFamily="18" charset="0"/>
              <a:ea typeface="Century Schoolbook" panose="02040604050505020304" pitchFamily="18" charset="0"/>
              <a:cs typeface="Century Schoolbook" panose="02040604050505020304" pitchFamily="18" charset="0"/>
            </a:endParaRPr>
          </a:p>
          <a:p>
            <a:pPr lvl="0">
              <a:lnSpc>
                <a:spcPts val="1055"/>
              </a:lnSpc>
              <a:spcAft>
                <a:spcPts val="0"/>
              </a:spcAft>
              <a:buClr>
                <a:srgbClr val="000000"/>
              </a:buClr>
              <a:buSzPts val="1050"/>
              <a:tabLst>
                <a:tab pos="433070" algn="l"/>
              </a:tabLst>
            </a:pPr>
            <a:r>
              <a:rPr lang="ru-RU" sz="2800" dirty="0">
                <a:solidFill>
                  <a:srgbClr val="000000"/>
                </a:solidFill>
                <a:latin typeface="Century Schoolbook" panose="02040604050505020304" pitchFamily="18" charset="0"/>
                <a:ea typeface="Century Schoolbook" panose="02040604050505020304" pitchFamily="18" charset="0"/>
                <a:cs typeface="Century Schoolbook" panose="02040604050505020304" pitchFamily="18" charset="0"/>
              </a:rPr>
              <a:t> воздуха и его влажностью;</a:t>
            </a:r>
          </a:p>
          <a:p>
            <a:pPr lvl="0">
              <a:lnSpc>
                <a:spcPts val="1055"/>
              </a:lnSpc>
              <a:spcAft>
                <a:spcPts val="0"/>
              </a:spcAft>
              <a:buClr>
                <a:srgbClr val="000000"/>
              </a:buClr>
              <a:buSzPts val="1050"/>
              <a:tabLst>
                <a:tab pos="433070" algn="l"/>
              </a:tabLst>
            </a:pPr>
            <a:endParaRPr lang="ru-RU" sz="2800" dirty="0">
              <a:solidFill>
                <a:srgbClr val="000000"/>
              </a:solidFill>
              <a:latin typeface="Century Schoolbook" panose="02040604050505020304" pitchFamily="18" charset="0"/>
              <a:ea typeface="Century Schoolbook" panose="02040604050505020304" pitchFamily="18" charset="0"/>
              <a:cs typeface="Century Schoolbook" panose="02040604050505020304" pitchFamily="18" charset="0"/>
            </a:endParaRPr>
          </a:p>
          <a:p>
            <a:pPr marL="342900" lvl="0" indent="-342900">
              <a:lnSpc>
                <a:spcPts val="1055"/>
              </a:lnSpc>
              <a:spcAft>
                <a:spcPts val="0"/>
              </a:spcAft>
              <a:buClr>
                <a:srgbClr val="000000"/>
              </a:buClr>
              <a:buSzPts val="1050"/>
              <a:buFont typeface="Arial" panose="020B0604020202020204" pitchFamily="34" charset="0"/>
              <a:buChar char="—"/>
              <a:tabLst>
                <a:tab pos="433070" algn="l"/>
              </a:tabLst>
            </a:pPr>
            <a:endParaRPr lang="ru-RU" sz="2800" dirty="0">
              <a:solidFill>
                <a:srgbClr val="000000"/>
              </a:solidFill>
              <a:latin typeface="Century Schoolbook" panose="02040604050505020304" pitchFamily="18" charset="0"/>
              <a:ea typeface="Century Schoolbook" panose="02040604050505020304" pitchFamily="18" charset="0"/>
              <a:cs typeface="Century Schoolbook" panose="02040604050505020304" pitchFamily="18" charset="0"/>
            </a:endParaRPr>
          </a:p>
          <a:p>
            <a:pPr marL="342900" lvl="0" indent="-342900">
              <a:lnSpc>
                <a:spcPts val="1055"/>
              </a:lnSpc>
              <a:spcAft>
                <a:spcPts val="0"/>
              </a:spcAft>
              <a:buClr>
                <a:srgbClr val="000000"/>
              </a:buClr>
              <a:buSzPts val="1050"/>
              <a:buFont typeface="Arial" panose="020B0604020202020204" pitchFamily="34" charset="0"/>
              <a:buChar char="—"/>
              <a:tabLst>
                <a:tab pos="436245" algn="l"/>
              </a:tabLst>
            </a:pPr>
            <a:r>
              <a:rPr lang="ru-RU" sz="2800" dirty="0">
                <a:solidFill>
                  <a:srgbClr val="000000"/>
                </a:solidFill>
                <a:latin typeface="Century Schoolbook" panose="02040604050505020304" pitchFamily="18" charset="0"/>
                <a:ea typeface="Century Schoolbook" panose="02040604050505020304" pitchFamily="18" charset="0"/>
                <a:cs typeface="Century Schoolbook" panose="02040604050505020304" pitchFamily="18" charset="0"/>
              </a:rPr>
              <a:t>сформировать умение рассчитывать относительную влажность.</a:t>
            </a:r>
            <a:endParaRPr lang="ru-RU" sz="2800" u="none" strike="noStrike" spc="0" dirty="0">
              <a:solidFill>
                <a:srgbClr val="000000"/>
              </a:solidFill>
              <a:effectLst/>
              <a:latin typeface="Century Schoolbook" panose="02040604050505020304" pitchFamily="18" charset="0"/>
              <a:ea typeface="Century Schoolbook" panose="02040604050505020304" pitchFamily="18" charset="0"/>
              <a:cs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011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86CEB07-1F2C-4E67-B7EB-BD163B8CFF8C}"/>
              </a:ext>
            </a:extLst>
          </p:cNvPr>
          <p:cNvSpPr/>
          <p:nvPr/>
        </p:nvSpPr>
        <p:spPr>
          <a:xfrm>
            <a:off x="57666" y="71424"/>
            <a:ext cx="118384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2B2727"/>
                </a:solidFill>
                <a:latin typeface="Cantarell"/>
              </a:rPr>
              <a:t> 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темы «Ветер»</a:t>
            </a:r>
          </a:p>
          <a:p>
            <a:pPr marL="914400" lvl="0" indent="-914400" algn="just">
              <a:buAutoNum type="arabicParenR"/>
            </a:pPr>
            <a:r>
              <a:rPr lang="ru-RU" sz="3600" dirty="0"/>
              <a:t>Покажите стрелками, в каком направлении будет дуть ветер:</a:t>
            </a:r>
          </a:p>
          <a:p>
            <a:pPr lvl="0" algn="ctr"/>
            <a:endParaRPr lang="ru-RU" sz="4800" b="1" dirty="0"/>
          </a:p>
          <a:p>
            <a:pPr algn="ctr"/>
            <a:r>
              <a:rPr lang="ru-RU" sz="4800" dirty="0"/>
              <a:t>762—745;	745—720;	769—732.</a:t>
            </a:r>
          </a:p>
          <a:p>
            <a:pPr algn="just"/>
            <a:endParaRPr lang="ru-RU" sz="4800" b="1" dirty="0">
              <a:solidFill>
                <a:srgbClr val="2B2727"/>
              </a:solidFill>
              <a:latin typeface="Cantarell"/>
            </a:endParaRPr>
          </a:p>
        </p:txBody>
      </p:sp>
    </p:spTree>
    <p:extLst>
      <p:ext uri="{BB962C8B-B14F-4D97-AF65-F5344CB8AC3E}">
        <p14:creationId xmlns:p14="http://schemas.microsoft.com/office/powerpoint/2010/main" val="1235863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8BE9E0F-43F9-4F7E-9AF1-D31B2586C851}"/>
              </a:ext>
            </a:extLst>
          </p:cNvPr>
          <p:cNvSpPr/>
          <p:nvPr/>
        </p:nvSpPr>
        <p:spPr>
          <a:xfrm>
            <a:off x="455160" y="1153939"/>
            <a:ext cx="1147882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2B2727"/>
                </a:solidFill>
                <a:latin typeface="Cantarell"/>
              </a:rPr>
              <a:t> </a:t>
            </a:r>
            <a:r>
              <a:rPr lang="ru-RU" sz="3200" dirty="0"/>
              <a:t>2)</a:t>
            </a:r>
            <a:r>
              <a:rPr lang="ru-RU" sz="3200" b="1" dirty="0"/>
              <a:t> </a:t>
            </a:r>
            <a:r>
              <a:rPr lang="ru-RU" sz="3200" dirty="0"/>
              <a:t>Объясните причину образования дневного и ночного бриза.</a:t>
            </a:r>
          </a:p>
          <a:p>
            <a:pPr lvl="0"/>
            <a:endParaRPr lang="ru-RU" sz="3200" dirty="0"/>
          </a:p>
          <a:p>
            <a:r>
              <a:rPr lang="ru-RU" sz="3200" dirty="0"/>
              <a:t>3) От чего зависит сила ветра?</a:t>
            </a:r>
          </a:p>
          <a:p>
            <a:pPr lvl="0"/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278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5C24904-D9D2-4777-AB77-EE5E614A2D3B}"/>
              </a:ext>
            </a:extLst>
          </p:cNvPr>
          <p:cNvSpPr/>
          <p:nvPr/>
        </p:nvSpPr>
        <p:spPr>
          <a:xfrm>
            <a:off x="106532" y="153075"/>
            <a:ext cx="119315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Какой ветер преобладает на данной розе ветров?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CDB79D-50EF-42CC-AC06-5E159C6F1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064" y="939114"/>
            <a:ext cx="6536909" cy="554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773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8324" y="560174"/>
            <a:ext cx="1122817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just">
              <a:buAutoNum type="arabicPeriod" startAt="5"/>
            </a:pPr>
            <a:r>
              <a:rPr lang="ru-RU" sz="3200" b="1" dirty="0"/>
              <a:t>Что общего между бризами и муссонами и в чём их различие?</a:t>
            </a:r>
          </a:p>
          <a:p>
            <a:pPr algn="just"/>
            <a:endParaRPr lang="ru-RU" sz="3200" b="1" dirty="0"/>
          </a:p>
          <a:p>
            <a:pPr algn="just"/>
            <a:r>
              <a:rPr lang="ru-RU" sz="3200" b="1" dirty="0"/>
              <a:t>6.Почему, поднимаясь высоко в горы, альпинисты берут с собой запасы кислорода?</a:t>
            </a:r>
          </a:p>
        </p:txBody>
      </p:sp>
    </p:spTree>
    <p:extLst>
      <p:ext uri="{BB962C8B-B14F-4D97-AF65-F5344CB8AC3E}">
        <p14:creationId xmlns:p14="http://schemas.microsoft.com/office/powerpoint/2010/main" val="53849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5AB955A-40E1-426B-B866-3980FF5350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1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63A56BF-D262-47AB-952D-65572BA5D0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0807" y="4085968"/>
            <a:ext cx="2532322" cy="178950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AE31B17-ED1F-44AC-86BA-35B2FBCA8D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5022" y="700218"/>
            <a:ext cx="4723207" cy="3385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0218"/>
            <a:ext cx="7445022" cy="495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503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303" y="245075"/>
            <a:ext cx="9061621" cy="679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48252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242</TotalTime>
  <Words>244</Words>
  <Application>Microsoft Office PowerPoint</Application>
  <PresentationFormat>Широкоэкранный</PresentationFormat>
  <Paragraphs>58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 Unicode MS</vt:lpstr>
      <vt:lpstr>Arial</vt:lpstr>
      <vt:lpstr>Calibri</vt:lpstr>
      <vt:lpstr>Cantarell</vt:lpstr>
      <vt:lpstr>Century Gothic</vt:lpstr>
      <vt:lpstr>Century Schoolbook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Лучников</dc:creator>
  <cp:lastModifiedBy>and.korn@mail.ru</cp:lastModifiedBy>
  <cp:revision>45</cp:revision>
  <dcterms:created xsi:type="dcterms:W3CDTF">2021-01-24T17:51:11Z</dcterms:created>
  <dcterms:modified xsi:type="dcterms:W3CDTF">2022-11-07T14:05:39Z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1506911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