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2"/>
  </p:sldMasterIdLst>
  <p:notesMasterIdLst>
    <p:notesMasterId r:id="rId3"/>
  </p:notesMasterIdLst>
  <p:handoutMasterIdLst>
    <p:handoutMasterId r:id="rId4"/>
  </p:handoutMasterIdLst>
  <p:sldIdLst>
    <p:sldId id="266" r:id="rId5"/>
    <p:sldId id="305" r:id="rId6"/>
    <p:sldId id="306" r:id="rId7"/>
    <p:sldId id="310" r:id="rId8"/>
    <p:sldId id="311" r:id="rId9"/>
    <p:sldId id="312" r:id="rId10"/>
    <p:sldId id="313" r:id="rId11"/>
    <p:sldId id="309" r:id="rId12"/>
    <p:sldId id="307" r:id="rId13"/>
    <p:sldId id="314" r:id="rId14"/>
    <p:sldId id="316" r:id="rId15"/>
    <p:sldId id="317" r:id="rId16"/>
    <p:sldId id="318" r:id="rId17"/>
    <p:sldId id="330" r:id="rId18"/>
    <p:sldId id="320" r:id="rId19"/>
    <p:sldId id="319" r:id="rId20"/>
    <p:sldId id="321" r:id="rId21"/>
    <p:sldId id="335" r:id="rId22"/>
    <p:sldId id="337" r:id="rId23"/>
    <p:sldId id="323" r:id="rId24"/>
    <p:sldId id="328" r:id="rId25"/>
    <p:sldId id="322" r:id="rId26"/>
    <p:sldId id="325" r:id="rId27"/>
    <p:sldId id="324" r:id="rId28"/>
    <p:sldId id="326" r:id="rId29"/>
    <p:sldId id="327" r:id="rId30"/>
    <p:sldId id="329" r:id="rId31"/>
    <p:sldId id="331" r:id="rId32"/>
    <p:sldId id="332" r:id="rId33"/>
    <p:sldId id="336" r:id="rId34"/>
    <p:sldId id="334" r:id="rId35"/>
    <p:sldId id="333" r:id="rId36"/>
    <p:sldId id="338" r:id="rId37"/>
  </p:sldIdLst>
  <p:sldSz cx="9144000" cy="6858000" type="screen4x3"/>
  <p:notesSz cx="6858000" cy="9947275"/>
  <p:custDataLst>
    <p:tags r:id="rId3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1" name="User" initials="U" lastIdx="0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69" autoAdjust="0"/>
    <p:restoredTop sz="76343" autoAdjust="0"/>
  </p:normalViewPr>
  <p:slideViewPr>
    <p:cSldViewPr>
      <p:cViewPr varScale="1">
        <p:scale>
          <a:sx n="55" d="100"/>
          <a:sy n="55" d="100"/>
        </p:scale>
        <p:origin x="34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slide" Target="slides/slide15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6.xml" /><Relationship Id="rId21" Type="http://schemas.openxmlformats.org/officeDocument/2006/relationships/slide" Target="slides/slide17.xml" /><Relationship Id="rId22" Type="http://schemas.openxmlformats.org/officeDocument/2006/relationships/slide" Target="slides/slide18.xml" /><Relationship Id="rId23" Type="http://schemas.openxmlformats.org/officeDocument/2006/relationships/slide" Target="slides/slide19.xml" /><Relationship Id="rId24" Type="http://schemas.openxmlformats.org/officeDocument/2006/relationships/slide" Target="slides/slide20.xml" /><Relationship Id="rId25" Type="http://schemas.openxmlformats.org/officeDocument/2006/relationships/slide" Target="slides/slide21.xml" /><Relationship Id="rId26" Type="http://schemas.openxmlformats.org/officeDocument/2006/relationships/slide" Target="slides/slide22.xml" /><Relationship Id="rId27" Type="http://schemas.openxmlformats.org/officeDocument/2006/relationships/slide" Target="slides/slide23.xml" /><Relationship Id="rId28" Type="http://schemas.openxmlformats.org/officeDocument/2006/relationships/slide" Target="slides/slide24.xml" /><Relationship Id="rId29" Type="http://schemas.openxmlformats.org/officeDocument/2006/relationships/slide" Target="slides/slide25.xml" /><Relationship Id="rId3" Type="http://schemas.openxmlformats.org/officeDocument/2006/relationships/notesMaster" Target="notesMasters/notesMaster1.xml" /><Relationship Id="rId30" Type="http://schemas.openxmlformats.org/officeDocument/2006/relationships/slide" Target="slides/slide26.xml" /><Relationship Id="rId31" Type="http://schemas.openxmlformats.org/officeDocument/2006/relationships/slide" Target="slides/slide27.xml" /><Relationship Id="rId32" Type="http://schemas.openxmlformats.org/officeDocument/2006/relationships/slide" Target="slides/slide28.xml" /><Relationship Id="rId33" Type="http://schemas.openxmlformats.org/officeDocument/2006/relationships/slide" Target="slides/slide29.xml" /><Relationship Id="rId34" Type="http://schemas.openxmlformats.org/officeDocument/2006/relationships/slide" Target="slides/slide30.xml" /><Relationship Id="rId35" Type="http://schemas.openxmlformats.org/officeDocument/2006/relationships/slide" Target="slides/slide31.xml" /><Relationship Id="rId36" Type="http://schemas.openxmlformats.org/officeDocument/2006/relationships/slide" Target="slides/slide32.xml" /><Relationship Id="rId37" Type="http://schemas.openxmlformats.org/officeDocument/2006/relationships/slide" Target="slides/slide33.xml" /><Relationship Id="rId38" Type="http://schemas.openxmlformats.org/officeDocument/2006/relationships/tags" Target="tags/tag1.xml" /><Relationship Id="rId39" Type="http://schemas.openxmlformats.org/officeDocument/2006/relationships/presProps" Target="presProps.xml" /><Relationship Id="rId4" Type="http://schemas.openxmlformats.org/officeDocument/2006/relationships/handoutMaster" Target="handoutMasters/handoutMaster1.xml" /><Relationship Id="rId40" Type="http://schemas.openxmlformats.org/officeDocument/2006/relationships/viewProps" Target="viewProps.xml" /><Relationship Id="rId41" Type="http://schemas.openxmlformats.org/officeDocument/2006/relationships/theme" Target="theme/theme1.xml" /><Relationship Id="rId42" Type="http://schemas.openxmlformats.org/officeDocument/2006/relationships/tableStyles" Target="tableStyles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2B6B4-F5A3-43BE-8E3C-5C0D39774AC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19875-FBF9-400A-8C5C-E7D64B53A7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284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38911-FFB3-4392-AE39-E4A65F1ADCEB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5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1F8E8-8F97-43C8-A0A1-EE247404A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0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1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1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1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0.xml" /><Relationship Id="rId2" Type="http://schemas.openxmlformats.org/officeDocument/2006/relationships/notesMaster" Target="../notesMasters/notesMaster1.xml" /></Relationships>
</file>

<file path=ppt/notesSlides/_rels/notesSlide2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1.xml" /><Relationship Id="rId2" Type="http://schemas.openxmlformats.org/officeDocument/2006/relationships/notesMaster" Target="../notesMasters/notesMaster1.xml" /></Relationships>
</file>

<file path=ppt/notesSlides/_rels/notesSlide2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2.xml" /><Relationship Id="rId2" Type="http://schemas.openxmlformats.org/officeDocument/2006/relationships/notesMaster" Target="../notesMasters/notesMaster1.xml" /></Relationships>
</file>

<file path=ppt/notesSlides/_rels/notesSlide2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3.xml" /><Relationship Id="rId2" Type="http://schemas.openxmlformats.org/officeDocument/2006/relationships/notesMaster" Target="../notesMasters/notesMaster1.xml" /></Relationships>
</file>

<file path=ppt/notesSlides/_rels/notesSlide2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4.xml" /><Relationship Id="rId2" Type="http://schemas.openxmlformats.org/officeDocument/2006/relationships/notesMaster" Target="../notesMasters/notesMaster1.xml" /></Relationships>
</file>

<file path=ppt/notesSlides/_rels/notesSlide2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5.xml" /><Relationship Id="rId2" Type="http://schemas.openxmlformats.org/officeDocument/2006/relationships/notesMaster" Target="../notesMasters/notesMaster1.xml" /></Relationships>
</file>

<file path=ppt/notesSlides/_rels/notesSlide2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6.xml" /><Relationship Id="rId2" Type="http://schemas.openxmlformats.org/officeDocument/2006/relationships/notesMaster" Target="../notesMasters/notesMaster1.xml" /></Relationships>
</file>

<file path=ppt/notesSlides/_rels/notesSlide2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7.xml" /><Relationship Id="rId2" Type="http://schemas.openxmlformats.org/officeDocument/2006/relationships/notesMaster" Target="../notesMasters/notesMaster1.xml" /></Relationships>
</file>

<file path=ppt/notesSlides/_rels/notesSlide2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8.xml" /><Relationship Id="rId2" Type="http://schemas.openxmlformats.org/officeDocument/2006/relationships/notesMaster" Target="../notesMasters/notesMaster1.xml" /></Relationships>
</file>

<file path=ppt/notesSlides/_rels/notesSlide2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9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0.xml" /><Relationship Id="rId2" Type="http://schemas.openxmlformats.org/officeDocument/2006/relationships/notesMaster" Target="../notesMasters/notesMaster1.xml" /></Relationships>
</file>

<file path=ppt/notesSlides/_rels/notesSlide3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1.xml" /><Relationship Id="rId2" Type="http://schemas.openxmlformats.org/officeDocument/2006/relationships/notesMaster" Target="../notesMasters/notesMaster1.xml" /></Relationships>
</file>

<file path=ppt/notesSlides/_rels/notesSlide3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2.xml" /><Relationship Id="rId2" Type="http://schemas.openxmlformats.org/officeDocument/2006/relationships/notesMaster" Target="../notesMasters/notesMaster1.xml" /></Relationships>
</file>

<file path=ppt/notesSlides/_rels/notesSlide3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548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701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813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972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631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4525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720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741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6925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2538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37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9289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5670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9049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2605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1033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799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6259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1294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3902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5715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355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9357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7830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5521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950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666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050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148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285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17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772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 ходе битвы за Ленинград немецко-фашистские войска, прорвавшись через станцию Мга, 8 сентября 1941 года заняли Шлиссельбург и отрезали Ленинград от остальной страны с суши. </a:t>
            </a:r>
          </a:p>
          <a:p>
            <a:r>
              <a:rPr lang="ru-RU"/>
              <a:t>В тезисах доклада Гитлера отмечалось: «…б) сначала мы блокируем Ленинград и разрушаем город, если возможно, артиллерией и авиацией… г) остатки «гарнизона крепости» останутся там на зиму. Весной мы проникаем в город… вывезем всё, что осталось живое, в глубь России или возьмем в плен, сравняем Ленинград с землёй и передадим район севернее Невы Финляндии». </a:t>
            </a:r>
          </a:p>
          <a:p>
            <a:r>
              <a:rPr lang="ru-RU"/>
              <a:t>Ленинград был освобожден 27 января 1944 года в ходе Ленинградско-Новгородской операции.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1F8E8-8F97-43C8-A0A1-EE247404A9C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36556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79023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452157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87091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83276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00052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134185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92223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59690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661379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981650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9951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2">
            <a:lum/>
          </a:blip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07.11.2022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0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1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3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5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6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8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9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0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1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2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3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4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5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6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7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8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9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3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0.xm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1.xm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2.xm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9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64804"/>
            <a:ext cx="8496944" cy="3528392"/>
          </a:xfrm>
        </p:spPr>
        <p:txBody>
          <a:bodyPr>
            <a:normAutofit/>
          </a:bodyPr>
          <a:lstStyle/>
          <a:p>
            <a:r>
              <a:rPr lang="ru-RU" sz="4400" b="1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  <a:cs typeface="EucrosiaUPC" pitchFamily="18" charset="-34"/>
              </a:rPr>
              <a:t>Военно-историческая викторина</a:t>
            </a:r>
          </a:p>
          <a:p>
            <a:r>
              <a:rPr lang="ru-RU" sz="4400" b="1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  <a:cs typeface="EucrosiaUPC" pitchFamily="18" charset="-34"/>
              </a:rPr>
              <a:t>«Ленинградская битва»</a:t>
            </a:r>
          </a:p>
          <a:p>
            <a:endParaRPr lang="ru-RU" sz="440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EucrosiaUPC" pitchFamily="18" charset="-34"/>
            </a:endParaRPr>
          </a:p>
          <a:p>
            <a:endParaRPr lang="ru-RU" sz="1800" b="1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EucrosiaUPC" pitchFamily="18" charset="-34"/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1280529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187" y="1052736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2. Сколько дней длилась блокада Ленинграда?</a:t>
            </a:r>
            <a:endParaRPr lang="ru-RU" sz="2400">
              <a:solidFill>
                <a:schemeClr val="tx1"/>
              </a:solidFill>
            </a:endParaRPr>
          </a:p>
          <a:p>
            <a:pPr lvl="0"/>
            <a:r>
              <a:rPr lang="ru-RU" sz="2400">
                <a:solidFill>
                  <a:schemeClr val="tx1"/>
                </a:solidFill>
              </a:rPr>
              <a:t>А) 366 дней</a:t>
            </a:r>
          </a:p>
          <a:p>
            <a:pPr lvl="0"/>
            <a:r>
              <a:rPr lang="ru-RU" sz="2400">
                <a:solidFill>
                  <a:schemeClr val="tx1"/>
                </a:solidFill>
              </a:rPr>
              <a:t>Б) 872 дня</a:t>
            </a:r>
          </a:p>
          <a:p>
            <a:pPr lvl="0"/>
            <a:r>
              <a:rPr lang="ru-RU" sz="2400">
                <a:solidFill>
                  <a:schemeClr val="tx1"/>
                </a:solidFill>
              </a:rPr>
              <a:t>В) 1024 дней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81154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3. Когда Ленинград впервые был подвергнут артиллерийским обстрелам со стороны города Тосно, который взяли немецкие войска?</a:t>
            </a:r>
            <a:endParaRPr lang="ru-RU" sz="2400">
              <a:solidFill>
                <a:schemeClr val="tx1"/>
              </a:solidFill>
            </a:endParaRPr>
          </a:p>
          <a:p>
            <a:pPr lvl="0"/>
            <a:r>
              <a:rPr lang="ru-RU" sz="2400">
                <a:solidFill>
                  <a:schemeClr val="tx1"/>
                </a:solidFill>
              </a:rPr>
              <a:t>А) 1 сентября 1941 года</a:t>
            </a:r>
          </a:p>
          <a:p>
            <a:pPr lvl="0"/>
            <a:r>
              <a:rPr lang="ru-RU" sz="2400">
                <a:solidFill>
                  <a:schemeClr val="tx1"/>
                </a:solidFill>
              </a:rPr>
              <a:t>Б) 4 сентября 1941 года</a:t>
            </a:r>
          </a:p>
          <a:p>
            <a:pPr lvl="0"/>
            <a:r>
              <a:rPr lang="ru-RU" sz="2400">
                <a:solidFill>
                  <a:schemeClr val="tx1"/>
                </a:solidFill>
              </a:rPr>
              <a:t>В) 6 сентября 1941 года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34631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187" y="137677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>
                <a:solidFill>
                  <a:schemeClr val="tx1"/>
                </a:solidFill>
              </a:rPr>
              <a:t>4. Как назывались в Ленинграде склады с продовольствием, которые были уничтожены в первые дни блокады?</a:t>
            </a:r>
          </a:p>
          <a:p>
            <a:r>
              <a:rPr lang="ru-RU" sz="2400">
                <a:solidFill>
                  <a:schemeClr val="tx1"/>
                </a:solidFill>
              </a:rPr>
              <a:t>А) Ленинградские</a:t>
            </a:r>
          </a:p>
          <a:p>
            <a:r>
              <a:rPr lang="ru-RU" sz="2400">
                <a:solidFill>
                  <a:schemeClr val="tx1"/>
                </a:solidFill>
              </a:rPr>
              <a:t>Б) Синявинские</a:t>
            </a:r>
          </a:p>
          <a:p>
            <a:r>
              <a:rPr lang="ru-RU" sz="2400">
                <a:solidFill>
                  <a:schemeClr val="tx1"/>
                </a:solidFill>
              </a:rPr>
              <a:t>В ) Бадаевские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16378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7677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5. Кто принял командование Ленинградским фронтом </a:t>
            </a:r>
            <a:br>
              <a:rPr lang="ru-RU" sz="2400" b="1" i="1">
                <a:solidFill>
                  <a:schemeClr val="tx1"/>
                </a:solidFill>
              </a:rPr>
            </a:br>
            <a:r>
              <a:rPr lang="ru-RU" sz="2400" b="1" i="1">
                <a:solidFill>
                  <a:schemeClr val="tx1"/>
                </a:solidFill>
              </a:rPr>
              <a:t>13 сентября 1941 года?</a:t>
            </a:r>
          </a:p>
          <a:p>
            <a:r>
              <a:rPr lang="ru-RU" sz="2400">
                <a:solidFill>
                  <a:schemeClr val="tx1"/>
                </a:solidFill>
              </a:rPr>
              <a:t>А) Иосиф Виссарионович Сталин</a:t>
            </a:r>
          </a:p>
          <a:p>
            <a:r>
              <a:rPr lang="ru-RU" sz="2400">
                <a:solidFill>
                  <a:schemeClr val="tx1"/>
                </a:solidFill>
              </a:rPr>
              <a:t>Б) Семен Михайлович Буденный</a:t>
            </a:r>
          </a:p>
          <a:p>
            <a:r>
              <a:rPr lang="ru-RU" sz="2400">
                <a:solidFill>
                  <a:schemeClr val="tx1"/>
                </a:solidFill>
              </a:rPr>
              <a:t>В) Георгий Константинович Жуков 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750109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187" y="137677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6. Что было на площади у Исаакиевского собора во время блокады ?</a:t>
            </a:r>
          </a:p>
          <a:p>
            <a:r>
              <a:rPr lang="ru-RU" sz="2400">
                <a:solidFill>
                  <a:schemeClr val="tx1"/>
                </a:solidFill>
              </a:rPr>
              <a:t>А) каток</a:t>
            </a:r>
          </a:p>
          <a:p>
            <a:r>
              <a:rPr lang="ru-RU" sz="2400">
                <a:solidFill>
                  <a:schemeClr val="tx1"/>
                </a:solidFill>
              </a:rPr>
              <a:t>Б) стадион</a:t>
            </a:r>
          </a:p>
          <a:p>
            <a:r>
              <a:rPr lang="ru-RU" sz="2400">
                <a:solidFill>
                  <a:schemeClr val="tx1"/>
                </a:solidFill>
              </a:rPr>
              <a:t>В) огород</a:t>
            </a:r>
          </a:p>
          <a:p>
            <a:pPr lvl="0"/>
            <a:endParaRPr lang="ru-RU" sz="2400" b="1" i="1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81753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r>
              <a:rPr lang="ru-RU" sz="2400" b="1" i="1">
                <a:solidFill>
                  <a:schemeClr val="tx1"/>
                </a:solidFill>
              </a:rPr>
              <a:t>7. Сколько грамм хлеба полагалось в Ленинграде </a:t>
            </a:r>
            <a:br>
              <a:rPr lang="ru-RU" sz="2400" b="1" i="1">
                <a:solidFill>
                  <a:schemeClr val="tx1"/>
                </a:solidFill>
              </a:rPr>
            </a:br>
            <a:r>
              <a:rPr lang="ru-RU" sz="2400" b="1" i="1">
                <a:solidFill>
                  <a:schemeClr val="tx1"/>
                </a:solidFill>
              </a:rPr>
              <a:t>на нерабочего человека в период </a:t>
            </a:r>
            <a:br>
              <a:rPr lang="ru-RU" sz="2400" b="1" i="1">
                <a:solidFill>
                  <a:schemeClr val="tx1"/>
                </a:solidFill>
              </a:rPr>
            </a:br>
            <a:r>
              <a:rPr lang="ru-RU" sz="2400" b="1" i="1">
                <a:solidFill>
                  <a:schemeClr val="tx1"/>
                </a:solidFill>
              </a:rPr>
              <a:t>с 20 ноября по 25 декабря 1941 г? </a:t>
            </a:r>
          </a:p>
          <a:p>
            <a:r>
              <a:rPr lang="ru-RU" sz="2400">
                <a:solidFill>
                  <a:schemeClr val="tx1"/>
                </a:solidFill>
              </a:rPr>
              <a:t>А) 250 грамм</a:t>
            </a:r>
          </a:p>
          <a:p>
            <a:r>
              <a:rPr lang="ru-RU" sz="2400">
                <a:solidFill>
                  <a:schemeClr val="tx1"/>
                </a:solidFill>
              </a:rPr>
              <a:t>Б) 125 грамм</a:t>
            </a:r>
          </a:p>
          <a:p>
            <a:r>
              <a:rPr lang="ru-RU" sz="2400">
                <a:solidFill>
                  <a:schemeClr val="tx1"/>
                </a:solidFill>
              </a:rPr>
              <a:t>В) 375 грамм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50401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r>
              <a:rPr lang="ru-RU" sz="2400" b="1" i="1">
                <a:solidFill>
                  <a:schemeClr val="tx1"/>
                </a:solidFill>
              </a:rPr>
              <a:t>8. Какой период блокады был самым тяжёлым для населения?</a:t>
            </a:r>
          </a:p>
          <a:p>
            <a:r>
              <a:rPr lang="ru-RU" sz="2400">
                <a:solidFill>
                  <a:schemeClr val="tx1"/>
                </a:solidFill>
              </a:rPr>
              <a:t>А) лето 1941 г.</a:t>
            </a:r>
          </a:p>
          <a:p>
            <a:r>
              <a:rPr lang="ru-RU" sz="2400">
                <a:solidFill>
                  <a:schemeClr val="tx1"/>
                </a:solidFill>
              </a:rPr>
              <a:t>Б) зима 1941-1942 гг</a:t>
            </a:r>
          </a:p>
          <a:p>
            <a:r>
              <a:rPr lang="ru-RU" sz="2400">
                <a:solidFill>
                  <a:schemeClr val="tx1"/>
                </a:solidFill>
              </a:rPr>
              <a:t>В) зима 1942-1943 гг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099976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5031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r>
              <a:rPr lang="ru-RU" sz="2400" b="1" i="1">
                <a:solidFill>
                  <a:schemeClr val="tx1"/>
                </a:solidFill>
              </a:rPr>
              <a:t>9. Комплекс мероприятий по организованному вывозу из города населения и промышленных объектов называется:</a:t>
            </a:r>
          </a:p>
          <a:p>
            <a:r>
              <a:rPr lang="ru-RU" sz="2400">
                <a:solidFill>
                  <a:schemeClr val="tx1"/>
                </a:solidFill>
              </a:rPr>
              <a:t>А) эмиграция</a:t>
            </a:r>
          </a:p>
          <a:p>
            <a:r>
              <a:rPr lang="ru-RU" sz="2400">
                <a:solidFill>
                  <a:schemeClr val="tx1"/>
                </a:solidFill>
              </a:rPr>
              <a:t>Б) эвакуация</a:t>
            </a:r>
          </a:p>
          <a:p>
            <a:r>
              <a:rPr lang="ru-RU" sz="2400">
                <a:solidFill>
                  <a:schemeClr val="tx1"/>
                </a:solidFill>
              </a:rPr>
              <a:t>В) мобилизация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654443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r>
              <a:rPr lang="ru-RU" sz="2400" b="1" i="1">
                <a:solidFill>
                  <a:schemeClr val="tx1"/>
                </a:solidFill>
              </a:rPr>
              <a:t>10. Ленинградские оборонные заводы продолжали работу и во время блокады. Кировский завод, производивший бронетехнику, работу не прерывал ни на день. В скольких километрах от линии фронта он находился? </a:t>
            </a:r>
          </a:p>
          <a:p>
            <a:r>
              <a:rPr lang="ru-RU" sz="2400">
                <a:solidFill>
                  <a:schemeClr val="tx1"/>
                </a:solidFill>
              </a:rPr>
              <a:t>А) 10 километров</a:t>
            </a:r>
          </a:p>
          <a:p>
            <a:r>
              <a:rPr lang="ru-RU" sz="2400">
                <a:solidFill>
                  <a:schemeClr val="tx1"/>
                </a:solidFill>
              </a:rPr>
              <a:t>Б) 22 километра</a:t>
            </a:r>
          </a:p>
          <a:p>
            <a:r>
              <a:rPr lang="ru-RU" sz="2400">
                <a:solidFill>
                  <a:schemeClr val="tx1"/>
                </a:solidFill>
              </a:rPr>
              <a:t>В) 4 километра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046335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r>
              <a:rPr lang="ru-RU" sz="2400" b="1" i="1">
                <a:solidFill>
                  <a:schemeClr val="tx1"/>
                </a:solidFill>
              </a:rPr>
              <a:t>11. Несмотря на то, что жителям не хватало еды, воды, не было света, дров, теплой одежды, в конце октября 1941 года в Ленинграде работали школы. Сколько школ работало в городе?</a:t>
            </a:r>
          </a:p>
          <a:p>
            <a:r>
              <a:rPr lang="ru-RU" sz="2400">
                <a:solidFill>
                  <a:schemeClr val="tx1"/>
                </a:solidFill>
              </a:rPr>
              <a:t>А) 39 школ</a:t>
            </a:r>
          </a:p>
          <a:p>
            <a:r>
              <a:rPr lang="ru-RU" sz="2400">
                <a:solidFill>
                  <a:schemeClr val="tx1"/>
                </a:solidFill>
              </a:rPr>
              <a:t>Б) 26 школ</a:t>
            </a:r>
          </a:p>
          <a:p>
            <a:r>
              <a:rPr lang="ru-RU" sz="2400">
                <a:solidFill>
                  <a:schemeClr val="tx1"/>
                </a:solidFill>
              </a:rPr>
              <a:t>В) 52 школы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382165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187" y="548680"/>
            <a:ext cx="8496944" cy="3528392"/>
          </a:xfrm>
        </p:spPr>
        <p:txBody>
          <a:bodyPr>
            <a:noAutofit/>
          </a:bodyPr>
          <a:lstStyle/>
          <a:p>
            <a:r>
              <a:rPr lang="ru-RU" b="1">
                <a:solidFill>
                  <a:schemeClr val="tx1"/>
                </a:solidFill>
              </a:rPr>
              <a:t>Героическая оборона Ленинграда</a:t>
            </a:r>
          </a:p>
          <a:p>
            <a:r>
              <a:rPr lang="ru-RU" b="1">
                <a:solidFill>
                  <a:schemeClr val="tx1"/>
                </a:solidFill>
              </a:rPr>
              <a:t>10 июля 1941 – 09 августа 1944</a:t>
            </a:r>
          </a:p>
          <a:p>
            <a:endParaRPr lang="ru-RU" sz="2400" b="1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916" y="2502494"/>
            <a:ext cx="6084168" cy="314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70668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r>
              <a:rPr lang="ru-RU" sz="2400" b="1" i="1">
                <a:solidFill>
                  <a:schemeClr val="tx1"/>
                </a:solidFill>
              </a:rPr>
              <a:t>12. Где проходила Дорога жизни - единственная военно-стратегическая транспортная магистраль, связывавшая во время блокады с сентября 1941 года по март 1943 года осажденный немцами Ленинград с тылом страны?</a:t>
            </a:r>
          </a:p>
          <a:p>
            <a:r>
              <a:rPr lang="ru-RU" sz="2400">
                <a:solidFill>
                  <a:schemeClr val="tx1"/>
                </a:solidFill>
              </a:rPr>
              <a:t>А) река Нева</a:t>
            </a:r>
          </a:p>
          <a:p>
            <a:r>
              <a:rPr lang="ru-RU" sz="2400">
                <a:solidFill>
                  <a:schemeClr val="tx1"/>
                </a:solidFill>
              </a:rPr>
              <a:t>Б) Финский залив</a:t>
            </a:r>
          </a:p>
          <a:p>
            <a:r>
              <a:rPr lang="ru-RU" sz="2400">
                <a:solidFill>
                  <a:schemeClr val="tx1"/>
                </a:solidFill>
              </a:rPr>
              <a:t>В) Ладожское озеро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56337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r>
              <a:rPr lang="ru-RU" sz="2400" b="1" i="1">
                <a:solidFill>
                  <a:schemeClr val="tx1"/>
                </a:solidFill>
              </a:rPr>
              <a:t>13. Сколько громкоговорителей было установлено в первые месяцы блокады Ленинграда на улицах?</a:t>
            </a:r>
          </a:p>
          <a:p>
            <a:r>
              <a:rPr lang="ru-RU" sz="2400">
                <a:solidFill>
                  <a:schemeClr val="tx1"/>
                </a:solidFill>
              </a:rPr>
              <a:t>А) 750</a:t>
            </a:r>
          </a:p>
          <a:p>
            <a:r>
              <a:rPr lang="ru-RU" sz="2400">
                <a:solidFill>
                  <a:schemeClr val="tx1"/>
                </a:solidFill>
              </a:rPr>
              <a:t>Б) 1500</a:t>
            </a:r>
          </a:p>
          <a:p>
            <a:r>
              <a:rPr lang="ru-RU" sz="2400">
                <a:solidFill>
                  <a:schemeClr val="tx1"/>
                </a:solidFill>
              </a:rPr>
              <a:t>В) 2250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081230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64804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14. Печальным символом блокадного Ленинграда стал(и):</a:t>
            </a:r>
          </a:p>
          <a:p>
            <a:r>
              <a:rPr lang="ru-RU" sz="2400">
                <a:solidFill>
                  <a:schemeClr val="tx1"/>
                </a:solidFill>
              </a:rPr>
              <a:t>А) подвиг панфиловцев</a:t>
            </a:r>
          </a:p>
          <a:p>
            <a:r>
              <a:rPr lang="ru-RU" sz="2400">
                <a:solidFill>
                  <a:schemeClr val="tx1"/>
                </a:solidFill>
              </a:rPr>
              <a:t>Б) дом Павлова</a:t>
            </a:r>
          </a:p>
          <a:p>
            <a:r>
              <a:rPr lang="ru-RU" sz="2400">
                <a:solidFill>
                  <a:schemeClr val="tx1"/>
                </a:solidFill>
              </a:rPr>
              <a:t>В) звук метронома</a:t>
            </a: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400446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15. На каком кладбище Санкт-Петербурга захоронены </a:t>
            </a:r>
            <a:br>
              <a:rPr lang="ru-RU" sz="2400" b="1" i="1">
                <a:solidFill>
                  <a:schemeClr val="tx1"/>
                </a:solidFill>
              </a:rPr>
            </a:br>
            <a:r>
              <a:rPr lang="ru-RU" sz="2400" b="1" i="1">
                <a:solidFill>
                  <a:schemeClr val="tx1"/>
                </a:solidFill>
              </a:rPr>
              <a:t>420 тыс. жителей Ленинграда, погибших от голода, холода, болезней, бомбёжек и артобстрелов, </a:t>
            </a:r>
            <a:br>
              <a:rPr lang="ru-RU" sz="2400" b="1" i="1">
                <a:solidFill>
                  <a:schemeClr val="tx1"/>
                </a:solidFill>
              </a:rPr>
            </a:br>
            <a:r>
              <a:rPr lang="ru-RU" sz="2400" b="1" i="1">
                <a:solidFill>
                  <a:schemeClr val="tx1"/>
                </a:solidFill>
              </a:rPr>
              <a:t>а также 70 тыс. воинов – защитников Ленинграда?</a:t>
            </a:r>
          </a:p>
          <a:p>
            <a:r>
              <a:rPr lang="ru-RU" sz="2400">
                <a:solidFill>
                  <a:schemeClr val="tx1"/>
                </a:solidFill>
              </a:rPr>
              <a:t>А) Пискарёвское мемориальное кладбище</a:t>
            </a:r>
          </a:p>
          <a:p>
            <a:r>
              <a:rPr lang="ru-RU" sz="2400">
                <a:solidFill>
                  <a:schemeClr val="tx1"/>
                </a:solidFill>
              </a:rPr>
              <a:t>Б) Смоленское кладбище</a:t>
            </a:r>
          </a:p>
          <a:p>
            <a:r>
              <a:rPr lang="ru-RU" sz="2400">
                <a:solidFill>
                  <a:schemeClr val="tx1"/>
                </a:solidFill>
              </a:rPr>
              <a:t>В) Новодевичье кладбище</a:t>
            </a: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697315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3528392"/>
          </a:xfrm>
        </p:spPr>
        <p:txBody>
          <a:bodyPr>
            <a:noAutofit/>
          </a:bodyPr>
          <a:lstStyle/>
          <a:p>
            <a:r>
              <a:rPr lang="ru-RU" sz="2400" b="1" i="1">
                <a:solidFill>
                  <a:schemeClr val="tx1"/>
                </a:solidFill>
              </a:rPr>
              <a:t>16. Кто автор слов, высеченных на гранитной мемориальной стене-стеле, на Пискаревском мемориальном кладбище?</a:t>
            </a:r>
          </a:p>
          <a:p>
            <a:pPr lvl="0"/>
            <a:r>
              <a:rPr lang="ru-RU" sz="1600" b="1">
                <a:solidFill>
                  <a:schemeClr val="tx1"/>
                </a:solidFill>
              </a:rPr>
              <a:t> </a:t>
            </a:r>
            <a:r>
              <a:rPr lang="ru-RU" sz="1600">
                <a:solidFill>
                  <a:schemeClr val="tx1"/>
                </a:solidFill>
              </a:rPr>
              <a:t>Здесь лежат ленинградцы.</a:t>
            </a:r>
            <a:br>
              <a:rPr lang="ru-RU" sz="1600">
                <a:solidFill>
                  <a:schemeClr val="tx1"/>
                </a:solidFill>
              </a:rPr>
            </a:br>
            <a:r>
              <a:rPr lang="ru-RU" sz="1600">
                <a:solidFill>
                  <a:schemeClr val="tx1"/>
                </a:solidFill>
              </a:rPr>
              <a:t>Здесь горожане — мужчины, женщины, дети.</a:t>
            </a:r>
            <a:br>
              <a:rPr lang="ru-RU" sz="1600">
                <a:solidFill>
                  <a:schemeClr val="tx1"/>
                </a:solidFill>
              </a:rPr>
            </a:br>
            <a:r>
              <a:rPr lang="ru-RU" sz="1600">
                <a:solidFill>
                  <a:schemeClr val="tx1"/>
                </a:solidFill>
              </a:rPr>
              <a:t>Рядом с ними солдаты-красноармейцы.</a:t>
            </a:r>
            <a:br>
              <a:rPr lang="ru-RU" sz="1600">
                <a:solidFill>
                  <a:schemeClr val="tx1"/>
                </a:solidFill>
              </a:rPr>
            </a:br>
            <a:r>
              <a:rPr lang="ru-RU" sz="1600">
                <a:solidFill>
                  <a:schemeClr val="tx1"/>
                </a:solidFill>
              </a:rPr>
              <a:t>Всею жизнью своею</a:t>
            </a:r>
            <a:br>
              <a:rPr lang="ru-RU" sz="1600">
                <a:solidFill>
                  <a:schemeClr val="tx1"/>
                </a:solidFill>
              </a:rPr>
            </a:br>
            <a:r>
              <a:rPr lang="ru-RU" sz="1600">
                <a:solidFill>
                  <a:schemeClr val="tx1"/>
                </a:solidFill>
              </a:rPr>
              <a:t>Они защищали тебя, Ленинград,</a:t>
            </a:r>
            <a:br>
              <a:rPr lang="ru-RU" sz="1600">
                <a:solidFill>
                  <a:schemeClr val="tx1"/>
                </a:solidFill>
              </a:rPr>
            </a:br>
            <a:r>
              <a:rPr lang="ru-RU" sz="1600">
                <a:solidFill>
                  <a:schemeClr val="tx1"/>
                </a:solidFill>
              </a:rPr>
              <a:t>Колыбель Революции.</a:t>
            </a:r>
            <a:br>
              <a:rPr lang="ru-RU" sz="1600">
                <a:solidFill>
                  <a:schemeClr val="tx1"/>
                </a:solidFill>
              </a:rPr>
            </a:br>
            <a:r>
              <a:rPr lang="ru-RU" sz="1600">
                <a:solidFill>
                  <a:schemeClr val="tx1"/>
                </a:solidFill>
              </a:rPr>
              <a:t>Их имен благородных мы здесь перечислить не сможем.</a:t>
            </a:r>
            <a:br>
              <a:rPr lang="ru-RU" sz="1600">
                <a:solidFill>
                  <a:schemeClr val="tx1"/>
                </a:solidFill>
              </a:rPr>
            </a:br>
            <a:r>
              <a:rPr lang="ru-RU" sz="1600">
                <a:solidFill>
                  <a:schemeClr val="tx1"/>
                </a:solidFill>
              </a:rPr>
              <a:t>Так их много под вечной охраной гранита.</a:t>
            </a:r>
            <a:br>
              <a:rPr lang="ru-RU" sz="1600">
                <a:solidFill>
                  <a:schemeClr val="tx1"/>
                </a:solidFill>
              </a:rPr>
            </a:br>
            <a:r>
              <a:rPr lang="ru-RU" sz="1600">
                <a:solidFill>
                  <a:schemeClr val="tx1"/>
                </a:solidFill>
              </a:rPr>
              <a:t>Но знай, внимающий этим камням,</a:t>
            </a:r>
          </a:p>
          <a:p>
            <a:pPr lvl="0">
              <a:spcBef>
                <a:spcPct val="0"/>
              </a:spcBef>
            </a:pPr>
            <a:r>
              <a:rPr lang="ru-RU" sz="1600">
                <a:solidFill>
                  <a:schemeClr val="tx1"/>
                </a:solidFill>
              </a:rPr>
              <a:t>Никто не забыт и ничто не забыто.</a:t>
            </a:r>
            <a:endParaRPr lang="ru-RU" sz="1600" b="1">
              <a:solidFill>
                <a:schemeClr val="tx1"/>
              </a:solidFill>
            </a:endParaRPr>
          </a:p>
          <a:p>
            <a:r>
              <a:rPr lang="ru-RU" sz="2400">
                <a:solidFill>
                  <a:schemeClr val="tx1"/>
                </a:solidFill>
              </a:rPr>
              <a:t>А) О.Ф. Берггольц</a:t>
            </a:r>
          </a:p>
          <a:p>
            <a:r>
              <a:rPr lang="ru-RU" sz="2400">
                <a:solidFill>
                  <a:schemeClr val="tx1"/>
                </a:solidFill>
              </a:rPr>
              <a:t>Б) А.А. Ахматова</a:t>
            </a:r>
          </a:p>
          <a:p>
            <a:r>
              <a:rPr lang="ru-RU" sz="2400">
                <a:solidFill>
                  <a:schemeClr val="tx1"/>
                </a:solidFill>
              </a:rPr>
              <a:t>В) М. А. Дудин</a:t>
            </a: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816009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17. 9 августа 1942 года в блокадном Ленинграде была исполнена Седьмая симфония до мажор, получившая название «Ленинградская». Кто её композитор?</a:t>
            </a:r>
          </a:p>
          <a:p>
            <a:r>
              <a:rPr lang="ru-RU" sz="2400">
                <a:solidFill>
                  <a:schemeClr val="tx1"/>
                </a:solidFill>
              </a:rPr>
              <a:t>А) С. Рахманинов</a:t>
            </a:r>
          </a:p>
          <a:p>
            <a:r>
              <a:rPr lang="ru-RU" sz="2400">
                <a:solidFill>
                  <a:schemeClr val="tx1"/>
                </a:solidFill>
              </a:rPr>
              <a:t>Б) И. Дунаевский</a:t>
            </a:r>
          </a:p>
          <a:p>
            <a:r>
              <a:rPr lang="ru-RU" sz="2400">
                <a:solidFill>
                  <a:schemeClr val="tx1"/>
                </a:solidFill>
              </a:rPr>
              <a:t>В) Д. Шостакович</a:t>
            </a: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65376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00200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18. Какое событие произошло 18 января 1943 в ходе стратегической наступательной операции «Искра»? </a:t>
            </a:r>
          </a:p>
          <a:p>
            <a:r>
              <a:rPr lang="ru-RU" sz="2400">
                <a:solidFill>
                  <a:schemeClr val="tx1"/>
                </a:solidFill>
              </a:rPr>
              <a:t>А) план врага по захвату Ленинграда с ходу потерпел крах</a:t>
            </a:r>
          </a:p>
          <a:p>
            <a:r>
              <a:rPr lang="ru-RU" sz="2400">
                <a:solidFill>
                  <a:schemeClr val="tx1"/>
                </a:solidFill>
              </a:rPr>
              <a:t>Б) войска Ленинградского и Волховского фронтов прорвали блокаду Ленинграда</a:t>
            </a:r>
          </a:p>
          <a:p>
            <a:r>
              <a:rPr lang="ru-RU" sz="2400">
                <a:solidFill>
                  <a:schemeClr val="tx1"/>
                </a:solidFill>
              </a:rPr>
              <a:t>В) завершилась переломная в ходе Великой Отечественной войны кровопролитная Сталинградская битва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30839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19. Какое неофициальное название получила временная железная дорога, построенная в январе 1943 года после прорыва блокады? </a:t>
            </a:r>
          </a:p>
          <a:p>
            <a:r>
              <a:rPr lang="ru-RU" sz="2400">
                <a:solidFill>
                  <a:schemeClr val="tx1"/>
                </a:solidFill>
              </a:rPr>
              <a:t>А) Дорога Жизни</a:t>
            </a:r>
          </a:p>
          <a:p>
            <a:r>
              <a:rPr lang="ru-RU" sz="2400">
                <a:solidFill>
                  <a:schemeClr val="tx1"/>
                </a:solidFill>
              </a:rPr>
              <a:t>Б) Дорога Прорыва</a:t>
            </a:r>
          </a:p>
          <a:p>
            <a:r>
              <a:rPr lang="ru-RU" sz="2400">
                <a:solidFill>
                  <a:schemeClr val="tx1"/>
                </a:solidFill>
              </a:rPr>
              <a:t>В) Дорога Победы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35827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20. Как называлась наступательная военная операция по окончательному снятию блокады Ленинграда, которая длилась с </a:t>
            </a:r>
            <a:r>
              <a:rPr lang="ru-RU" sz="2400" b="1">
                <a:solidFill>
                  <a:schemeClr val="tx1"/>
                </a:solidFill>
              </a:rPr>
              <a:t>14 по 30 января 1944 года</a:t>
            </a:r>
            <a:r>
              <a:rPr lang="ru-RU" sz="2400" b="1" i="1">
                <a:solidFill>
                  <a:schemeClr val="tx1"/>
                </a:solidFill>
              </a:rPr>
              <a:t>? </a:t>
            </a:r>
          </a:p>
          <a:p>
            <a:r>
              <a:rPr lang="ru-RU" sz="2400">
                <a:solidFill>
                  <a:schemeClr val="tx1"/>
                </a:solidFill>
              </a:rPr>
              <a:t>А) Тайфун</a:t>
            </a:r>
          </a:p>
          <a:p>
            <a:r>
              <a:rPr lang="ru-RU" sz="2400">
                <a:solidFill>
                  <a:schemeClr val="tx1"/>
                </a:solidFill>
              </a:rPr>
              <a:t>Б) Январский гром</a:t>
            </a:r>
          </a:p>
          <a:p>
            <a:r>
              <a:rPr lang="ru-RU" sz="2400">
                <a:solidFill>
                  <a:schemeClr val="tx1"/>
                </a:solidFill>
              </a:rPr>
              <a:t>В) Северное сияние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984777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21. Дата окончания блокады Ленинграда? </a:t>
            </a:r>
          </a:p>
          <a:p>
            <a:r>
              <a:rPr lang="ru-RU" sz="2400">
                <a:solidFill>
                  <a:schemeClr val="tx1"/>
                </a:solidFill>
              </a:rPr>
              <a:t>А) 27 января 1944 года</a:t>
            </a:r>
          </a:p>
          <a:p>
            <a:r>
              <a:rPr lang="ru-RU" sz="2400">
                <a:solidFill>
                  <a:schemeClr val="tx1"/>
                </a:solidFill>
              </a:rPr>
              <a:t>Б) 23 февраля 1943 года</a:t>
            </a:r>
          </a:p>
          <a:p>
            <a:r>
              <a:rPr lang="ru-RU" sz="2400">
                <a:solidFill>
                  <a:schemeClr val="tx1"/>
                </a:solidFill>
              </a:rPr>
              <a:t>В) 09 мая 1945 года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54764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02865"/>
            <a:ext cx="8496944" cy="4725144"/>
          </a:xfrm>
        </p:spPr>
        <p:txBody>
          <a:bodyPr>
            <a:noAutofit/>
          </a:bodyPr>
          <a:lstStyle/>
          <a:p>
            <a:r>
              <a:rPr lang="ru-RU" sz="2400" b="1">
                <a:solidFill>
                  <a:schemeClr val="tx1"/>
                </a:solidFill>
              </a:rPr>
              <a:t>1. Оборонительный этап. </a:t>
            </a:r>
          </a:p>
          <a:p>
            <a:r>
              <a:rPr lang="ru-RU" sz="2400" b="1">
                <a:solidFill>
                  <a:schemeClr val="tx1"/>
                </a:solidFill>
              </a:rPr>
              <a:t>Боевые действия на дальних и ближних подступах к Ленинграду (10 июля — 30 сентября 1941 г.). </a:t>
            </a:r>
          </a:p>
          <a:p>
            <a:r>
              <a:rPr lang="ru-RU" sz="2400" b="1">
                <a:solidFill>
                  <a:schemeClr val="tx1"/>
                </a:solidFill>
              </a:rPr>
              <a:t>Ленинградская стратегическая оборонительная операция. </a:t>
            </a:r>
          </a:p>
          <a:p>
            <a:endParaRPr lang="ru-RU" sz="2400">
              <a:solidFill>
                <a:schemeClr val="tx1"/>
              </a:solidFill>
            </a:endParaRPr>
          </a:p>
          <a:p>
            <a:endParaRPr lang="ru-RU" sz="2400">
              <a:solidFill>
                <a:schemeClr val="tx1"/>
              </a:solidFill>
              <a:latin typeface="Century Gothic" pitchFamily="34" charset="0"/>
              <a:cs typeface="EucrosiaUPC" pitchFamily="18" charset="-34"/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014" y="2685200"/>
            <a:ext cx="4941290" cy="3503824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52DCD396-4268-45F1-8601-D8209C73D1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50209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3528392"/>
          </a:xfrm>
        </p:spPr>
        <p:txBody>
          <a:bodyPr>
            <a:noAutofit/>
          </a:bodyPr>
          <a:lstStyle/>
          <a:p>
            <a:endParaRPr lang="ru-RU" sz="2400" b="1" i="1">
              <a:solidFill>
                <a:schemeClr val="tx1"/>
              </a:solidFill>
            </a:endParaRPr>
          </a:p>
          <a:p>
            <a:r>
              <a:rPr lang="ru-RU" sz="2400" b="1" i="1">
                <a:solidFill>
                  <a:schemeClr val="tx1"/>
                </a:solidFill>
              </a:rPr>
              <a:t>22. На то, чтобы избавиться от мин и обеспечить проход в Ленинград морским путём потребовалось немало времени. Проход через минные заграждения был обеспечен уже после окончания войны…</a:t>
            </a:r>
          </a:p>
          <a:p>
            <a:endParaRPr lang="ru-RU" sz="2400" b="1">
              <a:solidFill>
                <a:schemeClr val="tx1"/>
              </a:solidFill>
            </a:endParaRPr>
          </a:p>
          <a:p>
            <a:r>
              <a:rPr lang="ru-RU" sz="2400">
                <a:solidFill>
                  <a:schemeClr val="tx1"/>
                </a:solidFill>
              </a:rPr>
              <a:t>А) в 1947 году</a:t>
            </a:r>
          </a:p>
          <a:p>
            <a:r>
              <a:rPr lang="ru-RU" sz="2400">
                <a:solidFill>
                  <a:schemeClr val="tx1"/>
                </a:solidFill>
              </a:rPr>
              <a:t>Б) в 1946 году</a:t>
            </a:r>
          </a:p>
          <a:p>
            <a:r>
              <a:rPr lang="ru-RU" sz="2400">
                <a:solidFill>
                  <a:schemeClr val="tx1"/>
                </a:solidFill>
              </a:rPr>
              <a:t>В) в 1948 году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222504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23. Когда была учреждена медаль «За оборону Ленинграда»? </a:t>
            </a:r>
          </a:p>
          <a:p>
            <a:r>
              <a:rPr lang="ru-RU" sz="2400">
                <a:solidFill>
                  <a:schemeClr val="tx1"/>
                </a:solidFill>
              </a:rPr>
              <a:t>А) 27 января 1944 года</a:t>
            </a:r>
          </a:p>
          <a:p>
            <a:r>
              <a:rPr lang="ru-RU" sz="2400">
                <a:solidFill>
                  <a:schemeClr val="tx1"/>
                </a:solidFill>
              </a:rPr>
              <a:t>Б) 30 сентября 1941 года</a:t>
            </a:r>
          </a:p>
          <a:p>
            <a:r>
              <a:rPr lang="ru-RU" sz="2400">
                <a:solidFill>
                  <a:schemeClr val="tx1"/>
                </a:solidFill>
              </a:rPr>
              <a:t>В) 22 декабря 1942 года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780078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24. С 20 ноября 1945 г. по 1 октября 1946 года в германии проходил Нюрнбергский судебный процесс над главными нацистскими военными преступниками Одним из обвинительных документов против фашистских преступников был: </a:t>
            </a:r>
          </a:p>
          <a:p>
            <a:r>
              <a:rPr lang="ru-RU" sz="2400">
                <a:solidFill>
                  <a:schemeClr val="tx1"/>
                </a:solidFill>
              </a:rPr>
              <a:t>А) дневник Зои Космодемьянской</a:t>
            </a:r>
          </a:p>
          <a:p>
            <a:r>
              <a:rPr lang="ru-RU" sz="2400">
                <a:solidFill>
                  <a:schemeClr val="tx1"/>
                </a:solidFill>
              </a:rPr>
              <a:t>Б) дневник Тани Савичевой</a:t>
            </a:r>
          </a:p>
          <a:p>
            <a:r>
              <a:rPr lang="ru-RU" sz="2400">
                <a:solidFill>
                  <a:schemeClr val="tx1"/>
                </a:solidFill>
              </a:rPr>
              <a:t>В) дневник Ольги Берггольц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741570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19454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25. 1 мая 1945 года Ленинград в Приказе № 20 Верховного Главнокомандующего впервые был назван Городом-Героем. Когда Ленинграду официально присвоено почетное звание «Города – Героя»? </a:t>
            </a:r>
          </a:p>
          <a:p>
            <a:r>
              <a:rPr lang="ru-RU" sz="2400">
                <a:solidFill>
                  <a:schemeClr val="tx1"/>
                </a:solidFill>
              </a:rPr>
              <a:t>А) 08 мая 1985 года</a:t>
            </a:r>
          </a:p>
          <a:p>
            <a:r>
              <a:rPr lang="ru-RU" sz="2400">
                <a:solidFill>
                  <a:schemeClr val="tx1"/>
                </a:solidFill>
              </a:rPr>
              <a:t>Б) 08 мая 1965 года</a:t>
            </a:r>
          </a:p>
          <a:p>
            <a:r>
              <a:rPr lang="ru-RU" sz="2400">
                <a:solidFill>
                  <a:schemeClr val="tx1"/>
                </a:solidFill>
              </a:rPr>
              <a:t>В) 08 мая 1990 года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755576" y="3429000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282519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187" y="986214"/>
            <a:ext cx="8496944" cy="4725144"/>
          </a:xfrm>
        </p:spPr>
        <p:txBody>
          <a:bodyPr>
            <a:noAutofit/>
          </a:bodyPr>
          <a:lstStyle/>
          <a:p>
            <a:r>
              <a:rPr lang="ru-RU" sz="2400" b="1">
                <a:solidFill>
                  <a:schemeClr val="tx1"/>
                </a:solidFill>
              </a:rPr>
              <a:t>2. Оборонительно-наступательный.</a:t>
            </a:r>
          </a:p>
          <a:p>
            <a:r>
              <a:rPr lang="ru-RU" sz="2400" b="1">
                <a:solidFill>
                  <a:schemeClr val="tx1"/>
                </a:solidFill>
              </a:rPr>
              <a:t> Боевые действия советских войск в условиях блокады (октябрь 1941 г. — декабрь 1942 г.).</a:t>
            </a:r>
            <a:r>
              <a:rPr lang="ru-RU" sz="2000">
                <a:solidFill>
                  <a:schemeClr val="tx1"/>
                </a:solidFill>
              </a:rPr>
              <a:t> </a:t>
            </a:r>
          </a:p>
          <a:p>
            <a:endParaRPr lang="ru-RU" sz="2400">
              <a:solidFill>
                <a:schemeClr val="tx1"/>
              </a:solidFill>
            </a:endParaRPr>
          </a:p>
          <a:p>
            <a:endParaRPr lang="ru-RU" sz="2400">
              <a:solidFill>
                <a:schemeClr val="tx1"/>
              </a:solidFill>
              <a:latin typeface="Century Gothic" pitchFamily="34" charset="0"/>
              <a:cs typeface="EucrosiaUPC" pitchFamily="18" charset="-34"/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968" y="2377538"/>
            <a:ext cx="5148064" cy="34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6222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187" y="778396"/>
            <a:ext cx="8496944" cy="4725144"/>
          </a:xfrm>
        </p:spPr>
        <p:txBody>
          <a:bodyPr>
            <a:noAutofit/>
          </a:bodyPr>
          <a:lstStyle/>
          <a:p>
            <a:r>
              <a:rPr lang="ru-RU" sz="2400" b="1">
                <a:solidFill>
                  <a:schemeClr val="tx1"/>
                </a:solidFill>
              </a:rPr>
              <a:t>3. Переломный. </a:t>
            </a:r>
          </a:p>
          <a:p>
            <a:r>
              <a:rPr lang="ru-RU" sz="2400" b="1">
                <a:solidFill>
                  <a:schemeClr val="tx1"/>
                </a:solidFill>
              </a:rPr>
              <a:t>Прорыв блокады Ленинграда и боевые действия советских войск после её прорыва (январь—декабрь 1943 г.).</a:t>
            </a:r>
            <a:endParaRPr lang="ru-RU" sz="2400">
              <a:solidFill>
                <a:schemeClr val="tx1"/>
              </a:solidFill>
            </a:endParaRPr>
          </a:p>
          <a:p>
            <a:endParaRPr lang="ru-RU" sz="2400">
              <a:solidFill>
                <a:schemeClr val="tx1"/>
              </a:solidFill>
              <a:latin typeface="Century Gothic" pitchFamily="34" charset="0"/>
              <a:cs typeface="EucrosiaUPC" pitchFamily="18" charset="-34"/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635" y="2561133"/>
            <a:ext cx="5004048" cy="351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753994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496944" cy="4830082"/>
          </a:xfrm>
        </p:spPr>
        <p:txBody>
          <a:bodyPr>
            <a:noAutofit/>
          </a:bodyPr>
          <a:lstStyle/>
          <a:p>
            <a:r>
              <a:rPr lang="ru-RU" sz="2400" b="1">
                <a:solidFill>
                  <a:schemeClr val="tx1"/>
                </a:solidFill>
              </a:rPr>
              <a:t>4. Решающий. </a:t>
            </a:r>
          </a:p>
          <a:p>
            <a:r>
              <a:rPr lang="ru-RU" sz="2000" b="1">
                <a:solidFill>
                  <a:schemeClr val="tx1"/>
                </a:solidFill>
              </a:rPr>
              <a:t>Разгром немецко-фашистских войск под Ленинградом и Новгородом. Полное освобождение Ленинграда </a:t>
            </a:r>
            <a:br>
              <a:rPr lang="ru-RU" sz="2000" b="1">
                <a:solidFill>
                  <a:schemeClr val="tx1"/>
                </a:solidFill>
              </a:rPr>
            </a:br>
            <a:r>
              <a:rPr lang="ru-RU" sz="2000" b="1">
                <a:solidFill>
                  <a:schemeClr val="tx1"/>
                </a:solidFill>
              </a:rPr>
              <a:t>от почти 900-дневной вражеской блокады. </a:t>
            </a:r>
            <a:br>
              <a:rPr lang="ru-RU" sz="2000" b="1">
                <a:solidFill>
                  <a:schemeClr val="tx1"/>
                </a:solidFill>
              </a:rPr>
            </a:br>
            <a:r>
              <a:rPr lang="ru-RU" sz="2000" b="1">
                <a:solidFill>
                  <a:schemeClr val="tx1"/>
                </a:solidFill>
              </a:rPr>
              <a:t>Ленинградско-Новгородская стратегическая наступательная операция </a:t>
            </a:r>
            <a:br>
              <a:rPr lang="ru-RU" sz="2000" b="1">
                <a:solidFill>
                  <a:schemeClr val="tx1"/>
                </a:solidFill>
              </a:rPr>
            </a:br>
            <a:r>
              <a:rPr lang="ru-RU" sz="2000" b="1">
                <a:solidFill>
                  <a:schemeClr val="tx1"/>
                </a:solidFill>
              </a:rPr>
              <a:t>(14 января — 1 марта 1944 г.).</a:t>
            </a:r>
          </a:p>
          <a:p>
            <a:endParaRPr lang="ru-RU" sz="2400">
              <a:solidFill>
                <a:schemeClr val="tx1"/>
              </a:solidFill>
              <a:latin typeface="Century Gothic" pitchFamily="34" charset="0"/>
              <a:cs typeface="EucrosiaUPC" pitchFamily="18" charset="-34"/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04" y="2960273"/>
            <a:ext cx="6093392" cy="315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9122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57361"/>
            <a:ext cx="8496944" cy="4725144"/>
          </a:xfrm>
        </p:spPr>
        <p:txBody>
          <a:bodyPr>
            <a:noAutofit/>
          </a:bodyPr>
          <a:lstStyle/>
          <a:p>
            <a:r>
              <a:rPr lang="ru-RU" sz="2400" b="1">
                <a:solidFill>
                  <a:schemeClr val="tx1"/>
                </a:solidFill>
              </a:rPr>
              <a:t>5. Завершающий. </a:t>
            </a:r>
          </a:p>
          <a:p>
            <a:r>
              <a:rPr lang="ru-RU" sz="2400" b="1">
                <a:solidFill>
                  <a:schemeClr val="tx1"/>
                </a:solidFill>
              </a:rPr>
              <a:t>Разгром финской армии на Карельском перешейке и в Южной Карелии. Окончание битвы за Ленинград. </a:t>
            </a:r>
            <a:br>
              <a:rPr lang="ru-RU" sz="2400" b="1">
                <a:solidFill>
                  <a:schemeClr val="tx1"/>
                </a:solidFill>
              </a:rPr>
            </a:br>
            <a:r>
              <a:rPr lang="ru-RU" sz="2400" b="1">
                <a:solidFill>
                  <a:schemeClr val="tx1"/>
                </a:solidFill>
              </a:rPr>
              <a:t>Выборгско-Петрозаводская стратегическая наступательная операция (10 июня — 9 августа 1944 г.).</a:t>
            </a:r>
            <a:endParaRPr lang="ru-RU" sz="2400">
              <a:solidFill>
                <a:schemeClr val="tx1"/>
              </a:solidFill>
              <a:latin typeface="Century Gothic" pitchFamily="34" charset="0"/>
              <a:cs typeface="EucrosiaUPC" pitchFamily="18" charset="-34"/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0510D0-463B-4543-82FD-8B293E234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120" y="3052607"/>
            <a:ext cx="5143077" cy="321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32766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496944" cy="3528392"/>
          </a:xfrm>
        </p:spPr>
        <p:txBody>
          <a:bodyPr>
            <a:noAutofit/>
          </a:bodyPr>
          <a:lstStyle/>
          <a:p>
            <a:r>
              <a:rPr lang="ru-RU" sz="4800" b="1">
                <a:solidFill>
                  <a:schemeClr val="tx1"/>
                </a:solidFill>
              </a:rPr>
              <a:t>ВИКТОРИНА</a:t>
            </a:r>
          </a:p>
          <a:p>
            <a:endParaRPr lang="ru-RU" sz="4800" b="1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611" y="1916832"/>
            <a:ext cx="5436096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99135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496944" cy="3528392"/>
          </a:xfrm>
        </p:spPr>
        <p:txBody>
          <a:bodyPr>
            <a:noAutofit/>
          </a:bodyPr>
          <a:lstStyle/>
          <a:p>
            <a:endParaRPr lang="ru-RU" sz="2400" b="1">
              <a:solidFill>
                <a:schemeClr val="tx1"/>
              </a:solidFill>
            </a:endParaRPr>
          </a:p>
          <a:p>
            <a:endParaRPr lang="ru-RU" sz="2400" b="1">
              <a:solidFill>
                <a:schemeClr val="tx1"/>
              </a:solidFill>
            </a:endParaRPr>
          </a:p>
          <a:p>
            <a:pPr lvl="0"/>
            <a:r>
              <a:rPr lang="ru-RU" sz="2400" b="1" i="1">
                <a:solidFill>
                  <a:schemeClr val="tx1"/>
                </a:solidFill>
              </a:rPr>
              <a:t>1. Назовите даты блокады Ленинграда.</a:t>
            </a:r>
            <a:endParaRPr lang="ru-RU" sz="2400">
              <a:solidFill>
                <a:schemeClr val="tx1"/>
              </a:solidFill>
            </a:endParaRPr>
          </a:p>
          <a:p>
            <a:pPr lvl="0"/>
            <a:r>
              <a:rPr lang="ru-RU" sz="2400">
                <a:solidFill>
                  <a:schemeClr val="tx1"/>
                </a:solidFill>
              </a:rPr>
              <a:t>А) 8 сентября 1941 года ⎯ 27 января 1944 года</a:t>
            </a:r>
          </a:p>
          <a:p>
            <a:pPr lvl="0"/>
            <a:r>
              <a:rPr lang="ru-RU" sz="2400">
                <a:solidFill>
                  <a:schemeClr val="tx1"/>
                </a:solidFill>
              </a:rPr>
              <a:t>Б) 1 сентября 1939 года ⎯ 27 января 1944 года</a:t>
            </a:r>
          </a:p>
          <a:p>
            <a:pPr lvl="0"/>
            <a:r>
              <a:rPr lang="ru-RU" sz="2400">
                <a:solidFill>
                  <a:schemeClr val="tx1"/>
                </a:solidFill>
              </a:rPr>
              <a:t>В) 22 июня 1941 года ⎯ 31 января 1944 года</a:t>
            </a:r>
          </a:p>
          <a:p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7659" y="3140968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>
              <a:solidFill>
                <a:srgbClr val="4F81BD">
                  <a:lumMod val="75000"/>
                </a:srgbClr>
              </a:solidFill>
              <a:latin typeface="Century Gothic" pitchFamily="34" charset="0"/>
              <a:cs typeface="Eucros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194405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118</Paragraphs>
  <Slides>33</Slides>
  <Notes>33</Notes>
  <TotalTime>2282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baseType="lpstr" size="34">
      <vt:lpstr>1_Тема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natali_beneskriptoba@outlook.com</cp:lastModifiedBy>
  <cp:revision>157</cp:revision>
  <cp:lastPrinted>2022-08-08T13:48:05.000</cp:lastPrinted>
  <dcterms:created xsi:type="dcterms:W3CDTF">2021-04-07T09:26:27Z</dcterms:created>
  <dcterms:modified xsi:type="dcterms:W3CDTF">2022-11-07T17:28:36Z</dcterms:modified>
</cp:coreProperties>
</file>