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4" r:id="rId4"/>
    <p:sldId id="270" r:id="rId5"/>
    <p:sldId id="263" r:id="rId6"/>
    <p:sldId id="275" r:id="rId7"/>
    <p:sldId id="265" r:id="rId8"/>
    <p:sldId id="276" r:id="rId9"/>
    <p:sldId id="272" r:id="rId10"/>
    <p:sldId id="282" r:id="rId11"/>
    <p:sldId id="277" r:id="rId12"/>
    <p:sldId id="269" r:id="rId13"/>
    <p:sldId id="257" r:id="rId14"/>
    <p:sldId id="278" r:id="rId15"/>
    <p:sldId id="262" r:id="rId16"/>
    <p:sldId id="274" r:id="rId17"/>
    <p:sldId id="267" r:id="rId18"/>
    <p:sldId id="279" r:id="rId19"/>
    <p:sldId id="280" r:id="rId20"/>
    <p:sldId id="281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99FF"/>
    <a:srgbClr val="FF0066"/>
    <a:srgbClr val="00CC99"/>
    <a:srgbClr val="33CC33"/>
    <a:srgbClr val="FF9900"/>
    <a:srgbClr val="800000"/>
    <a:srgbClr val="CC99FF"/>
    <a:srgbClr val="CC66FF"/>
    <a:srgbClr val="FFFF99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35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184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710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748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778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76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451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3219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151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71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425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9591B-D007-4E2D-A458-A802062718FE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37A71-C4DE-4EF0-BDAA-24595DE21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942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4.xml.rels><?xml version="1.0" encoding="UTF-8" standalone="yes" ?><Relationships xmlns="http://schemas.openxmlformats.org/package/2006/relationships"><Relationship Id="rId3" Target="../media/image33.png" Type="http://schemas.openxmlformats.org/officeDocument/2006/relationships/image"/><Relationship Id="rId7" Target="../media/image3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36.jpeg" Type="http://schemas.openxmlformats.org/officeDocument/2006/relationships/image"/><Relationship Id="rId5" Target="../media/image35.jpeg" Type="http://schemas.openxmlformats.org/officeDocument/2006/relationships/image"/><Relationship Id="rId4" Target="../media/image30.pn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7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6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8"/>
          <a:stretch/>
        </p:blipFill>
        <p:spPr bwMode="auto">
          <a:xfrm>
            <a:off x="0" y="0"/>
            <a:ext cx="5007429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5"/>
          <p:cNvSpPr>
            <a:spLocks noChangeArrowheads="1"/>
          </p:cNvSpPr>
          <p:nvPr/>
        </p:nvSpPr>
        <p:spPr bwMode="gray">
          <a:xfrm>
            <a:off x="3600741" y="476672"/>
            <a:ext cx="5256584" cy="1512168"/>
          </a:xfrm>
          <a:prstGeom prst="roundRect">
            <a:avLst>
              <a:gd fmla="val 16667" name="adj"/>
            </a:avLst>
          </a:prstGeom>
          <a:solidFill>
            <a:srgbClr val="FF99CC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z="44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Южная Америка: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kern="0" lang="ru-RU" smtClean="0" sz="44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образ </a:t>
            </a:r>
            <a:r>
              <a:rPr b="1" dirty="0" kern="0" lang="ru-RU" sz="44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материка (1)</a:t>
            </a:r>
            <a:endParaRPr b="1" dirty="0" kern="0" lang="en-US" sz="4400">
              <a:solidFill>
                <a:srgbClr val="FF000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5013176"/>
            <a:ext cx="4464496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z="2000">
                <a:solidFill>
                  <a:srgbClr val="FFCCFF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30602050306030303" pitchFamily="18" typeface="Constantia"/>
              </a:rPr>
              <a:t>Подготовила:</a:t>
            </a:r>
          </a:p>
          <a:p>
            <a:pPr algn="ctr"/>
            <a:r>
              <a:rPr b="1" dirty="0" i="1" lang="ru-RU" sz="2000">
                <a:solidFill>
                  <a:srgbClr val="FFCCFF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30602050306030303" pitchFamily="18" typeface="Constantia"/>
              </a:rPr>
              <a:t>Учитель географии</a:t>
            </a:r>
          </a:p>
          <a:p>
            <a:pPr algn="ctr"/>
            <a:r>
              <a:rPr b="1" dirty="0" err="1" i="1" lang="ru-RU" smtClean="0" sz="2000">
                <a:solidFill>
                  <a:srgbClr val="FFCCFF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30602050306030303" pitchFamily="18" typeface="Constantia"/>
              </a:rPr>
              <a:t>Маннапова</a:t>
            </a:r>
            <a:r>
              <a:rPr b="1" dirty="0" i="1" lang="ru-RU" smtClean="0" sz="2000">
                <a:solidFill>
                  <a:srgbClr val="FFCCFF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30602050306030303" pitchFamily="18" typeface="Constantia"/>
              </a:rPr>
              <a:t> Мария Владимировна</a:t>
            </a:r>
            <a:endParaRPr b="1" dirty="0" i="1" lang="ru-RU" sz="2000">
              <a:solidFill>
                <a:srgbClr val="FFCCFF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30602050306030303" pitchFamily="18"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601912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2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7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9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0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2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4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5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6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7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9"/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1"/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grpId="0" spid="4"/>
    </p:bld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1680" y="188640"/>
            <a:ext cx="7128792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Черты сходства и различия </a:t>
            </a:r>
          </a:p>
          <a:p>
            <a:pPr algn="ctr"/>
            <a:r>
              <a:rPr b="1" dirty="0" lang="ru-RU" smtClean="0" sz="3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Южной Америки и Африки</a:t>
            </a:r>
            <a:endParaRPr b="1" dirty="0" lang="ru-RU" sz="32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31689023"/>
              </p:ext>
            </p:extLst>
          </p:nvPr>
        </p:nvGraphicFramePr>
        <p:xfrm>
          <a:off x="1403648" y="1484784"/>
          <a:ext cx="7488832" cy="5007819"/>
        </p:xfrm>
        <a:graphic>
          <a:graphicData uri="http://schemas.openxmlformats.org/drawingml/2006/table">
            <a:tbl>
              <a:tblPr bandRow="1" firstRow="1">
                <a:tableStyleId>{93296810-A885-4BE3-A3E7-6D5BEEA58F35}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143112191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133747861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4023673667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334332119"/>
                    </a:ext>
                  </a:extLst>
                </a:gridCol>
              </a:tblGrid>
              <a:tr h="541260"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1400"/>
                        <a:t>Факторы определяющие ГП материка</a:t>
                      </a:r>
                      <a:endParaRPr dirty="0"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1400"/>
                        <a:t>Южная</a:t>
                      </a:r>
                    </a:p>
                    <a:p>
                      <a:pPr algn="ctr"/>
                      <a:r>
                        <a:rPr dirty="0" lang="ru-RU" smtClean="0" sz="1400"/>
                        <a:t>Америка</a:t>
                      </a:r>
                      <a:endParaRPr dirty="0"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1400"/>
                        <a:t>Африка</a:t>
                      </a:r>
                      <a:endParaRPr dirty="0"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 sz="1400"/>
                        <a:t>Черты сходства и различия</a:t>
                      </a:r>
                      <a:endParaRPr dirty="0" lang="ru-RU" sz="14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1683412"/>
                  </a:ext>
                </a:extLst>
              </a:tr>
              <a:tr h="699128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400">
                          <a:solidFill>
                            <a:srgbClr val="002060"/>
                          </a:solidFill>
                        </a:rPr>
                        <a:t>Отношение к экватору</a:t>
                      </a:r>
                      <a:endParaRPr b="1"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mtClean="0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51739247"/>
                  </a:ext>
                </a:extLst>
              </a:tr>
              <a:tr h="1705312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400">
                          <a:solidFill>
                            <a:srgbClr val="002060"/>
                          </a:solidFill>
                        </a:rPr>
                        <a:t>Отношение к нулевому меридиану</a:t>
                      </a:r>
                      <a:endParaRPr b="1"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97787699"/>
                  </a:ext>
                </a:extLst>
              </a:tr>
              <a:tr h="699128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400">
                          <a:solidFill>
                            <a:srgbClr val="002060"/>
                          </a:solidFill>
                        </a:rPr>
                        <a:t>Отношение к другим материкам</a:t>
                      </a:r>
                      <a:endParaRPr b="1"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41111721"/>
                  </a:ext>
                </a:extLst>
              </a:tr>
              <a:tr h="1172731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400">
                          <a:solidFill>
                            <a:srgbClr val="002060"/>
                          </a:solidFill>
                        </a:rPr>
                        <a:t>Отношение к океанам</a:t>
                      </a:r>
                      <a:endParaRPr b="1"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dirty="0"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096018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67944" y="2996952"/>
            <a:ext cx="43204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dirty="0" lang="ru-RU"/>
          </a:p>
        </p:txBody>
      </p:sp>
      <p:sp>
        <p:nvSpPr>
          <p:cNvPr id="5" name="TextBox 4"/>
          <p:cNvSpPr txBox="1"/>
          <p:nvPr/>
        </p:nvSpPr>
        <p:spPr>
          <a:xfrm>
            <a:off x="3131840" y="2218709"/>
            <a:ext cx="2016224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1400">
                <a:solidFill>
                  <a:srgbClr val="002060"/>
                </a:solidFill>
              </a:rPr>
              <a:t>Большая часть расположена в </a:t>
            </a:r>
          </a:p>
          <a:p>
            <a:pPr algn="ctr"/>
            <a:r>
              <a:rPr dirty="0" lang="ru-RU" sz="1400">
                <a:solidFill>
                  <a:srgbClr val="002060"/>
                </a:solidFill>
              </a:rPr>
              <a:t>Южном полушарии</a:t>
            </a:r>
          </a:p>
          <a:p>
            <a:endParaRPr dirty="0" lang="ru-RU" sz="1400"/>
          </a:p>
        </p:txBody>
      </p:sp>
      <p:sp>
        <p:nvSpPr>
          <p:cNvPr id="8" name="TextBox 7"/>
          <p:cNvSpPr txBox="1"/>
          <p:nvPr/>
        </p:nvSpPr>
        <p:spPr>
          <a:xfrm>
            <a:off x="5231506" y="2201197"/>
            <a:ext cx="1800200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1400">
                <a:solidFill>
                  <a:srgbClr val="002060"/>
                </a:solidFill>
              </a:rPr>
              <a:t>Экватор пересекает материк почти по середине</a:t>
            </a:r>
          </a:p>
          <a:p>
            <a:pPr algn="ctr"/>
            <a:endParaRPr dirty="0" lang="ru-RU" sz="1400"/>
          </a:p>
        </p:txBody>
      </p:sp>
      <p:sp>
        <p:nvSpPr>
          <p:cNvPr id="9" name="TextBox 8"/>
          <p:cNvSpPr txBox="1"/>
          <p:nvPr/>
        </p:nvSpPr>
        <p:spPr>
          <a:xfrm>
            <a:off x="7136862" y="2201197"/>
            <a:ext cx="1561308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1400">
                <a:solidFill>
                  <a:srgbClr val="002060"/>
                </a:solidFill>
              </a:rPr>
              <a:t>Оба материка пересекает экватор</a:t>
            </a:r>
          </a:p>
          <a:p>
            <a:endParaRPr dirty="0" lang="ru-RU"/>
          </a:p>
        </p:txBody>
      </p:sp>
      <p:sp>
        <p:nvSpPr>
          <p:cNvPr id="10" name="TextBox 9"/>
          <p:cNvSpPr txBox="1"/>
          <p:nvPr/>
        </p:nvSpPr>
        <p:spPr>
          <a:xfrm>
            <a:off x="3347864" y="3155304"/>
            <a:ext cx="1656184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solidFill>
                  <a:srgbClr val="002060"/>
                </a:solidFill>
              </a:rPr>
              <a:t>Находится в западном полушарии</a:t>
            </a:r>
          </a:p>
          <a:p>
            <a:endParaRPr dirty="0" lang="ru-RU"/>
          </a:p>
        </p:txBody>
      </p:sp>
      <p:sp>
        <p:nvSpPr>
          <p:cNvPr id="11" name="TextBox 10"/>
          <p:cNvSpPr txBox="1"/>
          <p:nvPr/>
        </p:nvSpPr>
        <p:spPr>
          <a:xfrm>
            <a:off x="5148064" y="2937195"/>
            <a:ext cx="1800200" cy="187743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dirty="0" lang="ru-RU" sz="1400">
                <a:solidFill>
                  <a:srgbClr val="002060"/>
                </a:solidFill>
              </a:rPr>
              <a:t>Большая часть материка находится в восточном полушарии.</a:t>
            </a:r>
          </a:p>
          <a:p>
            <a:pPr algn="just"/>
            <a:r>
              <a:rPr dirty="0" lang="ru-RU" sz="1400">
                <a:solidFill>
                  <a:srgbClr val="002060"/>
                </a:solidFill>
              </a:rPr>
              <a:t>Нулевой меридиан пересекает материк в его западной части</a:t>
            </a:r>
          </a:p>
          <a:p>
            <a:endParaRPr dirty="0" lang="ru-RU"/>
          </a:p>
        </p:txBody>
      </p:sp>
      <p:sp>
        <p:nvSpPr>
          <p:cNvPr id="12" name="TextBox 11"/>
          <p:cNvSpPr txBox="1"/>
          <p:nvPr/>
        </p:nvSpPr>
        <p:spPr>
          <a:xfrm>
            <a:off x="3336430" y="4630508"/>
            <a:ext cx="1728192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solidFill>
                  <a:srgbClr val="002060"/>
                </a:solidFill>
              </a:rPr>
              <a:t>На севере граничит с Северной Америкой</a:t>
            </a:r>
          </a:p>
          <a:p>
            <a:endParaRPr dirty="0" lang="ru-RU" sz="1400"/>
          </a:p>
        </p:txBody>
      </p:sp>
      <p:sp>
        <p:nvSpPr>
          <p:cNvPr id="13" name="TextBox 12"/>
          <p:cNvSpPr txBox="1"/>
          <p:nvPr/>
        </p:nvSpPr>
        <p:spPr>
          <a:xfrm>
            <a:off x="5314948" y="4655426"/>
            <a:ext cx="1716758" cy="73866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solidFill>
                  <a:srgbClr val="002060"/>
                </a:solidFill>
              </a:rPr>
              <a:t>На севере граничит с Евразией</a:t>
            </a:r>
          </a:p>
          <a:p>
            <a:endParaRPr dirty="0" lang="ru-RU" sz="1400"/>
          </a:p>
        </p:txBody>
      </p:sp>
      <p:sp>
        <p:nvSpPr>
          <p:cNvPr id="14" name="TextBox 13"/>
          <p:cNvSpPr txBox="1"/>
          <p:nvPr/>
        </p:nvSpPr>
        <p:spPr>
          <a:xfrm>
            <a:off x="3336430" y="5394090"/>
            <a:ext cx="1728192" cy="144655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solidFill>
                  <a:srgbClr val="002060"/>
                </a:solidFill>
              </a:rPr>
              <a:t>На западе омывается Тихим океаном, на востоке Атлантическим </a:t>
            </a:r>
          </a:p>
          <a:p>
            <a:endParaRPr dirty="0" lang="ru-RU"/>
          </a:p>
        </p:txBody>
      </p:sp>
      <p:sp>
        <p:nvSpPr>
          <p:cNvPr id="15" name="TextBox 14"/>
          <p:cNvSpPr txBox="1"/>
          <p:nvPr/>
        </p:nvSpPr>
        <p:spPr>
          <a:xfrm>
            <a:off x="5148064" y="5394090"/>
            <a:ext cx="1800200" cy="144655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solidFill>
                  <a:srgbClr val="002060"/>
                </a:solidFill>
              </a:rPr>
              <a:t>На западе омывается Атлантическим океаном, на востоке Индийским</a:t>
            </a:r>
          </a:p>
          <a:p>
            <a:endParaRPr dirty="0" lang="ru-RU"/>
          </a:p>
        </p:txBody>
      </p:sp>
      <p:sp>
        <p:nvSpPr>
          <p:cNvPr id="17" name="TextBox 16"/>
          <p:cNvSpPr txBox="1"/>
          <p:nvPr/>
        </p:nvSpPr>
        <p:spPr>
          <a:xfrm>
            <a:off x="7031706" y="5394090"/>
            <a:ext cx="1860774" cy="144655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solidFill>
                  <a:srgbClr val="002060"/>
                </a:solidFill>
              </a:rPr>
              <a:t>Оба материка омываются двумя океанами, один из которых Атлантический</a:t>
            </a:r>
          </a:p>
          <a:p>
            <a:endParaRPr dirty="0" lang="ru-RU"/>
          </a:p>
        </p:txBody>
      </p:sp>
      <p:sp>
        <p:nvSpPr>
          <p:cNvPr id="18" name="TextBox 17"/>
          <p:cNvSpPr txBox="1"/>
          <p:nvPr/>
        </p:nvSpPr>
        <p:spPr>
          <a:xfrm>
            <a:off x="3779912" y="6524880"/>
            <a:ext cx="2034083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/>
              <a:t>Записать в тетрадь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xmlns="" val="294731814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">
                      <p:stCondLst>
                        <p:cond delay="indefinite"/>
                      </p:stCondLst>
                      <p:childTnLst>
                        <p:par>
                          <p:cTn fill="hold" id="1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4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8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2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6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">
                      <p:stCondLst>
                        <p:cond delay="indefinite"/>
                      </p:stCondLst>
                      <p:childTnLst>
                        <p:par>
                          <p:cTn fill="hold" id="3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4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8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0">
                      <p:stCondLst>
                        <p:cond delay="indefinite"/>
                      </p:stCondLst>
                      <p:childTnLst>
                        <p:par>
                          <p:cTn fill="hold" id="4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2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4">
                      <p:stCondLst>
                        <p:cond delay="indefinite"/>
                      </p:stCondLst>
                      <p:childTnLst>
                        <p:par>
                          <p:cTn fill="hold" id="4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6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6"/>
      <p:bldP grpId="0" spid="5"/>
      <p:bldP grpId="0" spid="8"/>
      <p:bldP grpId="0" spid="9"/>
      <p:bldP grpId="0" spid="10"/>
      <p:bldP grpId="0" spid="11"/>
      <p:bldP grpId="0" spid="12"/>
      <p:bldP grpId="0" spid="13"/>
      <p:bldP grpId="0" spid="14"/>
      <p:bldP grpId="0" spid="15"/>
      <p:bldP grpId="0" spid="17"/>
    </p:bld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14469"/>
            <a:ext cx="3564396" cy="110799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Строение Земной коры </a:t>
            </a:r>
          </a:p>
          <a:p>
            <a:pPr algn="ctr"/>
            <a:r>
              <a:rPr b="1" dirty="0" lang="ru-RU" smtClean="0" sz="2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и рельеф</a:t>
            </a:r>
          </a:p>
          <a:p>
            <a:pPr algn="ctr"/>
            <a:r>
              <a:rPr b="1" dirty="0" lang="ru-RU" smtClean="0" sz="2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Южной Америки</a:t>
            </a:r>
            <a:endParaRPr b="1" dirty="0" lang="ru-RU" sz="22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https://ru-static.z-dn.net/files/dc3/784ca2518a1c231a5c2a54bfa2551be7.jpg" id="1026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14" r="29381"/>
          <a:stretch/>
        </p:blipFill>
        <p:spPr bwMode="auto">
          <a:xfrm>
            <a:off x="2376834" y="1169912"/>
            <a:ext cx="3255050" cy="5143501"/>
          </a:xfrm>
          <a:prstGeom prst="rect">
            <a:avLst/>
          </a:prstGeom>
          <a:ln w="28575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943" y="116633"/>
            <a:ext cx="3353091" cy="66207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4135" y="260648"/>
            <a:ext cx="3273153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Большая часть континента лежит в пределах </a:t>
            </a:r>
          </a:p>
          <a:p>
            <a:pPr algn="ctr"/>
            <a:r>
              <a:rPr b="1" dirty="0" lang="ru-RU" smtClean="0" sz="1600">
                <a:solidFill>
                  <a:srgbClr val="FF0066"/>
                </a:solidFill>
              </a:rPr>
              <a:t>Южно-Американской литосферной плиты.</a:t>
            </a:r>
            <a:endParaRPr b="1" dirty="0" lang="ru-RU" sz="160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8266" y="1337113"/>
            <a:ext cx="3273153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Восточная часть материка- это </a:t>
            </a:r>
            <a:r>
              <a:rPr b="1" dirty="0" lang="ru-RU" smtClean="0" sz="1600">
                <a:solidFill>
                  <a:srgbClr val="FF0066"/>
                </a:solidFill>
              </a:rPr>
              <a:t>древняя</a:t>
            </a:r>
            <a:r>
              <a:rPr b="1" dirty="0" lang="ru-RU" smtClean="0" sz="1600">
                <a:solidFill>
                  <a:srgbClr val="002060"/>
                </a:solidFill>
              </a:rPr>
              <a:t> </a:t>
            </a:r>
            <a:r>
              <a:rPr b="1" dirty="0" lang="ru-RU" smtClean="0" sz="1600">
                <a:solidFill>
                  <a:srgbClr val="FF0066"/>
                </a:solidFill>
              </a:rPr>
              <a:t>Южно-Американская платформа</a:t>
            </a:r>
            <a:r>
              <a:rPr b="1" dirty="0" lang="ru-RU" smtClean="0" sz="1600">
                <a:solidFill>
                  <a:srgbClr val="002060"/>
                </a:solidFill>
              </a:rPr>
              <a:t>; западная- </a:t>
            </a:r>
            <a:r>
              <a:rPr b="1" dirty="0" lang="ru-RU" smtClean="0" sz="1600">
                <a:solidFill>
                  <a:srgbClr val="FF0066"/>
                </a:solidFill>
              </a:rPr>
              <a:t>складчатый пояс Анд.</a:t>
            </a:r>
            <a:endParaRPr b="1" dirty="0" lang="ru-RU" sz="160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3858" y="2429050"/>
            <a:ext cx="3273153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Приподнятые участки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 Южно-Америкой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Платформы- </a:t>
            </a:r>
            <a:r>
              <a:rPr b="1" dirty="0" i="1" lang="ru-RU" smtClean="0" sz="1600">
                <a:solidFill>
                  <a:srgbClr val="002060"/>
                </a:solidFill>
              </a:rPr>
              <a:t>щиты</a:t>
            </a:r>
            <a:r>
              <a:rPr b="1" dirty="0" lang="ru-RU" smtClean="0" sz="1600">
                <a:solidFill>
                  <a:srgbClr val="002060"/>
                </a:solidFill>
              </a:rPr>
              <a:t> – в рельефе соответствуют </a:t>
            </a:r>
            <a:r>
              <a:rPr b="1" dirty="0" i="1" lang="ru-RU" smtClean="0" sz="1600">
                <a:solidFill>
                  <a:srgbClr val="002060"/>
                </a:solidFill>
              </a:rPr>
              <a:t>Бразильской и </a:t>
            </a:r>
            <a:r>
              <a:rPr b="1" dirty="0" err="1" i="1" lang="ru-RU" smtClean="0" sz="1600">
                <a:solidFill>
                  <a:srgbClr val="002060"/>
                </a:solidFill>
              </a:rPr>
              <a:t>Гвианское</a:t>
            </a:r>
            <a:r>
              <a:rPr b="1" dirty="0" i="1" lang="ru-RU" smtClean="0" sz="1600">
                <a:solidFill>
                  <a:srgbClr val="002060"/>
                </a:solidFill>
              </a:rPr>
              <a:t> плоскогорье.</a:t>
            </a:r>
            <a:endParaRPr b="1" dirty="0" i="1" lang="ru-RU" sz="160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4446" y="3831771"/>
            <a:ext cx="3272841" cy="132655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 sz="1600">
                <a:solidFill>
                  <a:srgbClr val="002060"/>
                </a:solidFill>
              </a:rPr>
              <a:t>На плитах платформы </a:t>
            </a:r>
            <a:r>
              <a:rPr b="1" dirty="0" lang="ru-RU" smtClean="0" sz="1600">
                <a:solidFill>
                  <a:srgbClr val="002060"/>
                </a:solidFill>
              </a:rPr>
              <a:t>располагаются огромные низменные равнины-</a:t>
            </a:r>
          </a:p>
          <a:p>
            <a:pPr algn="ctr"/>
            <a:r>
              <a:rPr b="1" dirty="0" i="1" lang="ru-RU" smtClean="0" sz="1600">
                <a:solidFill>
                  <a:srgbClr val="002060"/>
                </a:solidFill>
              </a:rPr>
              <a:t>Амазонская, </a:t>
            </a:r>
            <a:r>
              <a:rPr b="1" dirty="0" err="1" i="1" lang="ru-RU" smtClean="0" sz="1600">
                <a:solidFill>
                  <a:srgbClr val="002060"/>
                </a:solidFill>
              </a:rPr>
              <a:t>Оринокская</a:t>
            </a:r>
            <a:r>
              <a:rPr b="1" dirty="0" i="1" lang="ru-RU" smtClean="0" sz="160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b="1" dirty="0" i="1" lang="ru-RU" smtClean="0" sz="1600">
                <a:solidFill>
                  <a:srgbClr val="002060"/>
                </a:solidFill>
              </a:rPr>
              <a:t>Ла-</a:t>
            </a:r>
            <a:r>
              <a:rPr b="1" dirty="0" err="1" i="1" lang="ru-RU" smtClean="0" sz="1600">
                <a:solidFill>
                  <a:srgbClr val="002060"/>
                </a:solidFill>
              </a:rPr>
              <a:t>Платская</a:t>
            </a:r>
            <a:r>
              <a:rPr b="1" dirty="0" i="1" lang="ru-RU" smtClean="0" sz="1600">
                <a:solidFill>
                  <a:srgbClr val="002060"/>
                </a:solidFill>
              </a:rPr>
              <a:t> .</a:t>
            </a:r>
            <a:endParaRPr b="1" dirty="0" i="1" lang="ru-RU" sz="160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23856" y="5229200"/>
            <a:ext cx="3273153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На юге материка существует участок </a:t>
            </a:r>
            <a:r>
              <a:rPr b="1" dirty="0" i="1" lang="ru-RU" smtClean="0" sz="1600">
                <a:solidFill>
                  <a:srgbClr val="002060"/>
                </a:solidFill>
              </a:rPr>
              <a:t>молодой Патагонской</a:t>
            </a:r>
          </a:p>
          <a:p>
            <a:pPr algn="ctr"/>
            <a:r>
              <a:rPr b="1" dirty="0" i="1" lang="ru-RU" smtClean="0" sz="1600">
                <a:solidFill>
                  <a:srgbClr val="002060"/>
                </a:solidFill>
              </a:rPr>
              <a:t>платформы</a:t>
            </a:r>
            <a:r>
              <a:rPr b="1" dirty="0" lang="ru-RU" smtClean="0" sz="1600">
                <a:solidFill>
                  <a:srgbClr val="002060"/>
                </a:solidFill>
              </a:rPr>
              <a:t>, в которой рельеф представлен </a:t>
            </a:r>
            <a:r>
              <a:rPr b="1" dirty="0" i="1" lang="ru-RU" smtClean="0" sz="1600">
                <a:solidFill>
                  <a:srgbClr val="002060"/>
                </a:solidFill>
              </a:rPr>
              <a:t>ступенчатым плато (до 200м). </a:t>
            </a:r>
            <a:endParaRPr b="1" dirty="0" i="1" lang="ru-RU" sz="1600">
              <a:solidFill>
                <a:srgbClr val="002060"/>
              </a:solidFill>
            </a:endParaRPr>
          </a:p>
        </p:txBody>
      </p:sp>
      <p:pic>
        <p:nvPicPr>
          <p:cNvPr descr="https://ykl-res.azureedge.net/d997d3b5-846c-4f7c-bbf3-2cd1adff014d/%D0%A0%D0%B5%D0%BB%D1%8C%D0%B5%D1%84.png" id="12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" l="22" r="22" t="51"/>
          <a:stretch/>
        </p:blipFill>
        <p:spPr bwMode="auto">
          <a:xfrm>
            <a:off x="0" y="1180738"/>
            <a:ext cx="2312239" cy="5112568"/>
          </a:xfrm>
          <a:prstGeom prst="rect">
            <a:avLst/>
          </a:prstGeom>
          <a:ln w="28575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16502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1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4000"/>
                            </p:stCondLst>
                            <p:childTnLst>
                              <p:par>
                                <p:cTn fill="hold" id="1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4500"/>
                            </p:stCondLst>
                            <p:childTnLst>
                              <p:par>
                                <p:cTn fill="hold" grpId="0" id="1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">
                      <p:stCondLst>
                        <p:cond delay="indefinite"/>
                      </p:stCondLst>
                      <p:childTnLst>
                        <p:par>
                          <p:cTn fill="hold" id="2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4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7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3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4">
                      <p:stCondLst>
                        <p:cond delay="indefinite"/>
                      </p:stCondLst>
                      <p:childTnLst>
                        <p:par>
                          <p:cTn fill="hold" id="3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8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9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0">
                      <p:stCondLst>
                        <p:cond delay="indefinite"/>
                      </p:stCondLst>
                      <p:childTnLst>
                        <p:par>
                          <p:cTn fill="hold" id="4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4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5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46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48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  <p:bldP grpId="0" spid="6"/>
      <p:bldP grpId="0" spid="9"/>
      <p:bldP grpId="0" spid="8"/>
      <p:bldP grpId="0" spid="10"/>
      <p:bldP grpId="0" spid="11"/>
    </p:bld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125" l="10" r="56" t="99"/>
          <a:stretch/>
        </p:blipFill>
        <p:spPr>
          <a:xfrm>
            <a:off x="1352772" y="2420888"/>
            <a:ext cx="7560840" cy="2664296"/>
          </a:xfrm>
          <a:prstGeom prst="rect">
            <a:avLst/>
          </a:prstGeom>
          <a:ln w="28575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036848" y="5733256"/>
            <a:ext cx="6192688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</a:rPr>
              <a:t>Профиль рельефа Южной Америки </a:t>
            </a:r>
            <a:r>
              <a:rPr b="1" dirty="0" i="1" lang="ru-RU">
                <a:solidFill>
                  <a:srgbClr val="002060"/>
                </a:solidFill>
              </a:rPr>
              <a:t>по 16° </a:t>
            </a:r>
            <a:r>
              <a:rPr b="1" dirty="0" err="1" i="1" lang="ru-RU" smtClean="0">
                <a:solidFill>
                  <a:srgbClr val="002060"/>
                </a:solidFill>
              </a:rPr>
              <a:t>ю.ш</a:t>
            </a:r>
            <a:r>
              <a:rPr b="1" dirty="0" i="1" lang="ru-RU" smtClean="0">
                <a:solidFill>
                  <a:srgbClr val="002060"/>
                </a:solidFill>
              </a:rPr>
              <a:t>. </a:t>
            </a:r>
          </a:p>
          <a:p>
            <a:pPr algn="ctr"/>
            <a:r>
              <a:rPr b="1" dirty="0" i="1" lang="ru-RU" smtClean="0">
                <a:solidFill>
                  <a:srgbClr val="002060"/>
                </a:solidFill>
              </a:rPr>
              <a:t>от побережья Тихого океана до  реки Сан-</a:t>
            </a:r>
            <a:r>
              <a:rPr b="1" dirty="0" err="1" i="1" lang="ru-RU" smtClean="0">
                <a:solidFill>
                  <a:srgbClr val="002060"/>
                </a:solidFill>
              </a:rPr>
              <a:t>Франсиску</a:t>
            </a:r>
            <a:endParaRPr b="1" dirty="0" i="1" lang="ru-RU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620688"/>
            <a:ext cx="7200800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rgbClr val="002060"/>
                </a:solidFill>
              </a:rPr>
              <a:t>Южная Америка- материк </a:t>
            </a:r>
            <a:r>
              <a:rPr b="1" dirty="0" lang="ru-RU" smtClean="0" sz="2400">
                <a:solidFill>
                  <a:srgbClr val="FF0066"/>
                </a:solidFill>
              </a:rPr>
              <a:t>с самым контрастным рельефом для Южного полушария:</a:t>
            </a:r>
            <a:r>
              <a:rPr b="1" dirty="0" lang="ru-RU" smtClean="0" sz="240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b="1" dirty="0" lang="ru-RU" smtClean="0" sz="2400">
                <a:solidFill>
                  <a:srgbClr val="002060"/>
                </a:solidFill>
              </a:rPr>
              <a:t>перепад высот – более 7 км. </a:t>
            </a:r>
            <a:endParaRPr b="1" dirty="0" lang="ru-RU" sz="24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43765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  <p:bldP grpId="0" spid="7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kl-res.azureedge.net/d997d3b5-846c-4f7c-bbf3-2cd1adff014d/%D0%A0%D0%B5%D0%BB%D1%8C%D0%B5%D1%84.png" id="3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" l="22" r="22" t="51"/>
          <a:stretch/>
        </p:blipFill>
        <p:spPr bwMode="auto">
          <a:xfrm>
            <a:off x="1331639" y="548680"/>
            <a:ext cx="4277275" cy="5832648"/>
          </a:xfrm>
          <a:prstGeom prst="rect">
            <a:avLst/>
          </a:prstGeom>
          <a:ln w="28575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552796"/>
            <a:ext cx="3240360" cy="58995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58205" y="567739"/>
            <a:ext cx="3273153" cy="212365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Анды- </a:t>
            </a:r>
            <a:r>
              <a:rPr b="1" dirty="0" lang="ru-RU" smtClean="0">
                <a:solidFill>
                  <a:srgbClr val="FF0066"/>
                </a:solidFill>
              </a:rPr>
              <a:t>самая длинная горная цепь на суше (9000 км).</a:t>
            </a:r>
          </a:p>
          <a:p>
            <a:pPr algn="ctr"/>
            <a:endParaRPr b="1" dirty="0" lang="ru-RU" smtClean="0" sz="16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Образовались благодаря «соскальзыванию» океанической плиты </a:t>
            </a:r>
            <a:r>
              <a:rPr b="1" dirty="0" err="1" lang="ru-RU" smtClean="0" sz="1600">
                <a:solidFill>
                  <a:srgbClr val="002060"/>
                </a:solidFill>
              </a:rPr>
              <a:t>Наска</a:t>
            </a:r>
            <a:endParaRPr b="1" dirty="0" lang="ru-RU" smtClean="0" sz="16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 под континентальную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Южно-Американскую плиту.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1005" y="2843797"/>
            <a:ext cx="3273153" cy="156966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При этом край континентальной плиты смялся в складки,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образовав горы.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В океане образовались глубоководные желоба: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Перуанский, Чилийский.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58204" y="4725144"/>
            <a:ext cx="3273153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В пределах Анд находятся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20 вершин, высота которых превышает 6000 м.</a:t>
            </a:r>
          </a:p>
          <a:p>
            <a:pPr algn="ctr"/>
            <a:r>
              <a:rPr b="1" dirty="0" lang="ru-RU" smtClean="0" sz="1600">
                <a:solidFill>
                  <a:srgbClr val="FF0066"/>
                </a:solidFill>
              </a:rPr>
              <a:t>Самая высокая гора</a:t>
            </a:r>
          </a:p>
          <a:p>
            <a:pPr algn="ctr"/>
            <a:r>
              <a:rPr b="1" dirty="0" lang="ru-RU" smtClean="0" sz="1600">
                <a:solidFill>
                  <a:srgbClr val="FF0066"/>
                </a:solidFill>
              </a:rPr>
              <a:t> Аконкагуа – 6980 м.</a:t>
            </a:r>
            <a:endParaRPr b="1" dirty="0" lang="ru-RU" sz="160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17110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14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1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">
                            <p:stCondLst>
                              <p:cond delay="3500"/>
                            </p:stCondLst>
                            <p:childTnLst>
                              <p:par>
                                <p:cTn fill="hold" grpId="0" id="24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6"/>
      <p:bldP grpId="0" spid="7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kl-res.azureedge.net/d997d3b5-846c-4f7c-bbf3-2cd1adff014d/%D0%A0%D0%B5%D0%BB%D1%8C%D0%B5%D1%84.png" id="3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" l="22" r="22" t="51"/>
          <a:stretch/>
        </p:blipFill>
        <p:spPr bwMode="auto">
          <a:xfrm>
            <a:off x="1259632" y="483218"/>
            <a:ext cx="4320480" cy="5891563"/>
          </a:xfrm>
          <a:prstGeom prst="rect">
            <a:avLst/>
          </a:prstGeom>
          <a:ln w="28575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2532" y="271073"/>
            <a:ext cx="3240360" cy="36822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73788" y="317882"/>
            <a:ext cx="3273153" cy="206210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Анды являются частью </a:t>
            </a:r>
            <a:r>
              <a:rPr b="1" dirty="0" i="1" lang="ru-RU" smtClean="0" sz="1600">
                <a:solidFill>
                  <a:srgbClr val="002060"/>
                </a:solidFill>
              </a:rPr>
              <a:t>Тихоокеанического</a:t>
            </a:r>
          </a:p>
          <a:p>
            <a:pPr algn="ctr"/>
            <a:r>
              <a:rPr b="1" dirty="0" i="1" lang="ru-RU" smtClean="0" sz="1600">
                <a:solidFill>
                  <a:srgbClr val="002060"/>
                </a:solidFill>
              </a:rPr>
              <a:t> огненного кольца</a:t>
            </a:r>
            <a:r>
              <a:rPr b="1" dirty="0" lang="ru-RU" smtClean="0" sz="1600">
                <a:solidFill>
                  <a:srgbClr val="002060"/>
                </a:solidFill>
              </a:rPr>
              <a:t>, где продолжается горообразование.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Об этом свидетельствуют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Сильнейшие землетрясения и извержения многочисленных вулканов.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3787" y="2379985"/>
            <a:ext cx="3273153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FF0066"/>
                </a:solidFill>
              </a:rPr>
              <a:t>Самый известный из них – </a:t>
            </a:r>
            <a:r>
              <a:rPr b="1" dirty="0" err="1" lang="ru-RU" smtClean="0" sz="1600">
                <a:solidFill>
                  <a:srgbClr val="002060"/>
                </a:solidFill>
              </a:rPr>
              <a:t>Чимборосо</a:t>
            </a:r>
            <a:r>
              <a:rPr b="1" dirty="0" lang="ru-RU" smtClean="0" sz="1600">
                <a:solidFill>
                  <a:srgbClr val="002060"/>
                </a:solidFill>
              </a:rPr>
              <a:t>- 6267 м;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Котопахи -5897 м;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высочайший действующий вулкан мира </a:t>
            </a:r>
            <a:r>
              <a:rPr b="1" dirty="0" err="1" lang="ru-RU" smtClean="0" sz="1600">
                <a:solidFill>
                  <a:srgbClr val="002060"/>
                </a:solidFill>
              </a:rPr>
              <a:t>Льюльяйльяко</a:t>
            </a:r>
            <a:r>
              <a:rPr b="1" dirty="0" lang="ru-RU" smtClean="0" sz="1600">
                <a:solidFill>
                  <a:srgbClr val="002060"/>
                </a:solidFill>
              </a:rPr>
              <a:t>- 6723 м.</a:t>
            </a:r>
          </a:p>
        </p:txBody>
      </p:sp>
      <p:pic>
        <p:nvPicPr>
          <p:cNvPr descr="https://www.worldanvil.com/uploads/images/0fe9819e2395fecaba57a0766a0fd893.png" id="3074" name="Picture 2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0243" y="4005064"/>
            <a:ext cx="2160240" cy="1295019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global-geography.org/attach/Geography/America/Ecuador/Pictures/Ecuador/Cotopaxi_3/AN0079_Cotopaxi.jpg" id="3076" name="Picture 4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4175" y="4602852"/>
            <a:ext cx="2177550" cy="1417585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descr="https://chydesa-mira.ru/wp-content/uploads/2015/12/%D0%B2%D1%83%D0%BB%D0%BA%D0%B0%D0%BD-%D0%9B%D1%8C%D1%8E%D0%BB%D1%8C%D1%8F%D0%B9%D0%BB%D1%8C%D1%8F%D0%BA%D0%BE.jpg" id="11" name="AutoShape 6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chydesa-mira.ru/wp-content/uploads/2015/12/%D0%9B%D1%8C%D1%8E%D0%BB%D1%8C%D1%8F%D0%B9%D0%BB%D1%8C%D1%8F%D0%BA%D0%BE.jpg" id="12" name="AutoShape 8"/>
          <p:cNvSpPr>
            <a:spLocks noChangeArrowheads="1" noChangeAspect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https://kuku.travel/wp-content/uploads/2017/10/%D0%9B%D1%8C%D1%8E%D0%BB%D1%8F%D0%B9%D0%BB%D1%8F%D0%BA%D0%BE.jpg" id="3082" name="Picture 10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5" r="82" t="4"/>
          <a:stretch/>
        </p:blipFill>
        <p:spPr bwMode="auto">
          <a:xfrm>
            <a:off x="6444208" y="5229200"/>
            <a:ext cx="2429244" cy="1489752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133054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14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1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27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32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37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8"/>
    </p:bld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71" r="44"/>
          <a:stretch/>
        </p:blipFill>
        <p:spPr>
          <a:xfrm>
            <a:off x="1331640" y="317882"/>
            <a:ext cx="4364392" cy="56719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3273" y="188640"/>
            <a:ext cx="3325961" cy="6552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73788" y="317882"/>
            <a:ext cx="3273153" cy="206210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550" u="sng">
                <a:solidFill>
                  <a:srgbClr val="FF0066"/>
                </a:solidFill>
              </a:rPr>
              <a:t>Южная Америка богата полезными ископаемыми.</a:t>
            </a:r>
          </a:p>
          <a:p>
            <a:pPr algn="ctr"/>
            <a:r>
              <a:rPr b="1" dirty="0" lang="ru-RU" smtClean="0" sz="1550">
                <a:solidFill>
                  <a:srgbClr val="002060"/>
                </a:solidFill>
              </a:rPr>
              <a:t>Крупнейшие месторождения </a:t>
            </a:r>
          </a:p>
          <a:p>
            <a:pPr algn="ctr"/>
            <a:r>
              <a:rPr b="1" dirty="0" i="1" lang="ru-RU" smtClean="0" sz="1550">
                <a:solidFill>
                  <a:srgbClr val="FF0066"/>
                </a:solidFill>
              </a:rPr>
              <a:t>железных и марганцевых руд</a:t>
            </a:r>
          </a:p>
          <a:p>
            <a:pPr algn="ctr"/>
            <a:r>
              <a:rPr b="1" dirty="0" lang="ru-RU" smtClean="0" sz="1550">
                <a:solidFill>
                  <a:srgbClr val="002060"/>
                </a:solidFill>
              </a:rPr>
              <a:t>Приурочены к древним щитам:</a:t>
            </a:r>
          </a:p>
          <a:p>
            <a:pPr algn="ctr"/>
            <a:r>
              <a:rPr b="1" dirty="0" lang="ru-RU" smtClean="0" sz="1550">
                <a:solidFill>
                  <a:srgbClr val="002060"/>
                </a:solidFill>
              </a:rPr>
              <a:t>к центру и окраинам Бразильского нагорья, а также северу </a:t>
            </a:r>
          </a:p>
          <a:p>
            <a:pPr algn="ctr"/>
            <a:r>
              <a:rPr b="1" dirty="0" err="1" lang="ru-RU" smtClean="0" sz="1550">
                <a:solidFill>
                  <a:srgbClr val="002060"/>
                </a:solidFill>
              </a:rPr>
              <a:t>Гвианского</a:t>
            </a:r>
            <a:r>
              <a:rPr b="1" dirty="0" lang="ru-RU" smtClean="0" sz="1550">
                <a:solidFill>
                  <a:srgbClr val="002060"/>
                </a:solidFill>
              </a:rPr>
              <a:t> плоскогорья.</a:t>
            </a:r>
            <a:endParaRPr b="1" dirty="0" lang="ru-RU" sz="155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46878" y="2350280"/>
            <a:ext cx="3273153" cy="152349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550">
                <a:solidFill>
                  <a:srgbClr val="002060"/>
                </a:solidFill>
              </a:rPr>
              <a:t>В северной части обоих плоскогорий расположены богатые месторождения </a:t>
            </a:r>
            <a:r>
              <a:rPr b="1" dirty="0" i="1" lang="ru-RU" smtClean="0" sz="1550">
                <a:solidFill>
                  <a:srgbClr val="FF0066"/>
                </a:solidFill>
              </a:rPr>
              <a:t>алюминиевых руд</a:t>
            </a:r>
            <a:r>
              <a:rPr b="1" dirty="0" lang="ru-RU" smtClean="0" sz="1550">
                <a:solidFill>
                  <a:srgbClr val="FF0066"/>
                </a:solidFill>
              </a:rPr>
              <a:t>.</a:t>
            </a:r>
          </a:p>
          <a:p>
            <a:pPr algn="ctr"/>
            <a:r>
              <a:rPr b="1" dirty="0" lang="ru-RU" smtClean="0" sz="1550">
                <a:solidFill>
                  <a:srgbClr val="FF0066"/>
                </a:solidFill>
              </a:rPr>
              <a:t> </a:t>
            </a:r>
            <a:r>
              <a:rPr b="1" dirty="0" lang="ru-RU" smtClean="0" sz="1550">
                <a:solidFill>
                  <a:srgbClr val="002060"/>
                </a:solidFill>
              </a:rPr>
              <a:t>На Бразильском плоскогорье велики запасы </a:t>
            </a:r>
            <a:r>
              <a:rPr b="1" dirty="0" i="1" lang="ru-RU" smtClean="0" sz="1550">
                <a:solidFill>
                  <a:srgbClr val="FF0066"/>
                </a:solidFill>
              </a:rPr>
              <a:t>урановых руд </a:t>
            </a:r>
            <a:r>
              <a:rPr b="1" dirty="0" lang="ru-RU" smtClean="0" sz="1550">
                <a:solidFill>
                  <a:srgbClr val="002060"/>
                </a:solidFill>
              </a:rPr>
              <a:t>и </a:t>
            </a:r>
            <a:r>
              <a:rPr b="1" dirty="0" i="1" lang="ru-RU" smtClean="0" sz="1550">
                <a:solidFill>
                  <a:srgbClr val="FF0066"/>
                </a:solidFill>
              </a:rPr>
              <a:t>редких металлов.</a:t>
            </a:r>
            <a:endParaRPr b="1" dirty="0" i="1" lang="ru-RU" sz="155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8142" y="3873774"/>
            <a:ext cx="3273153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550">
                <a:solidFill>
                  <a:srgbClr val="002060"/>
                </a:solidFill>
              </a:rPr>
              <a:t>В Андах залегают </a:t>
            </a:r>
            <a:r>
              <a:rPr b="1" dirty="0" i="1" lang="ru-RU" smtClean="0" sz="1550">
                <a:solidFill>
                  <a:srgbClr val="FF0066"/>
                </a:solidFill>
              </a:rPr>
              <a:t>медные руды </a:t>
            </a:r>
            <a:r>
              <a:rPr b="1" dirty="0" lang="ru-RU" smtClean="0" sz="1550">
                <a:solidFill>
                  <a:srgbClr val="002060"/>
                </a:solidFill>
              </a:rPr>
              <a:t>(Чили, перу), </a:t>
            </a:r>
            <a:r>
              <a:rPr b="1" dirty="0" i="1" lang="ru-RU" smtClean="0" sz="1550">
                <a:solidFill>
                  <a:srgbClr val="FF0066"/>
                </a:solidFill>
              </a:rPr>
              <a:t>олово </a:t>
            </a:r>
            <a:r>
              <a:rPr b="1" dirty="0" lang="ru-RU" smtClean="0" sz="1550">
                <a:solidFill>
                  <a:srgbClr val="002060"/>
                </a:solidFill>
              </a:rPr>
              <a:t>(Боливия), </a:t>
            </a:r>
            <a:r>
              <a:rPr b="1" dirty="0" i="1" lang="ru-RU" smtClean="0" sz="1550">
                <a:solidFill>
                  <a:srgbClr val="FF0066"/>
                </a:solidFill>
              </a:rPr>
              <a:t>свинец, цинк </a:t>
            </a:r>
            <a:r>
              <a:rPr b="1" dirty="0" lang="ru-RU" smtClean="0" sz="1550">
                <a:solidFill>
                  <a:srgbClr val="002060"/>
                </a:solidFill>
              </a:rPr>
              <a:t>(Перу).</a:t>
            </a:r>
            <a:endParaRPr b="1" dirty="0" lang="ru-RU" sz="155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6082" y="4704771"/>
            <a:ext cx="3273153" cy="80021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550">
                <a:solidFill>
                  <a:srgbClr val="002060"/>
                </a:solidFill>
              </a:rPr>
              <a:t>Предгорные прогибы Анд Венесуэла, Колумбия) богаты </a:t>
            </a:r>
            <a:r>
              <a:rPr b="1" dirty="0" i="1" lang="ru-RU" smtClean="0" sz="1500">
                <a:solidFill>
                  <a:srgbClr val="FF0066"/>
                </a:solidFill>
              </a:rPr>
              <a:t>запасами нефти и природного газа.</a:t>
            </a:r>
            <a:endParaRPr b="1" dirty="0" i="1" lang="ru-RU" sz="150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46878" y="5530155"/>
            <a:ext cx="3273153" cy="104644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550">
                <a:solidFill>
                  <a:srgbClr val="002060"/>
                </a:solidFill>
              </a:rPr>
              <a:t>Южная Америка славится драгоценными и полудрагоценными камнями – </a:t>
            </a:r>
            <a:r>
              <a:rPr b="1" dirty="0" i="1" lang="ru-RU" smtClean="0" sz="1550">
                <a:solidFill>
                  <a:srgbClr val="FF0066"/>
                </a:solidFill>
              </a:rPr>
              <a:t>топазы, агаты, изумруды</a:t>
            </a:r>
            <a:endParaRPr b="1" dirty="0" i="1" lang="ru-RU" sz="155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6912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14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8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9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">
                      <p:stCondLst>
                        <p:cond delay="indefinite"/>
                      </p:stCondLst>
                      <p:childTnLst>
                        <p:par>
                          <p:cTn fill="hold" id="3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4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6"/>
      <p:bldP grpId="0" spid="7"/>
      <p:bldP grpId="0" spid="8"/>
      <p:bldP grpId="0" spid="9"/>
      <p:bldP grpId="0" spid="10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14480" y="0"/>
            <a:ext cx="6768752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Сравнение строения земной коры и рельефа Южной Америки и </a:t>
            </a:r>
            <a:r>
              <a:rPr b="1" dirty="0" lang="ru-RU" smtClean="0" sz="24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Африки</a:t>
            </a:r>
          </a:p>
          <a:p>
            <a:pPr algn="ctr"/>
            <a:r>
              <a:rPr b="1" dirty="0" lang="ru-RU" smtClean="0" sz="24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С.137-138 учебника</a:t>
            </a:r>
            <a:endParaRPr b="1" dirty="0" lang="ru-RU" sz="24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51190748"/>
              </p:ext>
            </p:extLst>
          </p:nvPr>
        </p:nvGraphicFramePr>
        <p:xfrm>
          <a:off x="1331640" y="1340768"/>
          <a:ext cx="7488831" cy="4649482"/>
        </p:xfrm>
        <a:graphic>
          <a:graphicData uri="http://schemas.openxmlformats.org/drawingml/2006/table">
            <a:tbl>
              <a:tblPr bandRow="1" firstRow="1">
                <a:tableStyleId>{93296810-A885-4BE3-A3E7-6D5BEEA58F35}</a:tableStyleId>
              </a:tblPr>
              <a:tblGrid>
                <a:gridCol w="2496277">
                  <a:extLst>
                    <a:ext uri="{9D8B030D-6E8A-4147-A177-3AD203B41FA5}">
                      <a16:colId xmlns:a16="http://schemas.microsoft.com/office/drawing/2014/main" xmlns="" val="2375607221"/>
                    </a:ext>
                  </a:extLst>
                </a:gridCol>
                <a:gridCol w="2496277">
                  <a:extLst>
                    <a:ext uri="{9D8B030D-6E8A-4147-A177-3AD203B41FA5}">
                      <a16:colId xmlns:a16="http://schemas.microsoft.com/office/drawing/2014/main" xmlns="" val="2425486617"/>
                    </a:ext>
                  </a:extLst>
                </a:gridCol>
                <a:gridCol w="2496277">
                  <a:extLst>
                    <a:ext uri="{9D8B030D-6E8A-4147-A177-3AD203B41FA5}">
                      <a16:colId xmlns:a16="http://schemas.microsoft.com/office/drawing/2014/main" xmlns="" val="725996573"/>
                    </a:ext>
                  </a:extLst>
                </a:gridCol>
              </a:tblGrid>
              <a:tr h="726749"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/>
                        <a:t>План</a:t>
                      </a:r>
                    </a:p>
                    <a:p>
                      <a:pPr algn="ctr"/>
                      <a:r>
                        <a:rPr dirty="0" lang="ru-RU" smtClean="0"/>
                        <a:t>характеристики</a:t>
                      </a:r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/>
                        <a:t>Южная Америка</a:t>
                      </a:r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/>
                        <a:t>Африка </a:t>
                      </a:r>
                      <a:endParaRPr dirty="0"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4052198"/>
                  </a:ext>
                </a:extLst>
              </a:tr>
              <a:tr h="934392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600">
                          <a:solidFill>
                            <a:srgbClr val="002060"/>
                          </a:solidFill>
                        </a:rPr>
                        <a:t>Тектоническая структура,</a:t>
                      </a:r>
                    </a:p>
                    <a:p>
                      <a:pPr algn="ctr"/>
                      <a:r>
                        <a:rPr b="1" dirty="0" lang="ru-RU" smtClean="0" sz="1600">
                          <a:solidFill>
                            <a:srgbClr val="002060"/>
                          </a:solidFill>
                        </a:rPr>
                        <a:t>находящиеся </a:t>
                      </a:r>
                    </a:p>
                    <a:p>
                      <a:pPr algn="ctr"/>
                      <a:r>
                        <a:rPr b="1" dirty="0" lang="ru-RU" smtClean="0" sz="1600">
                          <a:solidFill>
                            <a:srgbClr val="002060"/>
                          </a:solidFill>
                        </a:rPr>
                        <a:t>в основании материка</a:t>
                      </a:r>
                      <a:endParaRPr b="1" dirty="0" lang="ru-RU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6663945"/>
                  </a:ext>
                </a:extLst>
              </a:tr>
              <a:tr h="657535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600">
                          <a:solidFill>
                            <a:srgbClr val="002060"/>
                          </a:solidFill>
                        </a:rPr>
                        <a:t>Общая характеристика поверхности</a:t>
                      </a:r>
                      <a:endParaRPr b="1" dirty="0" lang="ru-RU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49021008"/>
                  </a:ext>
                </a:extLst>
              </a:tr>
              <a:tr h="934392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600">
                          <a:solidFill>
                            <a:srgbClr val="002060"/>
                          </a:solidFill>
                        </a:rPr>
                        <a:t>Наибольшая, наименьшая и преобладающая высота</a:t>
                      </a:r>
                      <a:endParaRPr b="1" dirty="0" lang="ru-RU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107026"/>
                  </a:ext>
                </a:extLst>
              </a:tr>
              <a:tr h="934392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600">
                          <a:solidFill>
                            <a:srgbClr val="002060"/>
                          </a:solidFill>
                        </a:rPr>
                        <a:t>Положение формы рельефа на изучаемой территории </a:t>
                      </a:r>
                      <a:r>
                        <a:rPr b="1" dirty="0" lang="ru-RU" smtClean="0" sz="1000">
                          <a:solidFill>
                            <a:srgbClr val="002060"/>
                          </a:solidFill>
                        </a:rPr>
                        <a:t>(т.е. что соответствует платформе, щиту, складчатости..)</a:t>
                      </a:r>
                      <a:endParaRPr b="1" dirty="0" lang="ru-RU" sz="10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2675470"/>
                  </a:ext>
                </a:extLst>
              </a:tr>
              <a:tr h="421054">
                <a:tc>
                  <a:txBody>
                    <a:bodyPr/>
                    <a:lstStyle/>
                    <a:p>
                      <a:pPr algn="ctr"/>
                      <a:r>
                        <a:rPr b="1" dirty="0" lang="ru-RU" smtClean="0" sz="1600">
                          <a:solidFill>
                            <a:srgbClr val="002060"/>
                          </a:solidFill>
                        </a:rPr>
                        <a:t>Полезные ископаемые</a:t>
                      </a:r>
                      <a:endParaRPr b="1" dirty="0" lang="ru-RU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224975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07704" y="6237312"/>
            <a:ext cx="6408712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Задание: Заполнить таблицу в тетради</a:t>
            </a:r>
            <a:endParaRPr b="1" dirty="0"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19173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6"/>
      <p:bldP grpId="0" spid="3"/>
    </p:bld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9351" y="181335"/>
            <a:ext cx="676875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endParaRPr b="1" dirty="0" lang="ru-RU" sz="36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259"/>
          <p:cNvSpPr txBox="1">
            <a:spLocks noChangeArrowheads="1"/>
          </p:cNvSpPr>
          <p:nvPr/>
        </p:nvSpPr>
        <p:spPr bwMode="gray">
          <a:xfrm>
            <a:off x="1820250" y="1308772"/>
            <a:ext cx="356187" cy="461665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1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308772"/>
            <a:ext cx="70567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-342900" marL="342900">
              <a:buFontTx/>
              <a:buChar char="-"/>
            </a:pPr>
            <a:r>
              <a:rPr dirty="0" lang="ru-RU" smtClean="0" sz="2000"/>
              <a:t>Назовите один из географических объектов, указанных </a:t>
            </a:r>
            <a:r>
              <a:rPr dirty="0" lang="ru-RU" sz="2000"/>
              <a:t>в </a:t>
            </a:r>
            <a:r>
              <a:rPr dirty="0" lang="ru-RU" smtClean="0" sz="2000"/>
              <a:t>тексте </a:t>
            </a:r>
            <a:r>
              <a:rPr dirty="0" lang="ru-RU" smtClean="0" sz="2000">
                <a:latin charset="0" panose="02050604050505020204" pitchFamily="18" typeface="Bookman Old Style"/>
              </a:rPr>
              <a:t>§</a:t>
            </a:r>
            <a:r>
              <a:rPr dirty="0" lang="ru-RU" smtClean="0" sz="2000"/>
              <a:t> 34;</a:t>
            </a:r>
          </a:p>
          <a:p>
            <a:pPr algn="just" indent="-342900" marL="342900">
              <a:buFontTx/>
              <a:buChar char="-"/>
            </a:pPr>
            <a:r>
              <a:rPr dirty="0" lang="ru-RU" smtClean="0" sz="2000"/>
              <a:t>Найдите его на физической карте </a:t>
            </a:r>
            <a:r>
              <a:rPr dirty="0" lang="ru-RU" sz="2000"/>
              <a:t>Южной Америки на стр.249</a:t>
            </a:r>
            <a:r>
              <a:rPr dirty="0" lang="ru-RU" smtClean="0" sz="2000"/>
              <a:t> ;</a:t>
            </a:r>
          </a:p>
          <a:p>
            <a:pPr algn="just"/>
            <a:r>
              <a:rPr dirty="0" lang="ru-RU" smtClean="0" sz="2000"/>
              <a:t> -   Назовите его координаты.</a:t>
            </a:r>
            <a:endParaRPr b="1" dirty="0" lang="ru-RU" sz="20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617126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  <p:bldP grpId="0" spid="5"/>
      <p:bldP grpId="0" spid="6"/>
    </p:bld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9351" y="181335"/>
            <a:ext cx="676875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Проверочный тест:</a:t>
            </a:r>
            <a:endParaRPr b="1" dirty="0" lang="ru-RU" sz="36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45565" y="1308772"/>
            <a:ext cx="50028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000">
                <a:solidFill>
                  <a:srgbClr val="002060"/>
                </a:solidFill>
              </a:rPr>
              <a:t>Какие особенности характерны для рельефа Южной Америки?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16763" y="2420888"/>
            <a:ext cx="568031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r>
              <a:rPr b="1" dirty="0" lang="ru-RU" sz="2000">
                <a:solidFill>
                  <a:srgbClr val="002060"/>
                </a:solidFill>
              </a:rPr>
              <a:t>Особенностью рельефа </a:t>
            </a:r>
            <a:r>
              <a:rPr b="1" dirty="0" lang="ru-RU" smtClean="0" sz="2000">
                <a:solidFill>
                  <a:srgbClr val="002060"/>
                </a:solidFill>
              </a:rPr>
              <a:t>Южной </a:t>
            </a:r>
            <a:r>
              <a:rPr b="1" dirty="0" lang="ru-RU" sz="2000">
                <a:solidFill>
                  <a:srgbClr val="002060"/>
                </a:solidFill>
              </a:rPr>
              <a:t>Америки является наличие крупной горной системы вдоль всего западного побережья </a:t>
            </a:r>
            <a:endParaRPr b="1" dirty="0" lang="ru-RU" smtClean="0" sz="20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и </a:t>
            </a:r>
            <a:r>
              <a:rPr b="1" dirty="0" lang="ru-RU" sz="2000">
                <a:solidFill>
                  <a:srgbClr val="002060"/>
                </a:solidFill>
              </a:rPr>
              <a:t>обширных равнин на остальной территории. </a:t>
            </a:r>
            <a:endParaRPr b="1" dirty="0" lang="ru-RU" smtClean="0" sz="20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Анды </a:t>
            </a:r>
            <a:r>
              <a:rPr b="1" dirty="0" lang="ru-RU" sz="2000">
                <a:solidFill>
                  <a:srgbClr val="002060"/>
                </a:solidFill>
              </a:rPr>
              <a:t>– результат столкновения </a:t>
            </a:r>
            <a:endParaRPr b="1" dirty="0" lang="ru-RU" smtClean="0" sz="20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Тихоокеанской </a:t>
            </a:r>
            <a:r>
              <a:rPr b="1" dirty="0" lang="ru-RU" sz="2000">
                <a:solidFill>
                  <a:srgbClr val="002060"/>
                </a:solidFill>
              </a:rPr>
              <a:t>плиты </a:t>
            </a:r>
            <a:endParaRPr b="1" dirty="0" lang="ru-RU" smtClean="0" sz="20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с Южно-Американской</a:t>
            </a:r>
            <a:r>
              <a:rPr b="1" dirty="0" lang="ru-RU" sz="2000">
                <a:solidFill>
                  <a:srgbClr val="002060"/>
                </a:solidFill>
              </a:rPr>
              <a:t>. </a:t>
            </a:r>
            <a:endParaRPr b="1" dirty="0" lang="ru-RU" smtClean="0" sz="20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Щитам </a:t>
            </a:r>
            <a:r>
              <a:rPr b="1" dirty="0" lang="ru-RU" sz="2000">
                <a:solidFill>
                  <a:srgbClr val="002060"/>
                </a:solidFill>
              </a:rPr>
              <a:t>платформы соответствуют плоскогорья – </a:t>
            </a:r>
            <a:r>
              <a:rPr b="1" dirty="0" err="1" lang="ru-RU" sz="2000">
                <a:solidFill>
                  <a:srgbClr val="002060"/>
                </a:solidFill>
              </a:rPr>
              <a:t>Гвианское</a:t>
            </a:r>
            <a:r>
              <a:rPr b="1" dirty="0" lang="ru-RU" sz="2000">
                <a:solidFill>
                  <a:srgbClr val="002060"/>
                </a:solidFill>
              </a:rPr>
              <a:t> и Бразильское, </a:t>
            </a:r>
            <a:endParaRPr b="1" dirty="0" lang="ru-RU" smtClean="0" sz="20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плитам </a:t>
            </a:r>
            <a:r>
              <a:rPr b="1" dirty="0" lang="ru-RU" sz="2000">
                <a:solidFill>
                  <a:srgbClr val="002060"/>
                </a:solidFill>
              </a:rPr>
              <a:t>– низменные территории – Амазонская, </a:t>
            </a:r>
            <a:r>
              <a:rPr b="1" dirty="0" err="1" lang="ru-RU" sz="2000">
                <a:solidFill>
                  <a:srgbClr val="002060"/>
                </a:solidFill>
              </a:rPr>
              <a:t>Оринокская</a:t>
            </a:r>
            <a:r>
              <a:rPr b="1" dirty="0" lang="ru-RU" sz="2000">
                <a:solidFill>
                  <a:srgbClr val="002060"/>
                </a:solidFill>
              </a:rPr>
              <a:t>, </a:t>
            </a:r>
            <a:r>
              <a:rPr b="1" dirty="0" lang="ru-RU" smtClean="0" sz="2000">
                <a:solidFill>
                  <a:srgbClr val="002060"/>
                </a:solidFill>
              </a:rPr>
              <a:t>Ла-</a:t>
            </a:r>
            <a:r>
              <a:rPr b="1" dirty="0" err="1" lang="ru-RU" smtClean="0" sz="2000">
                <a:solidFill>
                  <a:srgbClr val="002060"/>
                </a:solidFill>
              </a:rPr>
              <a:t>Платская</a:t>
            </a:r>
            <a:r>
              <a:rPr b="1" dirty="0" lang="ru-RU" smtClean="0" sz="2000">
                <a:solidFill>
                  <a:srgbClr val="002060"/>
                </a:solidFill>
              </a:rPr>
              <a:t> </a:t>
            </a:r>
            <a:r>
              <a:rPr b="1" dirty="0" lang="ru-RU" sz="2000">
                <a:solidFill>
                  <a:srgbClr val="002060"/>
                </a:solidFill>
              </a:rPr>
              <a:t>низменности.</a:t>
            </a:r>
          </a:p>
        </p:txBody>
      </p:sp>
      <p:sp>
        <p:nvSpPr>
          <p:cNvPr id="8" name="Rectangle 264"/>
          <p:cNvSpPr>
            <a:spLocks noChangeArrowheads="1"/>
          </p:cNvSpPr>
          <p:nvPr/>
        </p:nvSpPr>
        <p:spPr bwMode="gray">
          <a:xfrm rot="3419336">
            <a:off x="1717426" y="1413454"/>
            <a:ext cx="479425" cy="520700"/>
          </a:xfrm>
          <a:prstGeom prst="rect">
            <a:avLst/>
          </a:prstGeom>
          <a:gradFill rotWithShape="1">
            <a:gsLst>
              <a:gs pos="0">
                <a:srgbClr val="D83E2C"/>
              </a:gs>
              <a:gs pos="100000">
                <a:srgbClr val="D83E2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D83E2C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Text Box 259"/>
          <p:cNvSpPr txBox="1">
            <a:spLocks noChangeArrowheads="1"/>
          </p:cNvSpPr>
          <p:nvPr/>
        </p:nvSpPr>
        <p:spPr bwMode="gray">
          <a:xfrm>
            <a:off x="1789351" y="1442971"/>
            <a:ext cx="356188" cy="461665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z="2400">
                <a:solidFill>
                  <a:srgbClr val="FFFFFF"/>
                </a:solidFill>
                <a:latin charset="0" typeface="Arial"/>
              </a:rPr>
              <a:t>1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29158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1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">
                      <p:stCondLst>
                        <p:cond delay="indefinite"/>
                      </p:stCondLst>
                      <p:childTnLst>
                        <p:par>
                          <p:cTn fill="hold" id="2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4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26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  <p:bldP grpId="0" spid="6"/>
      <p:bldP grpId="0" spid="7"/>
      <p:bldP animBg="1" grpId="0" spid="8"/>
      <p:bldP grpId="0" spid="9"/>
    </p:bld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9351" y="181335"/>
            <a:ext cx="676875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Проверочный тест:</a:t>
            </a:r>
            <a:endParaRPr b="1" dirty="0" lang="ru-RU" sz="36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55470" y="1219452"/>
            <a:ext cx="50028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000">
                <a:solidFill>
                  <a:srgbClr val="002060"/>
                </a:solidFill>
              </a:rPr>
              <a:t>Выберите верный ответ. </a:t>
            </a:r>
            <a:endParaRPr b="1" dirty="0" lang="ru-RU" smtClean="0" sz="2000">
              <a:solidFill>
                <a:srgbClr val="002060"/>
              </a:solidFill>
            </a:endParaRP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В </a:t>
            </a:r>
            <a:r>
              <a:rPr b="1" dirty="0" lang="ru-RU" sz="2000">
                <a:solidFill>
                  <a:srgbClr val="002060"/>
                </a:solidFill>
              </a:rPr>
              <a:t>южной Америке экватор пересекает: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33569" y="5222578"/>
            <a:ext cx="56803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r>
              <a:rPr b="1" dirty="0" lang="ru-RU" sz="20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b="1" dirty="0" lang="ru-RU" sz="200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в) Амазонскую низменность</a:t>
            </a:r>
            <a:endParaRPr b="1" dirty="0" lang="ru-RU" sz="2000">
              <a:solidFill>
                <a:srgbClr val="002060"/>
              </a:solidFill>
            </a:endParaRPr>
          </a:p>
        </p:txBody>
      </p:sp>
      <p:sp>
        <p:nvSpPr>
          <p:cNvPr id="10" name="Rectangle 264"/>
          <p:cNvSpPr>
            <a:spLocks noChangeArrowheads="1"/>
          </p:cNvSpPr>
          <p:nvPr/>
        </p:nvSpPr>
        <p:spPr bwMode="gray">
          <a:xfrm rot="3419336">
            <a:off x="1806566" y="1299470"/>
            <a:ext cx="479425" cy="520700"/>
          </a:xfrm>
          <a:prstGeom prst="rect">
            <a:avLst/>
          </a:prstGeom>
          <a:gradFill rotWithShape="1">
            <a:gsLst>
              <a:gs pos="0">
                <a:srgbClr val="56C7AA"/>
              </a:gs>
              <a:gs pos="100000">
                <a:srgbClr val="56C7A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56C7AA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dirty="0" i="0" kern="0" kumimoji="0" lang="ru-RU" noProof="0" normalizeH="0" spc="0" strike="noStrike" sz="1800" u="none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Text Box 259"/>
          <p:cNvSpPr txBox="1">
            <a:spLocks noChangeArrowheads="1"/>
          </p:cNvSpPr>
          <p:nvPr/>
        </p:nvSpPr>
        <p:spPr bwMode="gray">
          <a:xfrm>
            <a:off x="1868183" y="1328987"/>
            <a:ext cx="356187" cy="461665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2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7229" y="2302806"/>
            <a:ext cx="3119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/>
              <a:t> </a:t>
            </a:r>
            <a:r>
              <a:rPr b="1" dirty="0" lang="ru-RU">
                <a:solidFill>
                  <a:srgbClr val="002060"/>
                </a:solidFill>
              </a:rPr>
              <a:t>а) Бразильское плоскогорье;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19891" y="2863725"/>
            <a:ext cx="1590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>
                <a:solidFill>
                  <a:srgbClr val="002060"/>
                </a:solidFill>
              </a:rPr>
              <a:t>б) </a:t>
            </a:r>
            <a:r>
              <a:rPr b="1" dirty="0" err="1" lang="ru-RU">
                <a:solidFill>
                  <a:srgbClr val="002060"/>
                </a:solidFill>
              </a:rPr>
              <a:t>Патагонию</a:t>
            </a:r>
            <a:r>
              <a:rPr b="1" dirty="0" lang="ru-RU">
                <a:solidFill>
                  <a:srgbClr val="002060"/>
                </a:solidFill>
              </a:rPr>
              <a:t>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38547" y="3347700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>
                <a:solidFill>
                  <a:srgbClr val="002060"/>
                </a:solidFill>
              </a:rPr>
              <a:t>в) Амазонскую низменность;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77455" y="3933056"/>
            <a:ext cx="3106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>
                <a:solidFill>
                  <a:srgbClr val="002060"/>
                </a:solidFill>
              </a:rPr>
              <a:t>г) Ла-</a:t>
            </a:r>
            <a:r>
              <a:rPr b="1" dirty="0" err="1" lang="ru-RU">
                <a:solidFill>
                  <a:srgbClr val="002060"/>
                </a:solidFill>
              </a:rPr>
              <a:t>Платскую</a:t>
            </a:r>
            <a:r>
              <a:rPr b="1" dirty="0" lang="ru-RU">
                <a:solidFill>
                  <a:srgbClr val="002060"/>
                </a:solidFill>
              </a:rPr>
              <a:t> низменность.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357946468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1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2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5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3500"/>
                            </p:stCondLst>
                            <p:childTnLst>
                              <p:par>
                                <p:cTn fill="hold" grpId="0" id="2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3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6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">
                            <p:stCondLst>
                              <p:cond delay="4500"/>
                            </p:stCondLst>
                            <p:childTnLst>
                              <p:par>
                                <p:cTn fill="hold" grpId="0" id="3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">
                      <p:stCondLst>
                        <p:cond delay="indefinite"/>
                      </p:stCondLst>
                      <p:childTnLst>
                        <p:par>
                          <p:cTn fill="hold" id="4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4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46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  <p:bldP grpId="0" spid="6"/>
      <p:bldP grpId="0" spid="7"/>
      <p:bldP animBg="1" grpId="0" spid="10"/>
      <p:bldP grpId="0" spid="12"/>
      <p:bldP grpId="0" spid="5"/>
      <p:bldP grpId="0" spid="13"/>
      <p:bldP grpId="0" spid="14"/>
      <p:bldP grpId="0" spid="15"/>
    </p:bld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3491880" y="2852936"/>
            <a:ext cx="3024336" cy="720080"/>
          </a:xfrm>
          <a:prstGeom prst="roundRect">
            <a:avLst>
              <a:gd fmla="val 16667" name="adj"/>
            </a:avLst>
          </a:prstGeom>
          <a:solidFill>
            <a:srgbClr val="FF99CC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Южная </a:t>
            </a:r>
            <a:r>
              <a:rPr b="1" dirty="0" kern="0" lang="ru-RU" smtClean="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Америка -  </a:t>
            </a:r>
            <a:endParaRPr b="1" dirty="0" kern="0" lang="ru-RU">
              <a:solidFill>
                <a:srgbClr val="FF000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это…</a:t>
            </a:r>
            <a:endParaRPr b="1" dirty="0" kern="0" lang="en-US">
              <a:solidFill>
                <a:srgbClr val="FF000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1331640" y="756522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00FF99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Футбол </a:t>
            </a:r>
            <a:endParaRPr b="1" dirty="0" kern="0" lang="en-US">
              <a:solidFill>
                <a:srgbClr val="00206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gray">
          <a:xfrm>
            <a:off x="3275856" y="197024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FF9966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Рио-де-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Жанейро </a:t>
            </a:r>
            <a:endParaRPr b="1" dirty="0" kern="0" lang="en-US">
              <a:solidFill>
                <a:srgbClr val="00206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5292080" y="197024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FFFF99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Карнавал </a:t>
            </a:r>
            <a:endParaRPr b="1" dirty="0" kern="0" lang="en-US">
              <a:solidFill>
                <a:srgbClr val="00206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gray">
          <a:xfrm>
            <a:off x="7164288" y="870787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800000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chemeClr val="bg1">
                    <a:lumMod val="8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Кофе </a:t>
            </a:r>
            <a:endParaRPr b="1" dirty="0" kern="0" lang="en-US">
              <a:solidFill>
                <a:schemeClr val="bg1">
                  <a:lumMod val="8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gray">
          <a:xfrm>
            <a:off x="7164288" y="2564904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Бананы</a:t>
            </a:r>
            <a:r>
              <a:rPr b="1" dirty="0" kern="0" lang="ru-RU" smtClean="0">
                <a:solidFill>
                  <a:schemeClr val="bg1">
                    <a:lumMod val="8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 </a:t>
            </a:r>
            <a:endParaRPr b="1" dirty="0" kern="0" lang="en-US">
              <a:solidFill>
                <a:schemeClr val="bg1">
                  <a:lumMod val="8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gray">
          <a:xfrm>
            <a:off x="1331640" y="2511354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FF9900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Лама </a:t>
            </a:r>
            <a:endParaRPr b="1" dirty="0" kern="0" lang="en-US">
              <a:solidFill>
                <a:schemeClr val="bg1">
                  <a:lumMod val="8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1331640" y="4149080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6699FF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Колумб </a:t>
            </a:r>
            <a:endParaRPr b="1" dirty="0" kern="0" lang="en-US">
              <a:solidFill>
                <a:schemeClr val="bg1">
                  <a:lumMod val="8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gray">
          <a:xfrm>
            <a:off x="7194646" y="4150703"/>
            <a:ext cx="1584176" cy="576064"/>
          </a:xfrm>
          <a:prstGeom prst="roundRect">
            <a:avLst>
              <a:gd fmla="val 16667" name="adj"/>
            </a:avLst>
          </a:prstGeom>
          <a:solidFill>
            <a:schemeClr val="accent4">
              <a:lumMod val="40000"/>
              <a:lumOff val="60000"/>
            </a:schemeClr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Амазонка</a:t>
            </a:r>
            <a:endParaRPr b="1" dirty="0" kern="0" lang="en-US">
              <a:solidFill>
                <a:schemeClr val="bg1">
                  <a:lumMod val="8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gray">
          <a:xfrm>
            <a:off x="3311860" y="4745902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00CC99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Латинская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Америка</a:t>
            </a:r>
            <a:endParaRPr b="1" dirty="0" kern="0" lang="en-US">
              <a:solidFill>
                <a:schemeClr val="bg1">
                  <a:lumMod val="8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gray">
          <a:xfrm>
            <a:off x="5286130" y="4722507"/>
            <a:ext cx="1584176" cy="576064"/>
          </a:xfrm>
          <a:prstGeom prst="roundRect">
            <a:avLst>
              <a:gd fmla="val 16667" name="adj"/>
            </a:avLst>
          </a:prstGeom>
          <a:solidFill>
            <a:srgbClr val="33CC33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Часть света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Америка</a:t>
            </a:r>
            <a:endParaRPr b="1" dirty="0" kern="0" lang="en-US">
              <a:solidFill>
                <a:schemeClr val="bg1">
                  <a:lumMod val="8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pic>
        <p:nvPicPr>
          <p:cNvPr descr="C:\Users\Admin\Documents\Downloads\kisspng-brazil-national-football-team-fc-barcelona-footbal-football-match-5a6af1e416fea8.2510072015169581800942.png" id="102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3604" y="1417372"/>
            <a:ext cx="1312212" cy="116353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cuments\Downloads\pngwing.com.png" id="1027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9852" y="1158819"/>
            <a:ext cx="1656184" cy="93263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m0-tub-ru.yandex.net/i?id=282938bbb0571c20035ce7b92854bd76-l&amp;n=13" id="1029" name="Picture 5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"/>
          <a:stretch/>
        </p:blipFill>
        <p:spPr bwMode="auto">
          <a:xfrm>
            <a:off x="5257293" y="1096484"/>
            <a:ext cx="1594148" cy="105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descr="https://pixnio.com/free-images/2017/02/25/2017-02-25-17-13-59.jpg" id="16" name="AutoShape 7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ixnio.com/free-images/2017/02/25/2017-02-25-17-13-59.jpg" id="17" name="AutoShape 9"/>
          <p:cNvSpPr>
            <a:spLocks noChangeArrowheads="1" noChangeAspect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C:\Users\Admin\Documents\Downloads\pngwing.com (1).png" id="1035" name="Picture 11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3732" y="2783415"/>
            <a:ext cx="1105712" cy="129359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tatic.vecteezy.com/system/resources/previews/000/248/259/original/vector-christopher-columbus.jpg" id="1037" name="Picture 13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6488" y="4889142"/>
            <a:ext cx="1800199" cy="12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cuments\Downloads\kisspng-latin-america-flags-of-south-america-map-latin-5adcbf9c135e66.4232684015244164120794.png" id="1038" name="Picture 14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7599" y="5468805"/>
            <a:ext cx="1368234" cy="136823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cuments\Downloads\kisspng-south-america-canada-organization-of-american-stat-5b2a09f0a58f30.4244332115294817126781.png" id="1039" name="Picture 15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5520" y="5468805"/>
            <a:ext cx="1197694" cy="119979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fs00.infourok.ru/images/doc/128/149304/img22.jpg" id="1043" name="Picture 19"/>
          <p:cNvPicPr>
            <a:picLocks noChangeArrowheads="1" noChangeAspect="1"/>
          </p:cNvPicPr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" l="213" r="14" t="221"/>
          <a:stretch/>
        </p:blipFill>
        <p:spPr bwMode="auto">
          <a:xfrm>
            <a:off x="7287245" y="4889142"/>
            <a:ext cx="1571585" cy="1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cuments\Downloads\kisspng-banana-bread-banana-kong-clip-art-tahiti-5b24e6ac67a899.9728059615291450044246.png" id="1044" name="Picture 20"/>
          <p:cNvPicPr>
            <a:picLocks noChangeArrowheads="1" noChangeAspect="1"/>
          </p:cNvPicPr>
          <p:nvPr/>
        </p:nvPicPr>
        <p:blipFill>
          <a:blip cstate="print"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4349" y="3087418"/>
            <a:ext cx="1117675" cy="90461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7674" y="1435002"/>
            <a:ext cx="1931023" cy="125007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6567963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9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17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9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25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2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8000"/>
                            </p:stCondLst>
                            <p:childTnLst>
                              <p:par>
                                <p:cTn fill="hold" grpId="0" id="33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35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6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9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10000"/>
                            </p:stCondLst>
                            <p:childTnLst>
                              <p:par>
                                <p:cTn fill="hold" grpId="0" id="41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43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4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6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7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8">
                            <p:stCondLst>
                              <p:cond delay="12000"/>
                            </p:stCondLst>
                            <p:childTnLst>
                              <p:par>
                                <p:cTn fill="hold" grpId="0" id="49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5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5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4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5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6">
                            <p:stCondLst>
                              <p:cond delay="14000"/>
                            </p:stCondLst>
                            <p:childTnLst>
                              <p:par>
                                <p:cTn fill="hold" grpId="0" id="57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59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6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62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63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4">
                            <p:stCondLst>
                              <p:cond delay="16000"/>
                            </p:stCondLst>
                            <p:childTnLst>
                              <p:par>
                                <p:cTn fill="hold" grpId="0" id="65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6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6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71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2">
                            <p:stCondLst>
                              <p:cond delay="18000"/>
                            </p:stCondLst>
                            <p:childTnLst>
                              <p:par>
                                <p:cTn fill="hold" grpId="0" id="73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5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76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8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79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0">
                            <p:stCondLst>
                              <p:cond delay="20000"/>
                            </p:stCondLst>
                            <p:childTnLst>
                              <p:par>
                                <p:cTn fill="hold" grpId="0" id="81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83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86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7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5"/>
      <p:bldP animBg="1" grpId="0" spid="6"/>
      <p:bldP animBg="1" grpId="0" spid="7"/>
      <p:bldP animBg="1" grpId="0" spid="8"/>
      <p:bldP animBg="1" grpId="0" spid="9"/>
      <p:bldP animBg="1" grpId="0" spid="10"/>
      <p:bldP animBg="1" grpId="0" spid="11"/>
      <p:bldP animBg="1" grpId="0" spid="12"/>
      <p:bldP animBg="1" grpId="0" spid="13"/>
      <p:bldP animBg="1" grpId="0" spid="14"/>
      <p:bldP animBg="1" grpId="0" spid="15"/>
    </p:bld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9351" y="181335"/>
            <a:ext cx="676875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Проверочный тест:</a:t>
            </a:r>
            <a:endParaRPr b="1" dirty="0" lang="ru-RU" sz="36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55470" y="1219452"/>
            <a:ext cx="50028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000">
                <a:solidFill>
                  <a:srgbClr val="002060"/>
                </a:solidFill>
              </a:rPr>
              <a:t>Выберите верный ответ</a:t>
            </a:r>
            <a:r>
              <a:rPr b="1" dirty="0" lang="ru-RU" smtClean="0" sz="200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b="1" dirty="0" lang="ru-RU" smtClean="0" sz="2000">
                <a:solidFill>
                  <a:srgbClr val="002060"/>
                </a:solidFill>
              </a:rPr>
              <a:t> </a:t>
            </a:r>
            <a:r>
              <a:rPr b="1" dirty="0" lang="ru-RU" sz="2000">
                <a:solidFill>
                  <a:srgbClr val="002060"/>
                </a:solidFill>
              </a:rPr>
              <a:t>Высочайшей вершиной Анд является гора: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77779" y="5517232"/>
            <a:ext cx="56803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r>
              <a:rPr b="1" dirty="0" lang="ru-RU" sz="20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b="1" dirty="0" lang="ru-RU" sz="200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б) Аконкагуа</a:t>
            </a:r>
            <a:endParaRPr b="1" dirty="0" lang="ru-RU" sz="200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2318830"/>
            <a:ext cx="1439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/>
              <a:t> </a:t>
            </a:r>
            <a:r>
              <a:rPr b="1" dirty="0" lang="ru-RU">
                <a:solidFill>
                  <a:srgbClr val="002060"/>
                </a:solidFill>
              </a:rPr>
              <a:t>а) </a:t>
            </a:r>
            <a:r>
              <a:rPr b="1" dirty="0" lang="ru-RU" smtClean="0">
                <a:solidFill>
                  <a:srgbClr val="002060"/>
                </a:solidFill>
              </a:rPr>
              <a:t>Ильямпу</a:t>
            </a:r>
            <a:r>
              <a:rPr b="1" dirty="0" lang="ru-RU">
                <a:solidFill>
                  <a:srgbClr val="002060"/>
                </a:solidFill>
              </a:rPr>
              <a:t>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42756" y="3059275"/>
            <a:ext cx="14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>
                <a:solidFill>
                  <a:srgbClr val="002060"/>
                </a:solidFill>
              </a:rPr>
              <a:t>б) Аконкагуа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73629" y="3861048"/>
            <a:ext cx="1612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>
                <a:solidFill>
                  <a:srgbClr val="002060"/>
                </a:solidFill>
              </a:rPr>
              <a:t>в) </a:t>
            </a:r>
            <a:r>
              <a:rPr b="1" dirty="0" lang="ru-RU" smtClean="0">
                <a:solidFill>
                  <a:srgbClr val="002060"/>
                </a:solidFill>
              </a:rPr>
              <a:t>Чимборасо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gray">
          <a:xfrm rot="3419336">
            <a:off x="1859679" y="1324134"/>
            <a:ext cx="479425" cy="52070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99CC00"/>
            </a:extrusion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anchor="ctr" wrap="none">
            <a:flatTx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8" name="Text Box 259"/>
          <p:cNvSpPr txBox="1">
            <a:spLocks noChangeArrowheads="1"/>
          </p:cNvSpPr>
          <p:nvPr/>
        </p:nvSpPr>
        <p:spPr bwMode="gray">
          <a:xfrm>
            <a:off x="1888465" y="1342562"/>
            <a:ext cx="356187" cy="461665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3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918342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1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2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5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3500"/>
                            </p:stCondLst>
                            <p:childTnLst>
                              <p:par>
                                <p:cTn fill="hold" grpId="0" id="2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3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6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7">
                      <p:stCondLst>
                        <p:cond delay="indefinite"/>
                      </p:stCondLst>
                      <p:childTnLst>
                        <p:par>
                          <p:cTn fill="hold" id="3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9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4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  <p:bldP grpId="0" spid="6"/>
      <p:bldP grpId="0" spid="7"/>
      <p:bldP grpId="0" spid="5"/>
      <p:bldP grpId="0" spid="13"/>
      <p:bldP grpId="0" spid="14"/>
      <p:bldP animBg="1" grpId="0" spid="16"/>
      <p:bldP grpId="0" spid="18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332656"/>
            <a:ext cx="62464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54"/>
          <p:cNvSpPr>
            <a:spLocks noChangeArrowheads="1"/>
          </p:cNvSpPr>
          <p:nvPr/>
        </p:nvSpPr>
        <p:spPr bwMode="gray">
          <a:xfrm rot="3419336">
            <a:off x="840021" y="1711304"/>
            <a:ext cx="479425" cy="520700"/>
          </a:xfrm>
          <a:prstGeom prst="rect">
            <a:avLst/>
          </a:prstGeom>
          <a:gradFill rotWithShape="1">
            <a:gsLst>
              <a:gs pos="0">
                <a:srgbClr val="FF79C2"/>
              </a:gs>
              <a:gs pos="100000">
                <a:srgbClr val="FF79C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9C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Text Box 259"/>
          <p:cNvSpPr txBox="1">
            <a:spLocks noChangeArrowheads="1"/>
          </p:cNvSpPr>
          <p:nvPr/>
        </p:nvSpPr>
        <p:spPr bwMode="gray">
          <a:xfrm>
            <a:off x="902726" y="174305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1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261"/>
          <p:cNvSpPr>
            <a:spLocks noChangeArrowheads="1"/>
          </p:cNvSpPr>
          <p:nvPr/>
        </p:nvSpPr>
        <p:spPr bwMode="gray">
          <a:xfrm rot="3419336">
            <a:off x="151340" y="3419991"/>
            <a:ext cx="479425" cy="520700"/>
          </a:xfrm>
          <a:prstGeom prst="rect">
            <a:avLst/>
          </a:prstGeom>
          <a:gradFill rotWithShape="1">
            <a:gsLst>
              <a:gs pos="0">
                <a:srgbClr val="E40059"/>
              </a:gs>
              <a:gs pos="100000">
                <a:srgbClr val="E4005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E40059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Text Box 259"/>
          <p:cNvSpPr txBox="1">
            <a:spLocks noChangeArrowheads="1"/>
          </p:cNvSpPr>
          <p:nvPr/>
        </p:nvSpPr>
        <p:spPr bwMode="gray">
          <a:xfrm>
            <a:off x="195834" y="343412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2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41661" y="1655238"/>
            <a:ext cx="2544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§ 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34 Читать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7456" y="2823974"/>
            <a:ext cx="5008102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smtClean="0">
                <a:solidFill>
                  <a:srgbClr val="002060"/>
                </a:solidFill>
                <a:cs typeface="Arial" panose="020B0604020202020204" pitchFamily="34" charset="0"/>
              </a:rPr>
              <a:t>Заполнить </a:t>
            </a:r>
            <a:r>
              <a:rPr lang="ru-RU" sz="2800" b="1" i="1" dirty="0">
                <a:solidFill>
                  <a:srgbClr val="002060"/>
                </a:solidFill>
                <a:cs typeface="Arial" panose="020B0604020202020204" pitchFamily="34" charset="0"/>
              </a:rPr>
              <a:t>таблицу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 «Сравнение </a:t>
            </a:r>
            <a:r>
              <a:rPr lang="ru-RU" sz="2800" b="1" i="1" dirty="0">
                <a:solidFill>
                  <a:srgbClr val="002060"/>
                </a:solidFill>
                <a:cs typeface="Arial" panose="020B0604020202020204" pitchFamily="34" charset="0"/>
              </a:rPr>
              <a:t>строения </a:t>
            </a:r>
            <a:r>
              <a:rPr lang="ru-RU" sz="28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земной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cs typeface="Arial" panose="020B0604020202020204" pitchFamily="34" charset="0"/>
              </a:rPr>
              <a:t>коры и рельефа </a:t>
            </a:r>
            <a:endParaRPr lang="ru-RU" sz="2800" b="1" i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Южной </a:t>
            </a:r>
            <a:r>
              <a:rPr lang="ru-RU" sz="2800" b="1" i="1" dirty="0">
                <a:solidFill>
                  <a:srgbClr val="002060"/>
                </a:solidFill>
                <a:cs typeface="Arial" panose="020B0604020202020204" pitchFamily="34" charset="0"/>
              </a:rPr>
              <a:t>Америки и </a:t>
            </a:r>
            <a:r>
              <a:rPr lang="ru-RU" sz="28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Африки»</a:t>
            </a:r>
            <a:endParaRPr lang="ru-RU" sz="2800" b="1" i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000108"/>
            <a:ext cx="4151736" cy="54807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7079" y="2240013"/>
            <a:ext cx="872738" cy="545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6514" y="1538318"/>
            <a:ext cx="595387" cy="642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0826" y="3357562"/>
            <a:ext cx="465508" cy="547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96752" y="631324"/>
            <a:ext cx="1008112" cy="906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2838" y="4396234"/>
            <a:ext cx="594241" cy="575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0809" y="2308802"/>
            <a:ext cx="476672" cy="476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261"/>
          <p:cNvSpPr>
            <a:spLocks noChangeArrowheads="1"/>
          </p:cNvSpPr>
          <p:nvPr/>
        </p:nvSpPr>
        <p:spPr bwMode="gray">
          <a:xfrm rot="3419336">
            <a:off x="303740" y="4970931"/>
            <a:ext cx="479425" cy="520700"/>
          </a:xfrm>
          <a:prstGeom prst="rect">
            <a:avLst/>
          </a:prstGeom>
          <a:gradFill rotWithShape="1">
            <a:gsLst>
              <a:gs pos="0">
                <a:srgbClr val="E40059"/>
              </a:gs>
              <a:gs pos="100000">
                <a:srgbClr val="E4005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E40059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Text Box 259"/>
          <p:cNvSpPr txBox="1">
            <a:spLocks noChangeArrowheads="1"/>
          </p:cNvSpPr>
          <p:nvPr/>
        </p:nvSpPr>
        <p:spPr bwMode="gray">
          <a:xfrm>
            <a:off x="348234" y="4985063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3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10450" y="4857760"/>
            <a:ext cx="61085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Выписать рекорды Южной Америки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из презентации</a:t>
            </a:r>
            <a:endParaRPr lang="ru-RU" sz="2800" b="1" i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291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54 -0.00486 L 0.96389 -0.0995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67" y="-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8" grpId="0"/>
      <p:bldP spid="19" grpId="0" animBg="1"/>
      <p:bldP spid="20" grpId="0"/>
    </p:bld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5"/>
          <p:cNvSpPr>
            <a:spLocks noChangeArrowheads="1"/>
          </p:cNvSpPr>
          <p:nvPr/>
        </p:nvSpPr>
        <p:spPr bwMode="gray">
          <a:xfrm>
            <a:off x="1475656" y="260648"/>
            <a:ext cx="7272808" cy="720080"/>
          </a:xfrm>
          <a:prstGeom prst="roundRect">
            <a:avLst>
              <a:gd fmla="val 16667" name="adj"/>
            </a:avLst>
          </a:prstGeom>
          <a:solidFill>
            <a:srgbClr val="FF99CC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 sz="36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Рекорды Южной Америки:  </a:t>
            </a:r>
            <a:endParaRPr b="1" dirty="0" kern="0" lang="en-US" sz="3600">
              <a:solidFill>
                <a:srgbClr val="FF000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1851374" y="1639296"/>
            <a:ext cx="479425" cy="520700"/>
          </a:xfrm>
          <a:prstGeom prst="rect">
            <a:avLst/>
          </a:prstGeom>
          <a:gradFill rotWithShape="1">
            <a:gsLst>
              <a:gs pos="0">
                <a:srgbClr val="FF79C2"/>
              </a:gs>
              <a:gs pos="100000">
                <a:srgbClr val="FF79C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FF79C2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ext Box 259"/>
          <p:cNvSpPr txBox="1">
            <a:spLocks noChangeArrowheads="1"/>
          </p:cNvSpPr>
          <p:nvPr/>
        </p:nvSpPr>
        <p:spPr bwMode="gray">
          <a:xfrm>
            <a:off x="1914079" y="1671046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1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49120" y="1583803"/>
            <a:ext cx="4248472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Самая полноводная, самая длинная и крупнейшая по площади бассейна река Амазонка (С Укаяли свыше 7000 км);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7" name="Rectangle 267"/>
          <p:cNvSpPr>
            <a:spLocks noChangeArrowheads="1"/>
          </p:cNvSpPr>
          <p:nvPr/>
        </p:nvSpPr>
        <p:spPr bwMode="ltGray">
          <a:xfrm rot="3419336">
            <a:off x="1816968" y="2999631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990099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Text Box 259"/>
          <p:cNvSpPr txBox="1">
            <a:spLocks noChangeArrowheads="1"/>
          </p:cNvSpPr>
          <p:nvPr/>
        </p:nvSpPr>
        <p:spPr bwMode="gray">
          <a:xfrm>
            <a:off x="1879673" y="3017876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2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97661" y="3017876"/>
            <a:ext cx="3879237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Самая протяженная горная система Анды (9000 км);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11" name="Rectangle 264"/>
          <p:cNvSpPr>
            <a:spLocks noChangeArrowheads="1"/>
          </p:cNvSpPr>
          <p:nvPr/>
        </p:nvSpPr>
        <p:spPr bwMode="gray">
          <a:xfrm rot="3419336">
            <a:off x="1816968" y="4197619"/>
            <a:ext cx="479425" cy="520700"/>
          </a:xfrm>
          <a:prstGeom prst="rect">
            <a:avLst/>
          </a:prstGeom>
          <a:gradFill rotWithShape="1">
            <a:gsLst>
              <a:gs pos="0">
                <a:srgbClr val="56C7AA"/>
              </a:gs>
              <a:gs pos="100000">
                <a:srgbClr val="56C7A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56C7AA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dirty="0" i="0" kern="0" kumimoji="0" lang="ru-RU" noProof="0" normalizeH="0" spc="0" strike="noStrike" sz="1800" u="none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Text Box 259"/>
          <p:cNvSpPr txBox="1">
            <a:spLocks noChangeArrowheads="1"/>
          </p:cNvSpPr>
          <p:nvPr/>
        </p:nvSpPr>
        <p:spPr bwMode="gray">
          <a:xfrm>
            <a:off x="1859411" y="4217916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3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9372" y="4015629"/>
            <a:ext cx="4248472" cy="86177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Самый высокий водопад – </a:t>
            </a:r>
            <a:r>
              <a:rPr b="1" dirty="0" err="1" lang="ru-RU" smtClean="0" sz="1600">
                <a:solidFill>
                  <a:srgbClr val="002060"/>
                </a:solidFill>
              </a:rPr>
              <a:t>Анхель</a:t>
            </a:r>
            <a:r>
              <a:rPr b="1" dirty="0" lang="ru-RU" smtClean="0" sz="160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в Венесуэле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(высота падения около 1 км);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14" name="Rectangle 257"/>
          <p:cNvSpPr>
            <a:spLocks noChangeArrowheads="1"/>
          </p:cNvSpPr>
          <p:nvPr/>
        </p:nvSpPr>
        <p:spPr bwMode="gray">
          <a:xfrm rot="3419336">
            <a:off x="1851370" y="5534401"/>
            <a:ext cx="479425" cy="520700"/>
          </a:xfrm>
          <a:prstGeom prst="rect">
            <a:avLst/>
          </a:prstGeom>
          <a:gradFill rotWithShape="1">
            <a:gsLst>
              <a:gs pos="0">
                <a:srgbClr val="4E67C8"/>
              </a:gs>
              <a:gs pos="100000">
                <a:srgbClr val="4E67C8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4E67C8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5" name="Text Box 259"/>
          <p:cNvSpPr txBox="1">
            <a:spLocks noChangeArrowheads="1"/>
          </p:cNvSpPr>
          <p:nvPr/>
        </p:nvSpPr>
        <p:spPr bwMode="gray">
          <a:xfrm>
            <a:off x="1914075" y="5566151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4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81821" y="5405472"/>
            <a:ext cx="3797966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Самое засушливое место –пустыня </a:t>
            </a:r>
            <a:r>
              <a:rPr b="1" dirty="0" err="1" lang="ru-RU" smtClean="0" sz="1600">
                <a:solidFill>
                  <a:srgbClr val="002060"/>
                </a:solidFill>
              </a:rPr>
              <a:t>Атакама</a:t>
            </a:r>
            <a:r>
              <a:rPr b="1" dirty="0" lang="ru-RU" smtClean="0" sz="1600">
                <a:solidFill>
                  <a:srgbClr val="002060"/>
                </a:solidFill>
              </a:rPr>
              <a:t> в Чили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(среднегодовое количество осадков менее 0,1 мм);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pic>
        <p:nvPicPr>
          <p:cNvPr descr="http://obshe.net/upload/000/u10/72/ed/e67b1281.jpg" id="102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0" y="1218580"/>
            <a:ext cx="1544509" cy="1149988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xlust.ru/wp-content/uploads/Argentina-2.jpg" id="1028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0031" y="2645935"/>
            <a:ext cx="1444983" cy="956900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magesbase.ru/uploads/posts/2014-08/1408813705_imagesbase.ru-299.jpg" id="1030" name="Picture 6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" r="47"/>
          <a:stretch/>
        </p:blipFill>
        <p:spPr bwMode="auto">
          <a:xfrm>
            <a:off x="7020270" y="3855822"/>
            <a:ext cx="1494743" cy="1253970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wikiway.com/upload/hl-photo/997/4c5/pustynya-atakama_185.jpg" id="1032" name="Picture 8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"/>
          <a:stretch/>
        </p:blipFill>
        <p:spPr bwMode="auto">
          <a:xfrm>
            <a:off x="6939866" y="5296596"/>
            <a:ext cx="1655550" cy="1294970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-60226" y="1808141"/>
            <a:ext cx="1853397" cy="262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709469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7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1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4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26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2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3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6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7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3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1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2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4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5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6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47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1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4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55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7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8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9">
                            <p:stCondLst>
                              <p:cond delay="3500"/>
                            </p:stCondLst>
                            <p:childTnLst>
                              <p:par>
                                <p:cTn fill="hold" grpId="0" id="60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62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63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6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66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67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6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7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7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4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75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76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8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animBg="1" grpId="0" spid="5"/>
      <p:bldP grpId="0" spid="6"/>
      <p:bldP grpId="0" spid="2"/>
      <p:bldP animBg="1" grpId="0" spid="7"/>
      <p:bldP grpId="0" spid="9"/>
      <p:bldP grpId="0" spid="10"/>
      <p:bldP animBg="1" grpId="0" spid="11"/>
      <p:bldP grpId="0" spid="12"/>
      <p:bldP grpId="0" spid="13"/>
      <p:bldP animBg="1" grpId="0" spid="14"/>
      <p:bldP grpId="0" spid="15"/>
      <p:bldP grpId="0" spid="16"/>
    </p:bld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5"/>
          <p:cNvSpPr>
            <a:spLocks noChangeArrowheads="1"/>
          </p:cNvSpPr>
          <p:nvPr/>
        </p:nvSpPr>
        <p:spPr bwMode="gray">
          <a:xfrm>
            <a:off x="1475656" y="260648"/>
            <a:ext cx="7272808" cy="720080"/>
          </a:xfrm>
          <a:prstGeom prst="roundRect">
            <a:avLst>
              <a:gd fmla="val 16667" name="adj"/>
            </a:avLst>
          </a:prstGeom>
          <a:solidFill>
            <a:srgbClr val="FF99CC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 sz="36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Рекорды Южной Америки:  </a:t>
            </a:r>
            <a:endParaRPr b="1" dirty="0" kern="0" lang="en-US" sz="3600">
              <a:solidFill>
                <a:srgbClr val="FF000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sp>
        <p:nvSpPr>
          <p:cNvPr id="6" name="Text Box 259"/>
          <p:cNvSpPr txBox="1">
            <a:spLocks noChangeArrowheads="1"/>
          </p:cNvSpPr>
          <p:nvPr/>
        </p:nvSpPr>
        <p:spPr bwMode="gray">
          <a:xfrm>
            <a:off x="1600558" y="1671046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1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7" name="Rectangle 261"/>
          <p:cNvSpPr>
            <a:spLocks noChangeArrowheads="1"/>
          </p:cNvSpPr>
          <p:nvPr/>
        </p:nvSpPr>
        <p:spPr bwMode="gray">
          <a:xfrm rot="3419336">
            <a:off x="1903629" y="1639296"/>
            <a:ext cx="479425" cy="520700"/>
          </a:xfrm>
          <a:prstGeom prst="rect">
            <a:avLst/>
          </a:prstGeom>
          <a:gradFill rotWithShape="1">
            <a:gsLst>
              <a:gs pos="0">
                <a:srgbClr val="E40059"/>
              </a:gs>
              <a:gs pos="100000">
                <a:srgbClr val="E4005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E40059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Text Box 259"/>
          <p:cNvSpPr txBox="1">
            <a:spLocks noChangeArrowheads="1"/>
          </p:cNvSpPr>
          <p:nvPr/>
        </p:nvSpPr>
        <p:spPr bwMode="gray">
          <a:xfrm>
            <a:off x="1966336" y="1649542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5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77538" y="1412776"/>
            <a:ext cx="3137705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Самое высокогорное судоходное озеро – Титикака на границе Перу и Боливии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(на высоте 3812 м);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pic>
        <p:nvPicPr>
          <p:cNvPr descr="https://photo.boltai.com/wp-content/uploads/sites/11/2015/03/0419434f1fb18a7ef1ff00e699a8de7a.jpg" id="2050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7869" y="1268760"/>
            <a:ext cx="2198114" cy="1458748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9"/>
          <p:cNvSpPr>
            <a:spLocks noChangeArrowheads="1"/>
          </p:cNvSpPr>
          <p:nvPr/>
        </p:nvSpPr>
        <p:spPr bwMode="gray">
          <a:xfrm rot="3419336">
            <a:off x="1950637" y="3655520"/>
            <a:ext cx="479425" cy="52070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99CC00"/>
            </a:extrusion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anchor="ctr" wrap="none">
            <a:flatTx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24" name="Text Box 259"/>
          <p:cNvSpPr txBox="1">
            <a:spLocks noChangeArrowheads="1"/>
          </p:cNvSpPr>
          <p:nvPr/>
        </p:nvSpPr>
        <p:spPr bwMode="gray">
          <a:xfrm>
            <a:off x="2013342" y="3687270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6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39264" y="3500371"/>
            <a:ext cx="3839997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Самое большое по запасам пресноводное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 горное озеро –Титикака;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pic>
        <p:nvPicPr>
          <p:cNvPr descr="https://openarh.ru/wp-content/uploads/2019/11/Ozero_Titikaka_peru.jpg" id="2052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4754" y="3015735"/>
            <a:ext cx="2664344" cy="1495363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64"/>
          <p:cNvSpPr>
            <a:spLocks noChangeArrowheads="1"/>
          </p:cNvSpPr>
          <p:nvPr/>
        </p:nvSpPr>
        <p:spPr bwMode="gray">
          <a:xfrm rot="3419336">
            <a:off x="1903628" y="5328889"/>
            <a:ext cx="479425" cy="520700"/>
          </a:xfrm>
          <a:prstGeom prst="rect">
            <a:avLst/>
          </a:prstGeom>
          <a:gradFill rotWithShape="1">
            <a:gsLst>
              <a:gs pos="0">
                <a:srgbClr val="D83E2C"/>
              </a:gs>
              <a:gs pos="100000">
                <a:srgbClr val="D83E2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D83E2C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Text Box 259"/>
          <p:cNvSpPr txBox="1">
            <a:spLocks noChangeArrowheads="1"/>
          </p:cNvSpPr>
          <p:nvPr/>
        </p:nvSpPr>
        <p:spPr bwMode="gray">
          <a:xfrm>
            <a:off x="1966333" y="5360639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7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59531" y="5226132"/>
            <a:ext cx="3599461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Самая большая по площади низменность –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Амазонская (свыше 5 млн км²);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pic>
        <p:nvPicPr>
          <p:cNvPr descr="https://i.pinimg.com/originals/fd/0f/9c/fd0f9c55111fd173c394608b77e1489e.jpg" id="2054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0458" y="4818837"/>
            <a:ext cx="2632937" cy="1645585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-42808" y="1808140"/>
            <a:ext cx="1905556" cy="270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108171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7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1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4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5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7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8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9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30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2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3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6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7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1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4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4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5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47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1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4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5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7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8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59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61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62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63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65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grpId="0" spid="6"/>
      <p:bldP animBg="1" grpId="0" spid="17"/>
      <p:bldP grpId="0" spid="18"/>
      <p:bldP grpId="0" spid="19"/>
      <p:bldP animBg="1" grpId="0" spid="23"/>
      <p:bldP grpId="0" spid="24"/>
      <p:bldP grpId="0" spid="27"/>
      <p:bldP animBg="1" grpId="0" spid="30"/>
      <p:bldP grpId="0" spid="31"/>
      <p:bldP grpId="0" spid="32"/>
    </p:bld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5"/>
          <p:cNvSpPr>
            <a:spLocks noChangeArrowheads="1"/>
          </p:cNvSpPr>
          <p:nvPr/>
        </p:nvSpPr>
        <p:spPr bwMode="gray">
          <a:xfrm>
            <a:off x="1475656" y="260648"/>
            <a:ext cx="7272808" cy="720080"/>
          </a:xfrm>
          <a:prstGeom prst="roundRect">
            <a:avLst>
              <a:gd fmla="val 16667" name="adj"/>
            </a:avLst>
          </a:prstGeom>
          <a:solidFill>
            <a:srgbClr val="FF99CC"/>
          </a:solidFill>
          <a:ln algn="ctr" w="12700">
            <a:solidFill>
              <a:srgbClr val="FFFFFF"/>
            </a:solidFill>
            <a:round/>
            <a:headEnd/>
            <a:tailEnd/>
          </a:ln>
          <a:effectLst>
            <a:outerShdw algn="ctr" dir="2388334" dist="99190" rotWithShape="0">
              <a:srgbClr val="333333">
                <a:alpha val="50000"/>
              </a:srgbClr>
            </a:outerShdw>
          </a:effec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b="1" dirty="0" kern="0" lang="ru-RU" smtClean="0" sz="36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typeface="Arial"/>
              </a:rPr>
              <a:t>Рекорды Южной Америки:  </a:t>
            </a:r>
            <a:endParaRPr b="1" dirty="0" kern="0" lang="en-US" sz="3600">
              <a:solidFill>
                <a:srgbClr val="FF000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typeface="Arial"/>
            </a:endParaRPr>
          </a:p>
        </p:txBody>
      </p:sp>
      <p:pic>
        <p:nvPicPr>
          <p:cNvPr id="11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8826" y="1634019"/>
            <a:ext cx="835025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259"/>
          <p:cNvSpPr txBox="1">
            <a:spLocks noChangeArrowheads="1"/>
          </p:cNvSpPr>
          <p:nvPr/>
        </p:nvSpPr>
        <p:spPr bwMode="gray">
          <a:xfrm>
            <a:off x="2564848" y="1768162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8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0284" y="1774731"/>
            <a:ext cx="3096344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Самый высокий вулкан –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Охос-дель-Саладо (6900м);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14" name="Rectangle 257"/>
          <p:cNvSpPr>
            <a:spLocks noChangeArrowheads="1"/>
          </p:cNvSpPr>
          <p:nvPr/>
        </p:nvSpPr>
        <p:spPr bwMode="gray">
          <a:xfrm rot="3419336">
            <a:off x="2368322" y="3506244"/>
            <a:ext cx="479425" cy="520700"/>
          </a:xfrm>
          <a:prstGeom prst="rect">
            <a:avLst/>
          </a:prstGeom>
          <a:gradFill rotWithShape="1">
            <a:gsLst>
              <a:gs pos="0">
                <a:srgbClr val="B83D68"/>
              </a:gs>
              <a:gs pos="100000">
                <a:srgbClr val="B83D68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B83D68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5" name="Text Box 259"/>
          <p:cNvSpPr txBox="1">
            <a:spLocks noChangeArrowheads="1"/>
          </p:cNvSpPr>
          <p:nvPr/>
        </p:nvSpPr>
        <p:spPr bwMode="gray">
          <a:xfrm>
            <a:off x="2398826" y="3537994"/>
            <a:ext cx="354013" cy="457200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9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9032" y="3474206"/>
            <a:ext cx="3400422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Самая высокогорная столица-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Ла-Пас, Боливия (3631 м);</a:t>
            </a:r>
            <a:endParaRPr b="1" dirty="0" lang="ru-RU" sz="1600">
              <a:solidFill>
                <a:srgbClr val="002060"/>
              </a:solidFill>
            </a:endParaRPr>
          </a:p>
        </p:txBody>
      </p:sp>
      <p:sp>
        <p:nvSpPr>
          <p:cNvPr id="17" name="Rectangle 261"/>
          <p:cNvSpPr>
            <a:spLocks noChangeArrowheads="1"/>
          </p:cNvSpPr>
          <p:nvPr/>
        </p:nvSpPr>
        <p:spPr bwMode="gray">
          <a:xfrm rot="3419336">
            <a:off x="2350249" y="5340060"/>
            <a:ext cx="479425" cy="520700"/>
          </a:xfrm>
          <a:prstGeom prst="rect">
            <a:avLst/>
          </a:prstGeom>
          <a:gradFill rotWithShape="1">
            <a:gsLst>
              <a:gs pos="0">
                <a:srgbClr val="CC8E60"/>
              </a:gs>
              <a:gs pos="100000">
                <a:srgbClr val="CC8E6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dir="b" rig="legacyFlat4"/>
          </a:scene3d>
          <a:sp3d extrusionH="430200" prstMaterial="legacyMatte">
            <a:bevelT h="13500" prst="angle" w="13500"/>
            <a:bevelB h="13500" prst="angle" w="13500"/>
            <a:extrusionClr>
              <a:srgbClr val="CC8E60"/>
            </a:extrusionClr>
          </a:sp3d>
        </p:spPr>
        <p:txBody>
          <a:bodyPr anchor="ctr" wrap="none">
            <a:flatTx/>
          </a:bodyPr>
          <a:lstStyle/>
          <a:p>
            <a:pPr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0" kumimoji="0" lang="ru-RU" noProof="0" normalizeH="0" spc="0" strike="noStrike" sz="1800" u="none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Text Box 259"/>
          <p:cNvSpPr txBox="1">
            <a:spLocks noChangeArrowheads="1"/>
          </p:cNvSpPr>
          <p:nvPr/>
        </p:nvSpPr>
        <p:spPr bwMode="gray">
          <a:xfrm>
            <a:off x="2311977" y="5369577"/>
            <a:ext cx="527710" cy="461665"/>
          </a:xfrm>
          <a:prstGeom prst="rect">
            <a:avLst/>
          </a:prstGeom>
          <a:noFill/>
          <a:ln algn="ctr"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b="1" dirty="0" lang="ru-RU" smtClean="0" sz="2400">
                <a:solidFill>
                  <a:srgbClr val="FFFFFF"/>
                </a:solidFill>
                <a:latin charset="0" typeface="Arial"/>
              </a:rPr>
              <a:t>10</a:t>
            </a:r>
            <a:endParaRPr b="1" dirty="0" lang="en-US" sz="2400">
              <a:solidFill>
                <a:srgbClr val="FFFFFF"/>
              </a:solidFill>
              <a:latin charset="0"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71450" y="5351308"/>
            <a:ext cx="347558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Самая большая лагуна – 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</a:rPr>
              <a:t>До-</a:t>
            </a:r>
            <a:r>
              <a:rPr b="1" dirty="0" err="1" lang="ru-RU" smtClean="0" sz="1600">
                <a:solidFill>
                  <a:srgbClr val="002060"/>
                </a:solidFill>
              </a:rPr>
              <a:t>Патос</a:t>
            </a:r>
            <a:r>
              <a:rPr b="1" dirty="0" lang="ru-RU" smtClean="0" sz="1600">
                <a:solidFill>
                  <a:srgbClr val="002060"/>
                </a:solidFill>
              </a:rPr>
              <a:t> в Бразилии (9850 км²)</a:t>
            </a:r>
            <a:endParaRPr b="1" dirty="0" lang="ru-RU" sz="1600">
              <a:solidFill>
                <a:srgbClr val="002060"/>
              </a:solidFill>
            </a:endParaRPr>
          </a:p>
        </p:txBody>
      </p:sp>
      <p:pic>
        <p:nvPicPr>
          <p:cNvPr descr="https://vse-znay.ru/wp-content/uploads/2018/11/samyj-bolshoj-vulkan-na-zemle.jpg" id="3074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30141"/>
            <a:ext cx="2273474" cy="1496704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hopeinbolivia.files.wordpress.com/2014/08/vembling_140419_3419.jpg?w=1290&amp;h=860" id="3076" name="Picture 4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68959"/>
            <a:ext cx="2273474" cy="1515649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pibig.info/uploads/posts/2021-06/1623581204_10-pibig_info-p-ozera-brazilii-priroda-krasivo-foto-10.jpg" id="3078" name="Picture 6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3851" y="4949460"/>
            <a:ext cx="2279815" cy="1519876"/>
          </a:xfrm>
          <a:prstGeom prst="rect">
            <a:avLst/>
          </a:prstGeom>
          <a:ln w="19050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"/>
          <a:stretch/>
        </p:blipFill>
        <p:spPr>
          <a:xfrm>
            <a:off x="120280" y="36862"/>
            <a:ext cx="1626833" cy="25572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08" y="4215970"/>
            <a:ext cx="2267643" cy="26517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76" y="2037909"/>
            <a:ext cx="1985302" cy="259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279202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5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7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1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4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26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8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9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2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3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6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7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3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1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2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4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5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6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47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1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4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55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7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8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grpId="0" spid="12"/>
      <p:bldP grpId="0" spid="13"/>
      <p:bldP animBg="1" grpId="0" spid="14"/>
      <p:bldP grpId="0" spid="15"/>
      <p:bldP grpId="0" spid="16"/>
      <p:bldP animBg="1" grpId="0" spid="17"/>
      <p:bldP grpId="0" spid="18"/>
      <p:bldP grpId="0" spid="19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0"/>
            <a:ext cx="4680520" cy="663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779047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ГП Южная Америка.png" id="3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7657" y="1268760"/>
            <a:ext cx="4036796" cy="5126732"/>
          </a:xfrm>
          <a:prstGeom prst="rect">
            <a:avLst/>
          </a:prstGeom>
          <a:ln w="28575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327" y="260648"/>
            <a:ext cx="3353091" cy="6480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19327" y="280120"/>
            <a:ext cx="3273153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Южная Америка 4-й </a:t>
            </a:r>
          </a:p>
          <a:p>
            <a:pPr algn="ctr"/>
            <a:r>
              <a:rPr b="1" dirty="0" lang="ru-RU" smtClean="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по площади материк </a:t>
            </a:r>
          </a:p>
          <a:p>
            <a:pPr algn="ctr"/>
            <a:r>
              <a:rPr b="1" dirty="0" lang="ru-RU" smtClean="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на Земле.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Площадь составляет 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17,8 </a:t>
            </a:r>
            <a:r>
              <a:rPr b="1" dirty="0" lang="ru-RU">
                <a:solidFill>
                  <a:srgbClr val="002060"/>
                </a:solidFill>
              </a:rPr>
              <a:t>км²</a:t>
            </a:r>
            <a:r>
              <a:rPr dirty="0" lang="ru-RU" smtClean="0">
                <a:solidFill>
                  <a:srgbClr val="002060"/>
                </a:solidFill>
              </a:rPr>
              <a:t> , 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островами </a:t>
            </a:r>
            <a:r>
              <a:rPr b="1" dirty="0" lang="ru-RU">
                <a:solidFill>
                  <a:srgbClr val="002060"/>
                </a:solidFill>
              </a:rPr>
              <a:t>18,2 млн </a:t>
            </a:r>
            <a:r>
              <a:rPr b="1" dirty="0" lang="ru-RU" smtClean="0">
                <a:solidFill>
                  <a:srgbClr val="002060"/>
                </a:solidFill>
              </a:rPr>
              <a:t>км²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21917" y="2037827"/>
            <a:ext cx="3353090" cy="452431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u="sng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Крайние точки материка:</a:t>
            </a:r>
          </a:p>
          <a:p>
            <a:pPr algn="ctr"/>
            <a:endParaRPr dirty="0" lang="ru-RU"/>
          </a:p>
          <a:p>
            <a:pPr algn="ctr"/>
            <a:r>
              <a:rPr dirty="0" lang="ru-RU"/>
              <a:t> </a:t>
            </a:r>
            <a:r>
              <a:rPr b="1" dirty="0" lang="ru-RU">
                <a:solidFill>
                  <a:srgbClr val="002060"/>
                </a:solidFill>
              </a:rPr>
              <a:t>северная</a:t>
            </a:r>
            <a:r>
              <a:rPr dirty="0" lang="ru-RU">
                <a:solidFill>
                  <a:srgbClr val="002060"/>
                </a:solidFill>
              </a:rPr>
              <a:t>– мыс </a:t>
            </a:r>
            <a:r>
              <a:rPr dirty="0" err="1" lang="ru-RU">
                <a:solidFill>
                  <a:srgbClr val="002060"/>
                </a:solidFill>
              </a:rPr>
              <a:t>Гальинас</a:t>
            </a:r>
            <a:r>
              <a:rPr dirty="0" lang="ru-RU">
                <a:solidFill>
                  <a:srgbClr val="002060"/>
                </a:solidFill>
              </a:rPr>
              <a:t> (12°с.ш и 71°з. д</a:t>
            </a:r>
            <a:r>
              <a:rPr dirty="0" lang="ru-RU" smtClean="0">
                <a:solidFill>
                  <a:srgbClr val="002060"/>
                </a:solidFill>
              </a:rPr>
              <a:t>)</a:t>
            </a:r>
          </a:p>
          <a:p>
            <a:pPr algn="ctr"/>
            <a:endParaRPr dirty="0" lang="ru-RU">
              <a:solidFill>
                <a:srgbClr val="002060"/>
              </a:solidFill>
            </a:endParaRPr>
          </a:p>
          <a:p>
            <a:pPr algn="ctr"/>
            <a:r>
              <a:rPr b="1" dirty="0" lang="ru-RU">
                <a:solidFill>
                  <a:srgbClr val="002060"/>
                </a:solidFill>
              </a:rPr>
              <a:t>южная</a:t>
            </a:r>
            <a:r>
              <a:rPr dirty="0" lang="ru-RU">
                <a:solidFill>
                  <a:srgbClr val="002060"/>
                </a:solidFill>
              </a:rPr>
              <a:t>– мыс </a:t>
            </a:r>
            <a:r>
              <a:rPr dirty="0" err="1" lang="ru-RU">
                <a:solidFill>
                  <a:srgbClr val="002060"/>
                </a:solidFill>
              </a:rPr>
              <a:t>Фроуард</a:t>
            </a:r>
            <a:r>
              <a:rPr dirty="0" lang="ru-RU">
                <a:solidFill>
                  <a:srgbClr val="002060"/>
                </a:solidFill>
              </a:rPr>
              <a:t> </a:t>
            </a:r>
            <a:endParaRPr dirty="0" lang="ru-RU" smtClean="0">
              <a:solidFill>
                <a:srgbClr val="002060"/>
              </a:solidFill>
            </a:endParaRPr>
          </a:p>
          <a:p>
            <a:pPr algn="ctr"/>
            <a:r>
              <a:rPr dirty="0" lang="ru-RU" smtClean="0">
                <a:solidFill>
                  <a:srgbClr val="002060"/>
                </a:solidFill>
              </a:rPr>
              <a:t>(53°ю.ш</a:t>
            </a:r>
            <a:r>
              <a:rPr dirty="0" lang="ru-RU">
                <a:solidFill>
                  <a:srgbClr val="002060"/>
                </a:solidFill>
              </a:rPr>
              <a:t>. и 71°з.д</a:t>
            </a:r>
            <a:r>
              <a:rPr dirty="0" lang="ru-RU" smtClean="0">
                <a:solidFill>
                  <a:srgbClr val="002060"/>
                </a:solidFill>
              </a:rPr>
              <a:t>.)</a:t>
            </a:r>
          </a:p>
          <a:p>
            <a:pPr algn="ctr"/>
            <a:endParaRPr dirty="0" lang="ru-RU">
              <a:solidFill>
                <a:srgbClr val="002060"/>
              </a:solidFill>
            </a:endParaRP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южная  </a:t>
            </a:r>
            <a:r>
              <a:rPr b="1" dirty="0" lang="ru-RU">
                <a:solidFill>
                  <a:srgbClr val="002060"/>
                </a:solidFill>
              </a:rPr>
              <a:t>островная </a:t>
            </a:r>
            <a:r>
              <a:rPr dirty="0" lang="ru-RU">
                <a:solidFill>
                  <a:srgbClr val="002060"/>
                </a:solidFill>
              </a:rPr>
              <a:t>– </a:t>
            </a:r>
            <a:endParaRPr dirty="0" lang="ru-RU" smtClean="0">
              <a:solidFill>
                <a:srgbClr val="002060"/>
              </a:solidFill>
            </a:endParaRPr>
          </a:p>
          <a:p>
            <a:pPr algn="ctr"/>
            <a:r>
              <a:rPr dirty="0" lang="ru-RU" smtClean="0">
                <a:solidFill>
                  <a:srgbClr val="002060"/>
                </a:solidFill>
              </a:rPr>
              <a:t>мыс </a:t>
            </a:r>
            <a:r>
              <a:rPr dirty="0" lang="ru-RU">
                <a:solidFill>
                  <a:srgbClr val="002060"/>
                </a:solidFill>
              </a:rPr>
              <a:t>Горн (</a:t>
            </a:r>
            <a:r>
              <a:rPr dirty="0" lang="ru-RU" smtClean="0">
                <a:solidFill>
                  <a:srgbClr val="002060"/>
                </a:solidFill>
              </a:rPr>
              <a:t>55°ю.ш</a:t>
            </a:r>
            <a:r>
              <a:rPr dirty="0" lang="ru-RU">
                <a:solidFill>
                  <a:srgbClr val="002060"/>
                </a:solidFill>
              </a:rPr>
              <a:t>. и 67° </a:t>
            </a:r>
            <a:r>
              <a:rPr dirty="0" err="1" lang="ru-RU" smtClean="0">
                <a:solidFill>
                  <a:srgbClr val="002060"/>
                </a:solidFill>
              </a:rPr>
              <a:t>з.д</a:t>
            </a:r>
            <a:r>
              <a:rPr dirty="0" lang="ru-RU" smtClean="0">
                <a:solidFill>
                  <a:srgbClr val="002060"/>
                </a:solidFill>
              </a:rPr>
              <a:t>)</a:t>
            </a:r>
          </a:p>
          <a:p>
            <a:pPr algn="ctr"/>
            <a:endParaRPr dirty="0" lang="ru-RU">
              <a:solidFill>
                <a:srgbClr val="002060"/>
              </a:solidFill>
            </a:endParaRPr>
          </a:p>
          <a:p>
            <a:pPr algn="ctr"/>
            <a:r>
              <a:rPr dirty="0" lang="ru-RU">
                <a:solidFill>
                  <a:srgbClr val="002060"/>
                </a:solidFill>
              </a:rPr>
              <a:t>   </a:t>
            </a:r>
            <a:r>
              <a:rPr b="1" dirty="0" lang="ru-RU">
                <a:solidFill>
                  <a:srgbClr val="002060"/>
                </a:solidFill>
              </a:rPr>
              <a:t>западная</a:t>
            </a:r>
            <a:r>
              <a:rPr dirty="0" lang="ru-RU">
                <a:solidFill>
                  <a:srgbClr val="002060"/>
                </a:solidFill>
              </a:rPr>
              <a:t> - мыс </a:t>
            </a:r>
            <a:r>
              <a:rPr dirty="0" err="1" lang="ru-RU" smtClean="0">
                <a:solidFill>
                  <a:srgbClr val="002060"/>
                </a:solidFill>
              </a:rPr>
              <a:t>Париньяс</a:t>
            </a:r>
            <a:endParaRPr dirty="0" lang="ru-RU" smtClean="0">
              <a:solidFill>
                <a:srgbClr val="002060"/>
              </a:solidFill>
            </a:endParaRPr>
          </a:p>
          <a:p>
            <a:pPr algn="ctr"/>
            <a:r>
              <a:rPr dirty="0" lang="ru-RU" smtClean="0">
                <a:solidFill>
                  <a:srgbClr val="002060"/>
                </a:solidFill>
              </a:rPr>
              <a:t> </a:t>
            </a:r>
            <a:r>
              <a:rPr dirty="0" lang="ru-RU">
                <a:solidFill>
                  <a:srgbClr val="002060"/>
                </a:solidFill>
              </a:rPr>
              <a:t>(4° </a:t>
            </a:r>
            <a:r>
              <a:rPr dirty="0" err="1" lang="ru-RU">
                <a:solidFill>
                  <a:srgbClr val="002060"/>
                </a:solidFill>
              </a:rPr>
              <a:t>ю.ш</a:t>
            </a:r>
            <a:r>
              <a:rPr dirty="0" lang="ru-RU">
                <a:solidFill>
                  <a:srgbClr val="002060"/>
                </a:solidFill>
              </a:rPr>
              <a:t>. и </a:t>
            </a:r>
            <a:r>
              <a:rPr dirty="0" lang="ru-RU" smtClean="0">
                <a:solidFill>
                  <a:srgbClr val="002060"/>
                </a:solidFill>
              </a:rPr>
              <a:t>81°з.д)</a:t>
            </a:r>
          </a:p>
          <a:p>
            <a:pPr algn="ctr"/>
            <a:endParaRPr dirty="0" lang="ru-RU">
              <a:solidFill>
                <a:srgbClr val="002060"/>
              </a:solidFill>
            </a:endParaRPr>
          </a:p>
          <a:p>
            <a:pPr algn="ctr"/>
            <a:r>
              <a:rPr b="1" dirty="0" lang="ru-RU">
                <a:solidFill>
                  <a:srgbClr val="002060"/>
                </a:solidFill>
              </a:rPr>
              <a:t>восточная</a:t>
            </a:r>
            <a:r>
              <a:rPr dirty="0" lang="ru-RU">
                <a:solidFill>
                  <a:srgbClr val="002060"/>
                </a:solidFill>
              </a:rPr>
              <a:t> –мыс </a:t>
            </a:r>
            <a:r>
              <a:rPr dirty="0" err="1" lang="ru-RU">
                <a:solidFill>
                  <a:srgbClr val="002060"/>
                </a:solidFill>
              </a:rPr>
              <a:t>Кабу</a:t>
            </a:r>
            <a:r>
              <a:rPr dirty="0" lang="ru-RU">
                <a:solidFill>
                  <a:srgbClr val="002060"/>
                </a:solidFill>
              </a:rPr>
              <a:t>-Бранку (</a:t>
            </a:r>
            <a:r>
              <a:rPr dirty="0" lang="ru-RU" smtClean="0">
                <a:solidFill>
                  <a:srgbClr val="002060"/>
                </a:solidFill>
              </a:rPr>
              <a:t>7°ю.ш</a:t>
            </a:r>
            <a:r>
              <a:rPr dirty="0" lang="ru-RU">
                <a:solidFill>
                  <a:srgbClr val="002060"/>
                </a:solidFill>
              </a:rPr>
              <a:t>. 34°47 </a:t>
            </a:r>
            <a:r>
              <a:rPr dirty="0" err="1" lang="ru-RU">
                <a:solidFill>
                  <a:srgbClr val="002060"/>
                </a:solidFill>
              </a:rPr>
              <a:t>з.д</a:t>
            </a:r>
            <a:r>
              <a:rPr dirty="0" lang="ru-RU">
                <a:solidFill>
                  <a:srgbClr val="002060"/>
                </a:solidFill>
              </a:rPr>
              <a:t>.)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7656" y="248826"/>
            <a:ext cx="3810407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Географическое положение</a:t>
            </a:r>
          </a:p>
          <a:p>
            <a:pPr algn="ctr"/>
            <a:r>
              <a:rPr b="1" dirty="0" lang="ru-RU" smtClean="0" sz="2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Южной Америки</a:t>
            </a:r>
            <a:endParaRPr b="1" dirty="0" lang="ru-RU" sz="22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2495" y="6510673"/>
            <a:ext cx="2034083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/>
              <a:t>Записать в тетрадь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xmlns="" val="277357063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0"/>
                                        <p:tgtEl>
                                          <p:spTgt spid="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2000"/>
                            </p:stCondLst>
                            <p:childTnLst>
                              <p:par>
                                <p:cTn fill="hold" id="12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4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">
                            <p:stCondLst>
                              <p:cond delay="4000"/>
                            </p:stCondLst>
                            <p:childTnLst>
                              <p:par>
                                <p:cTn fill="hold" id="16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4500"/>
                            </p:stCondLst>
                            <p:childTnLst>
                              <p:par>
                                <p:cTn fill="hold" grpId="0" id="21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5000"/>
                            </p:stCondLst>
                            <p:childTnLst>
                              <p:par>
                                <p:cTn fill="hold" grpId="0" id="26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7"/>
    </p:bld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ГП Южная Америка.png" id="3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4036796" cy="5126732"/>
          </a:xfrm>
          <a:prstGeom prst="rect">
            <a:avLst/>
          </a:prstGeom>
          <a:ln w="28575">
            <a:solidFill>
              <a:srgbClr val="FF0066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327" y="260648"/>
            <a:ext cx="3353091" cy="6480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9327" y="280120"/>
            <a:ext cx="3273153" cy="147732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002060"/>
                </a:solidFill>
              </a:rPr>
              <a:t>Южная Америка омывается </a:t>
            </a:r>
            <a:r>
              <a:rPr b="1" dirty="0" lang="ru-RU" smtClean="0">
                <a:solidFill>
                  <a:srgbClr val="FF0066"/>
                </a:solidFill>
              </a:rPr>
              <a:t>Тихим</a:t>
            </a:r>
            <a:r>
              <a:rPr b="1" dirty="0" lang="ru-RU" smtClean="0">
                <a:solidFill>
                  <a:srgbClr val="002060"/>
                </a:solidFill>
              </a:rPr>
              <a:t> океаном (на западе), </a:t>
            </a:r>
            <a:r>
              <a:rPr b="1" dirty="0" lang="ru-RU" smtClean="0">
                <a:solidFill>
                  <a:srgbClr val="FF0066"/>
                </a:solidFill>
              </a:rPr>
              <a:t>Атлантическим</a:t>
            </a:r>
            <a:r>
              <a:rPr b="1" dirty="0" lang="ru-RU" smtClean="0">
                <a:solidFill>
                  <a:srgbClr val="002060"/>
                </a:solidFill>
              </a:rPr>
              <a:t> (на востоке и севере) относящимся к нему Карибским морем.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23384" y="1844824"/>
            <a:ext cx="3273153" cy="313932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На севере материк связан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С Северной Америкой </a:t>
            </a:r>
          </a:p>
          <a:p>
            <a:pPr algn="ctr"/>
            <a:r>
              <a:rPr b="1" dirty="0" lang="ru-RU" smtClean="0">
                <a:solidFill>
                  <a:srgbClr val="FF0066"/>
                </a:solidFill>
              </a:rPr>
              <a:t>Панамским перешейком</a:t>
            </a:r>
            <a:r>
              <a:rPr b="1" dirty="0" lang="ru-RU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через который в начале </a:t>
            </a:r>
            <a:r>
              <a:rPr b="1" dirty="0" lang="en-US" smtClean="0">
                <a:solidFill>
                  <a:srgbClr val="002060"/>
                </a:solidFill>
              </a:rPr>
              <a:t>XX</a:t>
            </a:r>
            <a:r>
              <a:rPr b="1" dirty="0" lang="ru-RU" smtClean="0">
                <a:solidFill>
                  <a:srgbClr val="002060"/>
                </a:solidFill>
              </a:rPr>
              <a:t> в.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был построен</a:t>
            </a:r>
          </a:p>
          <a:p>
            <a:pPr algn="ctr"/>
            <a:r>
              <a:rPr b="1" dirty="0" lang="ru-RU" smtClean="0">
                <a:solidFill>
                  <a:srgbClr val="FF0066"/>
                </a:solidFill>
              </a:rPr>
              <a:t>Панамский канал.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На юге Южную Америку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 от Антарктиды отделяет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 </a:t>
            </a:r>
            <a:r>
              <a:rPr b="1" dirty="0" lang="ru-RU" smtClean="0">
                <a:solidFill>
                  <a:srgbClr val="FF0066"/>
                </a:solidFill>
              </a:rPr>
              <a:t>пролив Дрейка-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самый широкий пролив 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в мире (818 км). 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9326" y="4978107"/>
            <a:ext cx="3273153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002060"/>
                </a:solidFill>
              </a:rPr>
              <a:t>У южной оконечности материка расположен архипелаг </a:t>
            </a:r>
            <a:r>
              <a:rPr b="1" dirty="0" lang="ru-RU" smtClean="0">
                <a:solidFill>
                  <a:srgbClr val="FF0066"/>
                </a:solidFill>
              </a:rPr>
              <a:t>Огненная Земля,</a:t>
            </a:r>
          </a:p>
          <a:p>
            <a:pPr algn="ctr"/>
            <a:r>
              <a:rPr b="1" dirty="0" lang="ru-RU" smtClean="0">
                <a:solidFill>
                  <a:srgbClr val="002060"/>
                </a:solidFill>
              </a:rPr>
              <a:t>отделенный от него </a:t>
            </a:r>
            <a:r>
              <a:rPr b="1" dirty="0" lang="ru-RU" smtClean="0">
                <a:solidFill>
                  <a:srgbClr val="FF0066"/>
                </a:solidFill>
              </a:rPr>
              <a:t>Магеллановым проливом.</a:t>
            </a:r>
          </a:p>
          <a:p>
            <a:pPr algn="ctr"/>
            <a:endParaRPr b="1" dirty="0" lang="ru-RU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7656" y="78708"/>
            <a:ext cx="3810407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Географическое положение</a:t>
            </a:r>
          </a:p>
          <a:p>
            <a:pPr algn="ctr"/>
            <a:r>
              <a:rPr b="1" dirty="0" lang="ru-RU" smtClean="0" sz="2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Южной Америки</a:t>
            </a:r>
            <a:endParaRPr b="1" dirty="0" lang="ru-RU" sz="22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59072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0"/>
                                        <p:tgtEl>
                                          <p:spTgt spid="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2000"/>
                            </p:stCondLst>
                            <p:childTnLst>
                              <p:par>
                                <p:cTn fill="hold" id="12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4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">
                            <p:stCondLst>
                              <p:cond delay="4000"/>
                            </p:stCondLst>
                            <p:childTnLst>
                              <p:par>
                                <p:cTn fill="hold" id="16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4500"/>
                            </p:stCondLst>
                            <p:childTnLst>
                              <p:par>
                                <p:cTn fill="hold" grpId="0" id="21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4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">
                      <p:stCondLst>
                        <p:cond delay="indefinite"/>
                      </p:stCondLst>
                      <p:childTnLst>
                        <p:par>
                          <p:cTn fill="hold" id="2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3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6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6"/>
      <p:bldP grpId="0" spid="7"/>
      <p:bldP grpId="0" spid="8"/>
    </p:bld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юж ам.jpg" id="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223"/>
          <a:stretch/>
        </p:blipFill>
        <p:spPr bwMode="auto">
          <a:xfrm>
            <a:off x="1" y="0"/>
            <a:ext cx="9906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Сравнение положения Южной Америки и&#10;Африки" id="3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9" l="190" r="241"/>
          <a:stretch/>
        </p:blipFill>
        <p:spPr bwMode="auto">
          <a:xfrm>
            <a:off x="3347864" y="1412776"/>
            <a:ext cx="3512580" cy="5068911"/>
          </a:xfrm>
          <a:prstGeom prst="rect">
            <a:avLst/>
          </a:prstGeom>
          <a:ln w="28575">
            <a:solidFill>
              <a:srgbClr val="4F81BD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39758" y="116632"/>
            <a:ext cx="7128792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Черты сходства и различия </a:t>
            </a:r>
          </a:p>
          <a:p>
            <a:pPr algn="ctr"/>
            <a:r>
              <a:rPr b="1" dirty="0" lang="ru-RU" smtClean="0" sz="3200">
                <a:solidFill>
                  <a:srgbClr val="FF0066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Южной Америки и Африки</a:t>
            </a:r>
            <a:endParaRPr b="1" dirty="0" lang="ru-RU" sz="3200">
              <a:solidFill>
                <a:srgbClr val="FF0066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20573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1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1053</Words>
  <Application>Microsoft Office PowerPoint</Application>
  <PresentationFormat>Экран (4:3)</PresentationFormat>
  <Paragraphs>224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каб9</cp:lastModifiedBy>
  <cp:revision>103</cp:revision>
  <dcterms:created xsi:type="dcterms:W3CDTF">2022-01-17T15:45:40Z</dcterms:created>
  <dcterms:modified xsi:type="dcterms:W3CDTF">2022-02-01T09:53:23Z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2521517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