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92" r:id="rId2"/>
    <p:sldId id="323" r:id="rId3"/>
    <p:sldId id="321" r:id="rId4"/>
    <p:sldId id="322" r:id="rId5"/>
    <p:sldId id="269" r:id="rId6"/>
    <p:sldId id="278" r:id="rId7"/>
    <p:sldId id="294" r:id="rId8"/>
    <p:sldId id="295" r:id="rId9"/>
    <p:sldId id="297" r:id="rId10"/>
    <p:sldId id="298" r:id="rId11"/>
    <p:sldId id="265" r:id="rId12"/>
    <p:sldId id="310" r:id="rId13"/>
    <p:sldId id="263" r:id="rId14"/>
    <p:sldId id="267"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DB2C06-FD80-4D67-A608-5F48963F4841}" type="datetimeFigureOut">
              <a:rPr lang="ru-RU" smtClean="0"/>
              <a:t>07.11.2022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AE2A43-9E26-4FF3-AF60-94ADB9D612DE}" type="slidenum">
              <a:rPr lang="ru-RU" smtClean="0"/>
              <a:t>‹#›</a:t>
            </a:fld>
            <a:endParaRPr lang="ru-RU"/>
          </a:p>
        </p:txBody>
      </p:sp>
    </p:spTree>
    <p:extLst>
      <p:ext uri="{BB962C8B-B14F-4D97-AF65-F5344CB8AC3E}">
        <p14:creationId xmlns:p14="http://schemas.microsoft.com/office/powerpoint/2010/main" val="798236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B2A295A8-FC4B-4183-8F2F-881B92AA7844}" type="slidenum">
              <a:rPr lang="ru-RU" smtClean="0"/>
              <a:t>1</a:t>
            </a:fld>
            <a:endParaRPr lang="ru-RU" dirty="0"/>
          </a:p>
        </p:txBody>
      </p:sp>
    </p:spTree>
    <p:extLst>
      <p:ext uri="{BB962C8B-B14F-4D97-AF65-F5344CB8AC3E}">
        <p14:creationId xmlns:p14="http://schemas.microsoft.com/office/powerpoint/2010/main" val="3757038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B2A295A8-FC4B-4183-8F2F-881B92AA7844}" type="slidenum">
              <a:rPr lang="ru-RU" smtClean="0"/>
              <a:t>5</a:t>
            </a:fld>
            <a:endParaRPr lang="ru-RU" dirty="0"/>
          </a:p>
        </p:txBody>
      </p:sp>
    </p:spTree>
    <p:extLst>
      <p:ext uri="{BB962C8B-B14F-4D97-AF65-F5344CB8AC3E}">
        <p14:creationId xmlns:p14="http://schemas.microsoft.com/office/powerpoint/2010/main" val="3602560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B2A295A8-FC4B-4183-8F2F-881B92AA7844}" type="slidenum">
              <a:rPr lang="ru-RU" smtClean="0"/>
              <a:t>11</a:t>
            </a:fld>
            <a:endParaRPr lang="ru-RU" dirty="0"/>
          </a:p>
        </p:txBody>
      </p:sp>
    </p:spTree>
    <p:extLst>
      <p:ext uri="{BB962C8B-B14F-4D97-AF65-F5344CB8AC3E}">
        <p14:creationId xmlns:p14="http://schemas.microsoft.com/office/powerpoint/2010/main" val="4192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AD0CAA5-3232-E06A-009D-6F48D456B75E}"/>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AE76D12-43B0-498D-5576-35952210EE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36DA87AC-EA50-2AAE-D0D7-144BC809C2E4}"/>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5" name="Нижний колонтитул 4">
            <a:extLst>
              <a:ext uri="{FF2B5EF4-FFF2-40B4-BE49-F238E27FC236}">
                <a16:creationId xmlns:a16="http://schemas.microsoft.com/office/drawing/2014/main" id="{5A18FC25-E984-4F78-4663-524840DB5EB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0D7C935-E409-F3D3-5EB1-DC58BF4D10C1}"/>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2535327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D09396-BC4E-E7C6-8EFC-79CE5D191D86}"/>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8C25327A-AC80-27F0-125F-B3B68BE6259A}"/>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EDED01C-421C-7C0C-F91B-BCBC6F7606BA}"/>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5" name="Нижний колонтитул 4">
            <a:extLst>
              <a:ext uri="{FF2B5EF4-FFF2-40B4-BE49-F238E27FC236}">
                <a16:creationId xmlns:a16="http://schemas.microsoft.com/office/drawing/2014/main" id="{2B9373C4-9DC2-E07D-CB1D-B208F921582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2F57775-409B-865B-F37C-65C41BA0F5CA}"/>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1143221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B7486736-26C2-EBD0-C2BB-2C19E6BA0AEB}"/>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EC1FB46E-0CA3-9075-1B8B-C21F3B27ACD7}"/>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A888C91-7302-C40A-26BA-902C1B5B08F1}"/>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5" name="Нижний колонтитул 4">
            <a:extLst>
              <a:ext uri="{FF2B5EF4-FFF2-40B4-BE49-F238E27FC236}">
                <a16:creationId xmlns:a16="http://schemas.microsoft.com/office/drawing/2014/main" id="{EE1B725F-97FB-F94A-7753-5FA6D10BB05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B1154E1-CD9B-1FD1-99EF-CA09C74AD2E2}"/>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1316623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33651B-75EC-2543-7FC5-A79252B5B75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BF613DF-8379-E2EA-740D-D96696117F16}"/>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CB83398-AD54-2435-40BA-2FD92EFBA468}"/>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5" name="Нижний колонтитул 4">
            <a:extLst>
              <a:ext uri="{FF2B5EF4-FFF2-40B4-BE49-F238E27FC236}">
                <a16:creationId xmlns:a16="http://schemas.microsoft.com/office/drawing/2014/main" id="{DCB0F794-D043-6782-6EE3-4BE620FD578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8E7D3D1-3DF4-3051-EA37-B06C18233498}"/>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3062818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AFECD8-82CE-4C5C-5D26-01C9D723D648}"/>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D5CFACB-A42B-4CD3-FAF0-AEFD5CA712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BF3E221-BC0D-B746-D4FD-A648DE71F508}"/>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5" name="Нижний колонтитул 4">
            <a:extLst>
              <a:ext uri="{FF2B5EF4-FFF2-40B4-BE49-F238E27FC236}">
                <a16:creationId xmlns:a16="http://schemas.microsoft.com/office/drawing/2014/main" id="{C5AC8FC1-439B-8D1D-CB34-3ABB5A7579D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ED494C4-C9F3-5B93-611F-B75DEF0C8F05}"/>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1745178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390A4F-AFC6-0265-0434-A4B31F7CED9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80496CC-5B36-0A0E-7071-81B1C2BDCCB4}"/>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B43A19F4-0F16-3252-1C01-297DB751C8D0}"/>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E7B44733-933D-126D-B2C9-F69DBB218F27}"/>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6" name="Нижний колонтитул 5">
            <a:extLst>
              <a:ext uri="{FF2B5EF4-FFF2-40B4-BE49-F238E27FC236}">
                <a16:creationId xmlns:a16="http://schemas.microsoft.com/office/drawing/2014/main" id="{15BEC041-3D2A-E885-305C-7DA45CFE08A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AB36DF4-8CED-C5EA-92F5-2CFA56BAEF34}"/>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3088535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7E15AD-E56B-D468-2684-77034BA918A1}"/>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2914E0E8-2EBD-B91F-6410-566C5891BB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CF1E85D2-B0ED-087F-3CFF-89F7026EBE51}"/>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63BDEEB3-0FEA-D1F8-37A0-608A4B32A6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9AE9B1CD-E982-BA6D-9A8B-FB3B174CB03F}"/>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F6016C55-A517-3C35-EB49-20635696B121}"/>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8" name="Нижний колонтитул 7">
            <a:extLst>
              <a:ext uri="{FF2B5EF4-FFF2-40B4-BE49-F238E27FC236}">
                <a16:creationId xmlns:a16="http://schemas.microsoft.com/office/drawing/2014/main" id="{E985E56B-8AC1-B425-50D8-D867C5172F5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22F685BD-9058-1E69-D36F-5AC57E9E9EE5}"/>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1568300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158201-E078-AE4C-C8A2-41173D27616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F81A47E8-A1E0-9CFC-A33E-3E7915DFFB9F}"/>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4" name="Нижний колонтитул 3">
            <a:extLst>
              <a:ext uri="{FF2B5EF4-FFF2-40B4-BE49-F238E27FC236}">
                <a16:creationId xmlns:a16="http://schemas.microsoft.com/office/drawing/2014/main" id="{D475EFFA-9EA5-441B-D0B1-4E2134EEBEC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9C01F9AA-40B9-B220-F3FD-18F2627B5996}"/>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642829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4BE1159A-E4CD-A43E-1436-BFF469DD850E}"/>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3" name="Нижний колонтитул 2">
            <a:extLst>
              <a:ext uri="{FF2B5EF4-FFF2-40B4-BE49-F238E27FC236}">
                <a16:creationId xmlns:a16="http://schemas.microsoft.com/office/drawing/2014/main" id="{7D9D1BCD-054C-1E28-E78C-17603164845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C73F6D9-A40B-7F6F-7562-D94C1CA9054F}"/>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291743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366E8D-0990-60F8-3B64-FD95DB152DD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62E4B3BC-4F1F-A630-81B1-DB94AF0D66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85FF9E81-3878-6FD0-64EC-5A9A0D3591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8C8CB82-FF58-7544-C015-DEBE0DC390EC}"/>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6" name="Нижний колонтитул 5">
            <a:extLst>
              <a:ext uri="{FF2B5EF4-FFF2-40B4-BE49-F238E27FC236}">
                <a16:creationId xmlns:a16="http://schemas.microsoft.com/office/drawing/2014/main" id="{40D14B96-E4F2-60B7-92BF-708BF1D93DF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26D4D9B-48A6-87A8-30A8-4976A5768080}"/>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2402691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4266460-B7D3-AA96-6CDB-97F2273933E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BC2E77B0-52D2-C49D-A448-A8E9517A6E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D5DDA1F7-5603-1623-556D-53C530D8F7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0C94944-36ED-47B4-2BC1-15F87E994196}"/>
              </a:ext>
            </a:extLst>
          </p:cNvPr>
          <p:cNvSpPr>
            <a:spLocks noGrp="1"/>
          </p:cNvSpPr>
          <p:nvPr>
            <p:ph type="dt" sz="half" idx="10"/>
          </p:nvPr>
        </p:nvSpPr>
        <p:spPr/>
        <p:txBody>
          <a:bodyPr/>
          <a:lstStyle/>
          <a:p>
            <a:fld id="{F237A896-E8F5-40A7-871F-D4EA66D394ED}" type="datetimeFigureOut">
              <a:rPr lang="ru-RU" smtClean="0"/>
              <a:t>07.11.2022</a:t>
            </a:fld>
            <a:endParaRPr lang="ru-RU"/>
          </a:p>
        </p:txBody>
      </p:sp>
      <p:sp>
        <p:nvSpPr>
          <p:cNvPr id="6" name="Нижний колонтитул 5">
            <a:extLst>
              <a:ext uri="{FF2B5EF4-FFF2-40B4-BE49-F238E27FC236}">
                <a16:creationId xmlns:a16="http://schemas.microsoft.com/office/drawing/2014/main" id="{C8F018EE-B899-282D-7E14-666CF2D1D64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9BC2FF2-61FE-509A-6E61-29CECCD8D31D}"/>
              </a:ext>
            </a:extLst>
          </p:cNvPr>
          <p:cNvSpPr>
            <a:spLocks noGrp="1"/>
          </p:cNvSpPr>
          <p:nvPr>
            <p:ph type="sldNum" sz="quarter" idx="12"/>
          </p:nvPr>
        </p:nvSpPr>
        <p:spPr/>
        <p:txBody>
          <a:bodyPr/>
          <a:lstStyle/>
          <a:p>
            <a:fld id="{43598FB8-D2D6-4B95-ADB0-CE5367CB2694}" type="slidenum">
              <a:rPr lang="ru-RU" smtClean="0"/>
              <a:t>‹#›</a:t>
            </a:fld>
            <a:endParaRPr lang="ru-RU"/>
          </a:p>
        </p:txBody>
      </p:sp>
    </p:spTree>
    <p:extLst>
      <p:ext uri="{BB962C8B-B14F-4D97-AF65-F5344CB8AC3E}">
        <p14:creationId xmlns:p14="http://schemas.microsoft.com/office/powerpoint/2010/main" val="989779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B96B2B-A2D6-D95E-6956-699503CD89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ED24232F-CB8B-0903-A6F9-3B65E02559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B1DBFE9-02E6-03EC-E5FA-CF3E3E5656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7A896-E8F5-40A7-871F-D4EA66D394ED}" type="datetimeFigureOut">
              <a:rPr lang="ru-RU" smtClean="0"/>
              <a:t>07.11.2022</a:t>
            </a:fld>
            <a:endParaRPr lang="ru-RU"/>
          </a:p>
        </p:txBody>
      </p:sp>
      <p:sp>
        <p:nvSpPr>
          <p:cNvPr id="5" name="Нижний колонтитул 4">
            <a:extLst>
              <a:ext uri="{FF2B5EF4-FFF2-40B4-BE49-F238E27FC236}">
                <a16:creationId xmlns:a16="http://schemas.microsoft.com/office/drawing/2014/main" id="{70C8B53C-E525-2721-1AEA-3F96FF8A61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E7695DF-DFA5-0547-046D-1C10BD5593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98FB8-D2D6-4B95-ADB0-CE5367CB2694}" type="slidenum">
              <a:rPr lang="ru-RU" smtClean="0"/>
              <a:t>‹#›</a:t>
            </a:fld>
            <a:endParaRPr lang="ru-RU"/>
          </a:p>
        </p:txBody>
      </p:sp>
    </p:spTree>
    <p:extLst>
      <p:ext uri="{BB962C8B-B14F-4D97-AF65-F5344CB8AC3E}">
        <p14:creationId xmlns:p14="http://schemas.microsoft.com/office/powerpoint/2010/main" val="838865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BF4B636-AEAD-4395-8295-7BF618E1C924}"/>
              </a:ext>
            </a:extLst>
          </p:cNvPr>
          <p:cNvSpPr txBox="1"/>
          <p:nvPr/>
        </p:nvSpPr>
        <p:spPr>
          <a:xfrm>
            <a:off x="839755" y="1446245"/>
            <a:ext cx="10954139" cy="5191165"/>
          </a:xfrm>
          <a:prstGeom prst="rect">
            <a:avLst/>
          </a:prstGeom>
          <a:noFill/>
        </p:spPr>
        <p:txBody>
          <a:bodyPr wrap="square">
            <a:spAutoFit/>
          </a:bodyPr>
          <a:lstStyle/>
          <a:p>
            <a:pPr marL="13970" marR="2540" indent="381635" algn="ctr" fontAlgn="auto">
              <a:lnSpc>
                <a:spcPts val="1565"/>
              </a:lnSpc>
              <a:spcAft>
                <a:spcPts val="0"/>
              </a:spcAft>
            </a:pPr>
            <a:r>
              <a:rPr lang="ru-RU" sz="1400" b="1" kern="0" dirty="0">
                <a:solidFill>
                  <a:srgbClr val="000000"/>
                </a:solidFill>
                <a:effectLst/>
                <a:latin typeface="Times New Roman" panose="02020603050405020304" pitchFamily="18" charset="0"/>
                <a:ea typeface="Times New Roman" panose="02020603050405020304" pitchFamily="18" charset="0"/>
                <a:cs typeface="Mangal" panose="02040503050203030202" pitchFamily="18" charset="0"/>
              </a:rPr>
              <a:t>Государственное автономное профессиональное образовательное учреждение Саратовской области</a:t>
            </a:r>
            <a:endParaRPr lang="ru-RU" sz="1400" kern="150" dirty="0">
              <a:effectLst/>
              <a:latin typeface="Liberation Serif"/>
              <a:ea typeface="SimSun" panose="02010600030101010101" pitchFamily="2" charset="-122"/>
              <a:cs typeface="Mangal" panose="02040503050203030202" pitchFamily="18" charset="0"/>
            </a:endParaRPr>
          </a:p>
          <a:p>
            <a:pPr algn="ctr" fontAlgn="auto"/>
            <a:r>
              <a:rPr lang="ru-RU" sz="1400" b="1" kern="0" dirty="0">
                <a:effectLst/>
                <a:latin typeface="Times New Roman" panose="02020603050405020304" pitchFamily="18" charset="0"/>
                <a:ea typeface="Times New Roman" panose="02020603050405020304" pitchFamily="18" charset="0"/>
                <a:cs typeface="Mangal" panose="02040503050203030202" pitchFamily="18" charset="0"/>
              </a:rPr>
              <a:t>«Саратовский областной базовый медицинский колледж»</a:t>
            </a:r>
            <a:endParaRPr lang="ru-RU" sz="1400" kern="150" dirty="0">
              <a:effectLst/>
              <a:latin typeface="Liberation Serif"/>
              <a:ea typeface="SimSun" panose="02010600030101010101" pitchFamily="2" charset="-122"/>
              <a:cs typeface="Mangal" panose="02040503050203030202" pitchFamily="18" charset="0"/>
            </a:endParaRPr>
          </a:p>
          <a:p>
            <a:pPr algn="ctr" fontAlgn="auto"/>
            <a:r>
              <a:rPr lang="ru-RU" sz="1400" b="1" kern="0" dirty="0">
                <a:effectLst/>
                <a:latin typeface="Times New Roman" panose="02020603050405020304" pitchFamily="18" charset="0"/>
                <a:ea typeface="Times New Roman" panose="02020603050405020304" pitchFamily="18" charset="0"/>
                <a:cs typeface="Mangal" panose="02040503050203030202" pitchFamily="18" charset="0"/>
              </a:rPr>
              <a:t> </a:t>
            </a:r>
            <a:endParaRPr lang="ru-RU" sz="1400" kern="150" dirty="0">
              <a:effectLst/>
              <a:latin typeface="Liberation Serif"/>
              <a:ea typeface="SimSun" panose="02010600030101010101" pitchFamily="2" charset="-122"/>
              <a:cs typeface="Mangal" panose="02040503050203030202" pitchFamily="18" charset="0"/>
            </a:endParaRPr>
          </a:p>
          <a:p>
            <a:pPr algn="ctr" fontAlgn="auto"/>
            <a:r>
              <a:rPr lang="ru-RU" sz="1400" b="1" kern="0" dirty="0">
                <a:effectLst/>
                <a:latin typeface="Times New Roman" panose="02020603050405020304" pitchFamily="18" charset="0"/>
                <a:ea typeface="Times New Roman" panose="02020603050405020304" pitchFamily="18" charset="0"/>
                <a:cs typeface="Mangal" panose="02040503050203030202" pitchFamily="18" charset="0"/>
              </a:rPr>
              <a:t> </a:t>
            </a:r>
            <a:endParaRPr lang="ru-RU" sz="1400" kern="150" dirty="0">
              <a:effectLst/>
              <a:latin typeface="Liberation Serif"/>
              <a:ea typeface="SimSun" panose="02010600030101010101" pitchFamily="2" charset="-122"/>
              <a:cs typeface="Mangal" panose="02040503050203030202" pitchFamily="18" charset="0"/>
            </a:endParaRPr>
          </a:p>
          <a:p>
            <a:pPr algn="ctr" fontAlgn="auto"/>
            <a:r>
              <a:rPr lang="ru-RU" sz="1600" b="1" dirty="0">
                <a:solidFill>
                  <a:prstClr val="black"/>
                </a:solidFill>
                <a:latin typeface="Times New Roman" pitchFamily="18" charset="0"/>
                <a:cs typeface="Times New Roman" pitchFamily="18" charset="0"/>
              </a:rPr>
              <a:t>Задания текущего контроля  </a:t>
            </a:r>
            <a:endParaRPr lang="ru-RU" sz="1600" kern="150" dirty="0">
              <a:effectLst/>
              <a:latin typeface="Liberation Serif"/>
              <a:ea typeface="SimSun" panose="02010600030101010101" pitchFamily="2" charset="-122"/>
              <a:cs typeface="Mangal" panose="02040503050203030202" pitchFamily="18" charset="0"/>
            </a:endParaRPr>
          </a:p>
          <a:p>
            <a:pPr algn="ctr" fontAlgn="auto"/>
            <a:r>
              <a:rPr lang="ru-RU" sz="1600" b="1" kern="0" dirty="0">
                <a:effectLst/>
                <a:latin typeface="Times New Roman" panose="02020603050405020304" pitchFamily="18" charset="0"/>
                <a:ea typeface="Times New Roman" panose="02020603050405020304" pitchFamily="18" charset="0"/>
                <a:cs typeface="Mangal" panose="02040503050203030202" pitchFamily="18" charset="0"/>
              </a:rPr>
              <a:t>практического занятия №1</a:t>
            </a:r>
            <a:endParaRPr lang="ru-RU" sz="1600" kern="150" dirty="0">
              <a:effectLst/>
              <a:latin typeface="Liberation Serif"/>
              <a:ea typeface="SimSun" panose="02010600030101010101" pitchFamily="2" charset="-122"/>
              <a:cs typeface="Mangal" panose="02040503050203030202" pitchFamily="18" charset="0"/>
            </a:endParaRPr>
          </a:p>
          <a:p>
            <a:pPr algn="ctr" fontAlgn="auto"/>
            <a:r>
              <a:rPr lang="ru-RU" sz="1600" b="1" kern="0" dirty="0">
                <a:effectLst/>
                <a:latin typeface="Times New Roman" panose="02020603050405020304" pitchFamily="18" charset="0"/>
                <a:ea typeface="Times New Roman" panose="02020603050405020304" pitchFamily="18" charset="0"/>
                <a:cs typeface="Mangal" panose="02040503050203030202" pitchFamily="18" charset="0"/>
              </a:rPr>
              <a:t>по теме:</a:t>
            </a:r>
            <a:endParaRPr lang="ru-RU" sz="1600" kern="150" dirty="0">
              <a:effectLst/>
              <a:latin typeface="Liberation Serif"/>
              <a:ea typeface="SimSun" panose="02010600030101010101" pitchFamily="2" charset="-122"/>
              <a:cs typeface="Mangal" panose="02040503050203030202" pitchFamily="18" charset="0"/>
            </a:endParaRPr>
          </a:p>
          <a:p>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a:latin typeface="Times New Roman" panose="02020603050405020304" pitchFamily="18" charset="0"/>
                <a:ea typeface="Times New Roman" panose="02020603050405020304" pitchFamily="18" charset="0"/>
                <a:cs typeface="Times New Roman" panose="02020603050405020304" pitchFamily="18" charset="0"/>
              </a:rPr>
              <a:t>О</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сновы цитологии. Клетка. Основы гистологии. Ткани.</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a:t>
            </a:r>
          </a:p>
          <a:p>
            <a:r>
              <a:rPr lang="ru-RU" sz="1600" b="1"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Times New Roman" panose="02020603050405020304" pitchFamily="18" charset="0"/>
              <a:cs typeface="Times New Roman" panose="02020603050405020304" pitchFamily="18" charset="0"/>
            </a:endParaRPr>
          </a:p>
          <a:p>
            <a:pPr fontAlgn="auto"/>
            <a:r>
              <a:rPr lang="ru-RU" sz="1400" b="1" kern="0" dirty="0">
                <a:effectLst/>
                <a:latin typeface="Times New Roman" panose="02020603050405020304" pitchFamily="18" charset="0"/>
                <a:ea typeface="Times New Roman" panose="02020603050405020304" pitchFamily="18" charset="0"/>
                <a:cs typeface="Mangal" panose="02040503050203030202" pitchFamily="18" charset="0"/>
              </a:rPr>
              <a:t> </a:t>
            </a:r>
            <a:endParaRPr lang="ru-RU" sz="1400" kern="150" dirty="0">
              <a:effectLst/>
              <a:latin typeface="Liberation Serif"/>
              <a:ea typeface="SimSun" panose="02010600030101010101" pitchFamily="2" charset="-122"/>
              <a:cs typeface="Mangal" panose="02040503050203030202" pitchFamily="18" charset="0"/>
            </a:endParaRPr>
          </a:p>
          <a:p>
            <a:pPr algn="ct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i="1" kern="0" dirty="0">
                <a:effectLst/>
                <a:latin typeface="Times New Roman" panose="02020603050405020304" pitchFamily="18" charset="0"/>
                <a:ea typeface="Times New Roman" panose="02020603050405020304" pitchFamily="18" charset="0"/>
                <a:cs typeface="Mangal" panose="02040503050203030202" pitchFamily="18" charset="0"/>
              </a:rPr>
              <a:t>Дисциплина </a:t>
            </a:r>
            <a:r>
              <a:rPr lang="ru-RU" sz="1400" b="1" kern="150" dirty="0">
                <a:latin typeface="Liberation Serif"/>
                <a:ea typeface="SimSun" panose="02010600030101010101" pitchFamily="2" charset="-122"/>
                <a:cs typeface="Mangal" panose="02040503050203030202" pitchFamily="18" charset="0"/>
              </a:rPr>
              <a:t>ОП.02. АНАТОМИЯ И ФИЗИОЛОГИЯ ЧЕЛОВЕКА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ru-RU" sz="1400" kern="150" dirty="0">
              <a:effectLst/>
              <a:latin typeface="Liberation Serif"/>
              <a:ea typeface="SimSun" panose="02010600030101010101" pitchFamily="2" charset="-122"/>
              <a:cs typeface="Mangal" panose="02040503050203030202" pitchFamily="18"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b="1" kern="150" dirty="0">
                <a:effectLst/>
                <a:latin typeface="Liberation Serif"/>
                <a:ea typeface="SimSun" panose="02010600030101010101" pitchFamily="2" charset="-122"/>
                <a:cs typeface="Mangal" panose="02040503050203030202" pitchFamily="18" charset="0"/>
              </a:rPr>
              <a:t> </a:t>
            </a:r>
            <a:endParaRPr lang="ru-RU" sz="1400" kern="150" dirty="0">
              <a:effectLst/>
              <a:latin typeface="Liberation Serif"/>
              <a:ea typeface="SimSun" panose="02010600030101010101" pitchFamily="2" charset="-122"/>
              <a:cs typeface="Mangal" panose="02040503050203030202" pitchFamily="18" charset="0"/>
            </a:endParaRPr>
          </a:p>
          <a:p>
            <a:pPr algn="ct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kern="150" dirty="0">
                <a:effectLst/>
                <a:latin typeface="Liberation Serif"/>
                <a:ea typeface="SimSun" panose="02010600030101010101" pitchFamily="2" charset="-122"/>
                <a:cs typeface="Mangal" panose="02040503050203030202" pitchFamily="18" charset="0"/>
              </a:rPr>
              <a:t> </a:t>
            </a:r>
          </a:p>
          <a:p>
            <a:pPr algn="ct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ru-RU" sz="1400" kern="150" dirty="0">
                <a:effectLst/>
                <a:latin typeface="Liberation Serif"/>
                <a:ea typeface="SimSun" panose="02010600030101010101" pitchFamily="2" charset="-122"/>
                <a:cs typeface="Mangal" panose="02040503050203030202" pitchFamily="18" charset="0"/>
              </a:rPr>
              <a:t> </a:t>
            </a:r>
          </a:p>
          <a:p>
            <a:pPr algn="just" fontAlgn="auto"/>
            <a:r>
              <a:rPr lang="ru-RU" sz="1400" b="1" i="1" kern="0" dirty="0">
                <a:effectLst/>
                <a:latin typeface="Times New Roman" panose="02020603050405020304" pitchFamily="18" charset="0"/>
                <a:ea typeface="Times New Roman" panose="02020603050405020304" pitchFamily="18" charset="0"/>
                <a:cs typeface="Mangal" panose="02040503050203030202" pitchFamily="18" charset="0"/>
              </a:rPr>
              <a:t>Специальность 32.02.02 Акушерское дело</a:t>
            </a:r>
            <a:endParaRPr lang="ru-RU" sz="1400" kern="150" dirty="0">
              <a:effectLst/>
              <a:latin typeface="Liberation Serif"/>
              <a:ea typeface="SimSun" panose="02010600030101010101" pitchFamily="2" charset="-122"/>
              <a:cs typeface="Mangal" panose="02040503050203030202" pitchFamily="18" charset="0"/>
            </a:endParaRPr>
          </a:p>
          <a:p>
            <a:pPr algn="just" fontAlgn="auto"/>
            <a:r>
              <a:rPr lang="ru-RU" sz="1400" b="1" i="1" kern="0" dirty="0">
                <a:effectLst/>
                <a:latin typeface="Times New Roman" panose="02020603050405020304" pitchFamily="18" charset="0"/>
                <a:ea typeface="Times New Roman" panose="02020603050405020304" pitchFamily="18" charset="0"/>
                <a:cs typeface="Mangal" panose="02040503050203030202" pitchFamily="18" charset="0"/>
              </a:rPr>
              <a:t> </a:t>
            </a:r>
            <a:endParaRPr lang="ru-RU" sz="1400" kern="150" dirty="0">
              <a:effectLst/>
              <a:latin typeface="Liberation Serif"/>
              <a:ea typeface="SimSun" panose="02010600030101010101" pitchFamily="2" charset="-122"/>
              <a:cs typeface="Mangal" panose="02040503050203030202" pitchFamily="18" charset="0"/>
            </a:endParaRPr>
          </a:p>
          <a:p>
            <a:pPr algn="just" fontAlgn="auto"/>
            <a:r>
              <a:rPr lang="ru-RU" sz="1400" b="1" i="1" kern="0" dirty="0">
                <a:effectLst/>
                <a:latin typeface="Times New Roman" panose="02020603050405020304" pitchFamily="18" charset="0"/>
                <a:ea typeface="Times New Roman" panose="02020603050405020304" pitchFamily="18" charset="0"/>
                <a:cs typeface="Mangal" panose="02040503050203030202" pitchFamily="18" charset="0"/>
              </a:rPr>
              <a:t>Курс 1-</a:t>
            </a:r>
            <a:r>
              <a:rPr lang="en-US" sz="1400" b="1" i="1" kern="0" dirty="0">
                <a:effectLst/>
                <a:latin typeface="Times New Roman" panose="02020603050405020304" pitchFamily="18" charset="0"/>
                <a:ea typeface="Times New Roman" panose="02020603050405020304" pitchFamily="18" charset="0"/>
                <a:cs typeface="Mangal" panose="02040503050203030202" pitchFamily="18" charset="0"/>
              </a:rPr>
              <a:t>I</a:t>
            </a:r>
            <a:r>
              <a:rPr lang="ru-RU" sz="1400" b="1" i="1" kern="0" dirty="0">
                <a:latin typeface="Times New Roman" panose="02020603050405020304" pitchFamily="18" charset="0"/>
                <a:ea typeface="Times New Roman" panose="02020603050405020304" pitchFamily="18" charset="0"/>
                <a:cs typeface="Mangal" panose="02040503050203030202" pitchFamily="18" charset="0"/>
              </a:rPr>
              <a:t>семестр( после 11 класса)</a:t>
            </a:r>
          </a:p>
          <a:p>
            <a:pPr algn="just" fontAlgn="auto"/>
            <a:r>
              <a:rPr lang="ru-RU" sz="1400" b="1" i="1" kern="0" dirty="0">
                <a:effectLst/>
                <a:latin typeface="Times New Roman" panose="02020603050405020304" pitchFamily="18" charset="0"/>
                <a:ea typeface="SimSun" panose="02010600030101010101" pitchFamily="2" charset="-122"/>
                <a:cs typeface="Mangal" panose="02040503050203030202" pitchFamily="18" charset="0"/>
              </a:rPr>
              <a:t>                                                                                                                              Преподаватель </a:t>
            </a:r>
            <a:r>
              <a:rPr lang="ru-RU" sz="1400" b="1" i="1" kern="0" dirty="0" err="1">
                <a:effectLst/>
                <a:latin typeface="Times New Roman" panose="02020603050405020304" pitchFamily="18" charset="0"/>
                <a:ea typeface="SimSun" panose="02010600030101010101" pitchFamily="2" charset="-122"/>
                <a:cs typeface="Mangal" panose="02040503050203030202" pitchFamily="18" charset="0"/>
              </a:rPr>
              <a:t>Печкарев</a:t>
            </a:r>
            <a:r>
              <a:rPr lang="ru-RU" sz="1400" b="1" i="1" kern="0" dirty="0">
                <a:effectLst/>
                <a:latin typeface="Times New Roman" panose="02020603050405020304" pitchFamily="18" charset="0"/>
                <a:ea typeface="SimSun" panose="02010600030101010101" pitchFamily="2" charset="-122"/>
                <a:cs typeface="Mangal" panose="02040503050203030202" pitchFamily="18" charset="0"/>
              </a:rPr>
              <a:t> Владислав Николаевич</a:t>
            </a:r>
            <a:endParaRPr lang="ru-RU" sz="1400" kern="150" dirty="0">
              <a:effectLst/>
              <a:latin typeface="Liberation Serif"/>
              <a:ea typeface="SimSun" panose="02010600030101010101" pitchFamily="2" charset="-122"/>
              <a:cs typeface="Mangal" panose="02040503050203030202" pitchFamily="18" charset="0"/>
            </a:endParaRPr>
          </a:p>
          <a:p>
            <a:pPr marL="180340" fontAlgn="auto"/>
            <a:endParaRPr lang="ru-RU" sz="1400" kern="150" dirty="0">
              <a:effectLst/>
              <a:latin typeface="Liberation Serif"/>
              <a:ea typeface="SimSun" panose="02010600030101010101" pitchFamily="2" charset="-122"/>
              <a:cs typeface="Mangal" panose="02040503050203030202" pitchFamily="18" charset="0"/>
            </a:endParaRPr>
          </a:p>
          <a:p>
            <a:pPr fontAlgn="auto"/>
            <a:r>
              <a:rPr lang="ru-RU" sz="1400" b="1" kern="0" dirty="0">
                <a:effectLst/>
                <a:latin typeface="Times New Roman" panose="02020603050405020304" pitchFamily="18" charset="0"/>
                <a:ea typeface="Times New Roman" panose="02020603050405020304" pitchFamily="18" charset="0"/>
                <a:cs typeface="Mangal" panose="02040503050203030202" pitchFamily="18" charset="0"/>
              </a:rPr>
              <a:t> </a:t>
            </a:r>
            <a:endParaRPr lang="ru-RU" sz="1400" kern="150" dirty="0">
              <a:effectLst/>
              <a:latin typeface="Liberation Serif"/>
              <a:ea typeface="SimSun" panose="02010600030101010101" pitchFamily="2" charset="-122"/>
              <a:cs typeface="Mangal" panose="02040503050203030202" pitchFamily="18" charset="0"/>
            </a:endParaRPr>
          </a:p>
          <a:p>
            <a:pPr fontAlgn="auto"/>
            <a:r>
              <a:rPr lang="ru-RU" sz="1400" b="1" kern="0" dirty="0">
                <a:effectLst/>
                <a:latin typeface="Times New Roman" panose="02020603050405020304" pitchFamily="18" charset="0"/>
                <a:ea typeface="Times New Roman" panose="02020603050405020304" pitchFamily="18" charset="0"/>
                <a:cs typeface="Mangal" panose="02040503050203030202" pitchFamily="18" charset="0"/>
              </a:rPr>
              <a:t> </a:t>
            </a:r>
            <a:endParaRPr lang="ru-RU" sz="1400" kern="150" dirty="0">
              <a:effectLst/>
              <a:latin typeface="Liberation Serif"/>
              <a:ea typeface="SimSun" panose="02010600030101010101" pitchFamily="2" charset="-122"/>
              <a:cs typeface="Mangal" panose="02040503050203030202" pitchFamily="18" charset="0"/>
            </a:endParaRPr>
          </a:p>
          <a:p>
            <a:pPr algn="ctr" fontAlgn="auto"/>
            <a:r>
              <a:rPr lang="ru-RU" sz="1400" b="1" kern="0" dirty="0">
                <a:effectLst/>
                <a:latin typeface="Times New Roman" panose="02020603050405020304" pitchFamily="18" charset="0"/>
                <a:ea typeface="Times New Roman" panose="02020603050405020304" pitchFamily="18" charset="0"/>
                <a:cs typeface="Mangal" panose="02040503050203030202" pitchFamily="18" charset="0"/>
              </a:rPr>
              <a:t>Саратов 2022</a:t>
            </a:r>
            <a:endParaRPr lang="ru-RU" sz="1400" kern="150" dirty="0">
              <a:effectLst/>
              <a:latin typeface="Liberation Serif"/>
              <a:ea typeface="SimSun" panose="02010600030101010101" pitchFamily="2" charset="-122"/>
              <a:cs typeface="Mangal" panose="02040503050203030202" pitchFamily="18" charset="0"/>
            </a:endParaRPr>
          </a:p>
        </p:txBody>
      </p:sp>
    </p:spTree>
    <p:extLst>
      <p:ext uri="{BB962C8B-B14F-4D97-AF65-F5344CB8AC3E}">
        <p14:creationId xmlns:p14="http://schemas.microsoft.com/office/powerpoint/2010/main" val="1198087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81E7C599-FF7E-D6E3-DC9C-FB7A97B18C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290" y="1035698"/>
            <a:ext cx="10765375" cy="497321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EAE78A56-0021-F85A-9ACA-74F53648B982}"/>
              </a:ext>
            </a:extLst>
          </p:cNvPr>
          <p:cNvSpPr>
            <a:spLocks noGrp="1"/>
          </p:cNvSpPr>
          <p:nvPr>
            <p:ph type="title"/>
          </p:nvPr>
        </p:nvSpPr>
        <p:spPr>
          <a:xfrm>
            <a:off x="2397967" y="365126"/>
            <a:ext cx="8955833" cy="446637"/>
          </a:xfrm>
        </p:spPr>
        <p:txBody>
          <a:bodyPr>
            <a:normAutofit fontScale="90000"/>
          </a:bodyPr>
          <a:lstStyle/>
          <a:p>
            <a:r>
              <a:rPr lang="ru-RU" sz="2000" b="1" dirty="0">
                <a:latin typeface="Times New Roman" panose="02020603050405020304" pitchFamily="18" charset="0"/>
                <a:cs typeface="Times New Roman" panose="02020603050405020304" pitchFamily="18" charset="0"/>
              </a:rPr>
              <a:t>Задание 6</a:t>
            </a:r>
            <a:br>
              <a:rPr lang="ru-RU" sz="2000" b="1"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 Определите тип ткани</a:t>
            </a:r>
          </a:p>
        </p:txBody>
      </p:sp>
    </p:spTree>
    <p:extLst>
      <p:ext uri="{BB962C8B-B14F-4D97-AF65-F5344CB8AC3E}">
        <p14:creationId xmlns:p14="http://schemas.microsoft.com/office/powerpoint/2010/main" val="1330837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583FAB24-1D8A-284D-A359-FBFCB686E6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652" b="12083"/>
          <a:stretch/>
        </p:blipFill>
        <p:spPr bwMode="auto">
          <a:xfrm>
            <a:off x="2282220" y="878632"/>
            <a:ext cx="9157780" cy="510073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B233B662-4B13-A5BF-1BA4-23A544B379CC}"/>
              </a:ext>
            </a:extLst>
          </p:cNvPr>
          <p:cNvSpPr>
            <a:spLocks noGrp="1"/>
          </p:cNvSpPr>
          <p:nvPr>
            <p:ph type="title" idx="4294967295"/>
          </p:nvPr>
        </p:nvSpPr>
        <p:spPr>
          <a:xfrm>
            <a:off x="2339975" y="223838"/>
            <a:ext cx="9852025" cy="868362"/>
          </a:xfrm>
        </p:spPr>
        <p:txBody>
          <a:bodyPr>
            <a:normAutofit/>
          </a:bodyPr>
          <a:lstStyle/>
          <a:p>
            <a:r>
              <a:rPr lang="ru-RU" sz="1600" b="1" dirty="0">
                <a:latin typeface="Times New Roman" panose="02020603050405020304" pitchFamily="18" charset="0"/>
                <a:cs typeface="Times New Roman" panose="02020603050405020304" pitchFamily="18" charset="0"/>
              </a:rPr>
              <a:t>Задание 7</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Сравнить каждый тип ткани между собой и записать отдельно отличия в виде таблицы ( эпителиальная и нервная ; эпителиальная и мышечная ; эпителиальная и соединительная и т.д.)</a:t>
            </a:r>
          </a:p>
        </p:txBody>
      </p:sp>
    </p:spTree>
    <p:extLst>
      <p:ext uri="{BB962C8B-B14F-4D97-AF65-F5344CB8AC3E}">
        <p14:creationId xmlns:p14="http://schemas.microsoft.com/office/powerpoint/2010/main" val="4268922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вал 2">
            <a:extLst>
              <a:ext uri="{FF2B5EF4-FFF2-40B4-BE49-F238E27FC236}">
                <a16:creationId xmlns:a16="http://schemas.microsoft.com/office/drawing/2014/main" id="{18705CDF-4AB3-99FD-D410-CDDD4AB7683A}"/>
              </a:ext>
            </a:extLst>
          </p:cNvPr>
          <p:cNvSpPr/>
          <p:nvPr/>
        </p:nvSpPr>
        <p:spPr>
          <a:xfrm flipH="1" flipV="1">
            <a:off x="5615673" y="449679"/>
            <a:ext cx="3304265" cy="3109339"/>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Овал 3">
            <a:extLst>
              <a:ext uri="{FF2B5EF4-FFF2-40B4-BE49-F238E27FC236}">
                <a16:creationId xmlns:a16="http://schemas.microsoft.com/office/drawing/2014/main" id="{0C8D655E-9008-8FAD-1CB9-A55408BC051B}"/>
              </a:ext>
            </a:extLst>
          </p:cNvPr>
          <p:cNvSpPr/>
          <p:nvPr/>
        </p:nvSpPr>
        <p:spPr>
          <a:xfrm>
            <a:off x="8692688" y="3559019"/>
            <a:ext cx="3303716" cy="3093928"/>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Овал 4">
            <a:extLst>
              <a:ext uri="{FF2B5EF4-FFF2-40B4-BE49-F238E27FC236}">
                <a16:creationId xmlns:a16="http://schemas.microsoft.com/office/drawing/2014/main" id="{BC54E896-F699-E6D6-6620-0E900163CFC2}"/>
              </a:ext>
            </a:extLst>
          </p:cNvPr>
          <p:cNvSpPr/>
          <p:nvPr/>
        </p:nvSpPr>
        <p:spPr>
          <a:xfrm>
            <a:off x="5624751" y="3429000"/>
            <a:ext cx="3242078" cy="324244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Овал 5">
            <a:extLst>
              <a:ext uri="{FF2B5EF4-FFF2-40B4-BE49-F238E27FC236}">
                <a16:creationId xmlns:a16="http://schemas.microsoft.com/office/drawing/2014/main" id="{50C0771A-AEBB-8C98-9CF7-4F2651080D8E}"/>
              </a:ext>
            </a:extLst>
          </p:cNvPr>
          <p:cNvSpPr/>
          <p:nvPr/>
        </p:nvSpPr>
        <p:spPr>
          <a:xfrm flipV="1">
            <a:off x="8875907" y="283865"/>
            <a:ext cx="3092573" cy="325689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Овал 8">
            <a:extLst>
              <a:ext uri="{FF2B5EF4-FFF2-40B4-BE49-F238E27FC236}">
                <a16:creationId xmlns:a16="http://schemas.microsoft.com/office/drawing/2014/main" id="{26F3F216-4ECA-18A0-EB40-3A7296316D4E}"/>
              </a:ext>
            </a:extLst>
          </p:cNvPr>
          <p:cNvSpPr/>
          <p:nvPr/>
        </p:nvSpPr>
        <p:spPr>
          <a:xfrm>
            <a:off x="7520066" y="1891596"/>
            <a:ext cx="2824480" cy="273304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a:extLst>
              <a:ext uri="{FF2B5EF4-FFF2-40B4-BE49-F238E27FC236}">
                <a16:creationId xmlns:a16="http://schemas.microsoft.com/office/drawing/2014/main" id="{5994275E-92C2-4717-E0E3-600EDFC4196C}"/>
              </a:ext>
            </a:extLst>
          </p:cNvPr>
          <p:cNvSpPr txBox="1"/>
          <p:nvPr/>
        </p:nvSpPr>
        <p:spPr>
          <a:xfrm>
            <a:off x="9771953" y="449679"/>
            <a:ext cx="1656080" cy="923330"/>
          </a:xfrm>
          <a:prstGeom prst="rect">
            <a:avLst/>
          </a:prstGeom>
          <a:noFill/>
        </p:spPr>
        <p:txBody>
          <a:bodyPr wrap="square" rtlCol="0">
            <a:spAutoFit/>
          </a:bodyPr>
          <a:lstStyle/>
          <a:p>
            <a:r>
              <a:rPr lang="ru-RU" dirty="0"/>
              <a:t>Гладкая мышечная ткань</a:t>
            </a:r>
          </a:p>
        </p:txBody>
      </p:sp>
      <p:sp>
        <p:nvSpPr>
          <p:cNvPr id="11" name="TextBox 10">
            <a:extLst>
              <a:ext uri="{FF2B5EF4-FFF2-40B4-BE49-F238E27FC236}">
                <a16:creationId xmlns:a16="http://schemas.microsoft.com/office/drawing/2014/main" id="{CF89384C-94BE-9A38-171C-76E23DECA1B9}"/>
              </a:ext>
            </a:extLst>
          </p:cNvPr>
          <p:cNvSpPr txBox="1"/>
          <p:nvPr/>
        </p:nvSpPr>
        <p:spPr>
          <a:xfrm>
            <a:off x="6357653" y="588179"/>
            <a:ext cx="2032000" cy="646331"/>
          </a:xfrm>
          <a:prstGeom prst="rect">
            <a:avLst/>
          </a:prstGeom>
          <a:noFill/>
        </p:spPr>
        <p:txBody>
          <a:bodyPr wrap="square" rtlCol="0">
            <a:spAutoFit/>
          </a:bodyPr>
          <a:lstStyle/>
          <a:p>
            <a:r>
              <a:rPr lang="ru-RU" dirty="0"/>
              <a:t>Скелетная мышечная ткань</a:t>
            </a:r>
          </a:p>
        </p:txBody>
      </p:sp>
      <p:sp>
        <p:nvSpPr>
          <p:cNvPr id="12" name="TextBox 11">
            <a:extLst>
              <a:ext uri="{FF2B5EF4-FFF2-40B4-BE49-F238E27FC236}">
                <a16:creationId xmlns:a16="http://schemas.microsoft.com/office/drawing/2014/main" id="{64714157-D734-7E86-3EB6-F5D7188B6E1F}"/>
              </a:ext>
            </a:extLst>
          </p:cNvPr>
          <p:cNvSpPr txBox="1"/>
          <p:nvPr/>
        </p:nvSpPr>
        <p:spPr>
          <a:xfrm flipH="1">
            <a:off x="6739024" y="5138559"/>
            <a:ext cx="1747520" cy="923330"/>
          </a:xfrm>
          <a:prstGeom prst="rect">
            <a:avLst/>
          </a:prstGeom>
          <a:noFill/>
        </p:spPr>
        <p:txBody>
          <a:bodyPr wrap="square" rtlCol="0">
            <a:spAutoFit/>
          </a:bodyPr>
          <a:lstStyle/>
          <a:p>
            <a:r>
              <a:rPr lang="ru-RU" dirty="0"/>
              <a:t>Сердечная мышечная ткань</a:t>
            </a:r>
          </a:p>
        </p:txBody>
      </p:sp>
      <p:sp>
        <p:nvSpPr>
          <p:cNvPr id="13" name="TextBox 12">
            <a:extLst>
              <a:ext uri="{FF2B5EF4-FFF2-40B4-BE49-F238E27FC236}">
                <a16:creationId xmlns:a16="http://schemas.microsoft.com/office/drawing/2014/main" id="{F0B34C0D-797E-AF05-7889-F4DA8665FC74}"/>
              </a:ext>
            </a:extLst>
          </p:cNvPr>
          <p:cNvSpPr txBox="1"/>
          <p:nvPr/>
        </p:nvSpPr>
        <p:spPr>
          <a:xfrm>
            <a:off x="9482079" y="5600224"/>
            <a:ext cx="1880228" cy="369332"/>
          </a:xfrm>
          <a:prstGeom prst="rect">
            <a:avLst/>
          </a:prstGeom>
          <a:noFill/>
        </p:spPr>
        <p:txBody>
          <a:bodyPr wrap="square" rtlCol="0">
            <a:spAutoFit/>
          </a:bodyPr>
          <a:lstStyle/>
          <a:p>
            <a:r>
              <a:rPr lang="ru-RU" dirty="0"/>
              <a:t>Нервная ткань</a:t>
            </a:r>
          </a:p>
        </p:txBody>
      </p:sp>
      <p:sp>
        <p:nvSpPr>
          <p:cNvPr id="18" name="Заголовок 17">
            <a:extLst>
              <a:ext uri="{FF2B5EF4-FFF2-40B4-BE49-F238E27FC236}">
                <a16:creationId xmlns:a16="http://schemas.microsoft.com/office/drawing/2014/main" id="{83AE5BC8-12F8-E2AB-96F3-96352041A884}"/>
              </a:ext>
            </a:extLst>
          </p:cNvPr>
          <p:cNvSpPr>
            <a:spLocks noGrp="1"/>
          </p:cNvSpPr>
          <p:nvPr>
            <p:ph type="title" idx="4294967295"/>
          </p:nvPr>
        </p:nvSpPr>
        <p:spPr>
          <a:xfrm>
            <a:off x="1205948" y="457200"/>
            <a:ext cx="2726290" cy="1117600"/>
          </a:xfrm>
        </p:spPr>
        <p:txBody>
          <a:bodyPr>
            <a:normAutofit/>
          </a:bodyPr>
          <a:lstStyle/>
          <a:p>
            <a:r>
              <a:rPr lang="ru-RU" sz="1800" b="1" dirty="0">
                <a:latin typeface="Times New Roman" panose="02020603050405020304" pitchFamily="18" charset="0"/>
                <a:cs typeface="Times New Roman" panose="02020603050405020304" pitchFamily="18" charset="0"/>
              </a:rPr>
              <a:t>Задание 8</a:t>
            </a:r>
          </a:p>
        </p:txBody>
      </p:sp>
      <p:sp>
        <p:nvSpPr>
          <p:cNvPr id="20" name="Текст 19">
            <a:extLst>
              <a:ext uri="{FF2B5EF4-FFF2-40B4-BE49-F238E27FC236}">
                <a16:creationId xmlns:a16="http://schemas.microsoft.com/office/drawing/2014/main" id="{9B7A8286-336D-732E-A5A0-895E1801D59C}"/>
              </a:ext>
            </a:extLst>
          </p:cNvPr>
          <p:cNvSpPr>
            <a:spLocks noGrp="1"/>
          </p:cNvSpPr>
          <p:nvPr>
            <p:ph type="body" sz="half" idx="4294967295"/>
          </p:nvPr>
        </p:nvSpPr>
        <p:spPr>
          <a:xfrm>
            <a:off x="690160" y="2057400"/>
            <a:ext cx="4397006" cy="3439160"/>
          </a:xfrm>
        </p:spPr>
        <p:txBody>
          <a:bodyPr>
            <a:normAutofit/>
          </a:bodyPr>
          <a:lstStyle/>
          <a:p>
            <a:r>
              <a:rPr lang="ru-RU" sz="2000" dirty="0">
                <a:latin typeface="Times New Roman" panose="02020603050405020304" pitchFamily="18" charset="0"/>
                <a:cs typeface="Times New Roman" panose="02020603050405020304" pitchFamily="18" charset="0"/>
              </a:rPr>
              <a:t>Запишите особенности для каждого типа ткани, а в центральной части укажите что общего между указанными тканями</a:t>
            </a:r>
          </a:p>
        </p:txBody>
      </p:sp>
    </p:spTree>
    <p:extLst>
      <p:ext uri="{BB962C8B-B14F-4D97-AF65-F5344CB8AC3E}">
        <p14:creationId xmlns:p14="http://schemas.microsoft.com/office/powerpoint/2010/main" val="3939670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0ACA9FC1-D900-41EE-E4EF-714A7FA48B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83" t="22851" r="2262" b="2243"/>
          <a:stretch/>
        </p:blipFill>
        <p:spPr bwMode="auto">
          <a:xfrm>
            <a:off x="1828800" y="1616765"/>
            <a:ext cx="8640417" cy="508883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E7A812EC-DC21-1E12-2F35-962C4D76AB1C}"/>
              </a:ext>
            </a:extLst>
          </p:cNvPr>
          <p:cNvSpPr>
            <a:spLocks noGrp="1"/>
          </p:cNvSpPr>
          <p:nvPr>
            <p:ph type="title" idx="4294967295"/>
          </p:nvPr>
        </p:nvSpPr>
        <p:spPr>
          <a:xfrm>
            <a:off x="1060174" y="365125"/>
            <a:ext cx="9455426" cy="1026353"/>
          </a:xfrm>
        </p:spPr>
        <p:txBody>
          <a:bodyPr>
            <a:normAutofit/>
          </a:bodyPr>
          <a:lstStyle/>
          <a:p>
            <a:r>
              <a:rPr lang="ru-RU" sz="2000" b="1" dirty="0">
                <a:latin typeface="Times New Roman" panose="02020603050405020304" pitchFamily="18" charset="0"/>
                <a:cs typeface="Times New Roman" panose="02020603050405020304" pitchFamily="18" charset="0"/>
              </a:rPr>
              <a:t>Задание 9</a:t>
            </a:r>
            <a:br>
              <a:rPr lang="ru-RU" sz="2000" b="1"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Угадайте ткань</a:t>
            </a:r>
            <a:endParaRPr lang="ru-RU" sz="2000" dirty="0"/>
          </a:p>
        </p:txBody>
      </p:sp>
    </p:spTree>
    <p:extLst>
      <p:ext uri="{BB962C8B-B14F-4D97-AF65-F5344CB8AC3E}">
        <p14:creationId xmlns:p14="http://schemas.microsoft.com/office/powerpoint/2010/main" val="1388503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030ECB16-4862-BD0C-8A87-DCDD08C457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1491" y="258417"/>
            <a:ext cx="8235951" cy="6176963"/>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6FDAFC44-A8DB-40BE-AE98-1A9C92D72DC4}"/>
              </a:ext>
            </a:extLst>
          </p:cNvPr>
          <p:cNvSpPr>
            <a:spLocks noGrp="1"/>
          </p:cNvSpPr>
          <p:nvPr>
            <p:ph type="title" idx="4294967295"/>
          </p:nvPr>
        </p:nvSpPr>
        <p:spPr>
          <a:xfrm>
            <a:off x="344557" y="258417"/>
            <a:ext cx="3087755" cy="3359425"/>
          </a:xfrm>
        </p:spPr>
        <p:txBody>
          <a:bodyPr>
            <a:normAutofit/>
          </a:bodyPr>
          <a:lstStyle/>
          <a:p>
            <a:r>
              <a:rPr lang="ru-RU" sz="2000" b="1" dirty="0">
                <a:latin typeface="Times New Roman" panose="02020603050405020304" pitchFamily="18" charset="0"/>
                <a:cs typeface="Times New Roman" panose="02020603050405020304" pitchFamily="18" charset="0"/>
              </a:rPr>
              <a:t>Задание 10</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Укажите основную функцию изображенной ткани</a:t>
            </a:r>
          </a:p>
        </p:txBody>
      </p:sp>
    </p:spTree>
    <p:extLst>
      <p:ext uri="{BB962C8B-B14F-4D97-AF65-F5344CB8AC3E}">
        <p14:creationId xmlns:p14="http://schemas.microsoft.com/office/powerpoint/2010/main" val="2681147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61A415-C77E-EAEA-9786-AF662A083261}"/>
              </a:ext>
            </a:extLst>
          </p:cNvPr>
          <p:cNvSpPr>
            <a:spLocks noGrp="1"/>
          </p:cNvSpPr>
          <p:nvPr>
            <p:ph type="title" idx="4294967295"/>
          </p:nvPr>
        </p:nvSpPr>
        <p:spPr>
          <a:xfrm>
            <a:off x="1020931" y="457200"/>
            <a:ext cx="2139519" cy="395056"/>
          </a:xfrm>
        </p:spPr>
        <p:txBody>
          <a:bodyPr>
            <a:normAutofit/>
          </a:bodyPr>
          <a:lstStyle/>
          <a:p>
            <a:r>
              <a:rPr lang="ru-RU" sz="2000" b="1" dirty="0">
                <a:latin typeface="Times New Roman" panose="02020603050405020304" pitchFamily="18" charset="0"/>
                <a:cs typeface="Times New Roman" panose="02020603050405020304" pitchFamily="18" charset="0"/>
              </a:rPr>
              <a:t>Задание А</a:t>
            </a:r>
          </a:p>
        </p:txBody>
      </p:sp>
      <p:sp>
        <p:nvSpPr>
          <p:cNvPr id="4" name="Текст 3">
            <a:extLst>
              <a:ext uri="{FF2B5EF4-FFF2-40B4-BE49-F238E27FC236}">
                <a16:creationId xmlns:a16="http://schemas.microsoft.com/office/drawing/2014/main" id="{EEBC0345-AA9F-E0DC-E393-5E3A3BFA7CA7}"/>
              </a:ext>
            </a:extLst>
          </p:cNvPr>
          <p:cNvSpPr>
            <a:spLocks noGrp="1"/>
          </p:cNvSpPr>
          <p:nvPr>
            <p:ph type="body" sz="half" idx="4294967295"/>
          </p:nvPr>
        </p:nvSpPr>
        <p:spPr>
          <a:xfrm>
            <a:off x="1020930" y="1328737"/>
            <a:ext cx="3835155" cy="1982633"/>
          </a:xfrm>
        </p:spPr>
        <p:txBody>
          <a:bodyPr>
            <a:normAutofit/>
          </a:bodyPr>
          <a:lstStyle/>
          <a:p>
            <a:r>
              <a:rPr lang="ru-RU" sz="1800" dirty="0">
                <a:latin typeface="Times New Roman" panose="02020603050405020304" pitchFamily="18" charset="0"/>
                <a:cs typeface="Times New Roman" panose="02020603050405020304" pitchFamily="18" charset="0"/>
              </a:rPr>
              <a:t>Составьте кроссворд на тему «строение животной клетки» используя приведенный  пример .</a:t>
            </a:r>
          </a:p>
        </p:txBody>
      </p:sp>
      <p:pic>
        <p:nvPicPr>
          <p:cNvPr id="32770" name="Picture 2">
            <a:extLst>
              <a:ext uri="{FF2B5EF4-FFF2-40B4-BE49-F238E27FC236}">
                <a16:creationId xmlns:a16="http://schemas.microsoft.com/office/drawing/2014/main" id="{DC4C2CA8-7E4A-9D28-66F8-E46DBCFF8A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2754" y="457200"/>
            <a:ext cx="6244333" cy="4878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185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a:extLst>
              <a:ext uri="{FF2B5EF4-FFF2-40B4-BE49-F238E27FC236}">
                <a16:creationId xmlns:a16="http://schemas.microsoft.com/office/drawing/2014/main" id="{B322A920-551B-B5C6-F592-9616949964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3917" y="166174"/>
            <a:ext cx="6374167" cy="6390701"/>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4">
            <a:extLst>
              <a:ext uri="{FF2B5EF4-FFF2-40B4-BE49-F238E27FC236}">
                <a16:creationId xmlns:a16="http://schemas.microsoft.com/office/drawing/2014/main" id="{E269A84F-BADA-6A9E-364C-CD53177684CE}"/>
              </a:ext>
            </a:extLst>
          </p:cNvPr>
          <p:cNvSpPr>
            <a:spLocks noGrp="1"/>
          </p:cNvSpPr>
          <p:nvPr>
            <p:ph type="title"/>
          </p:nvPr>
        </p:nvSpPr>
        <p:spPr>
          <a:xfrm>
            <a:off x="838200" y="365125"/>
            <a:ext cx="1656425" cy="922137"/>
          </a:xfrm>
        </p:spPr>
        <p:txBody>
          <a:bodyPr>
            <a:normAutofit/>
          </a:bodyPr>
          <a:lstStyle/>
          <a:p>
            <a:r>
              <a:rPr lang="ru-RU" sz="2400" b="1" dirty="0">
                <a:latin typeface="Times New Roman" panose="02020603050405020304" pitchFamily="18" charset="0"/>
                <a:cs typeface="Times New Roman" panose="02020603050405020304" pitchFamily="18" charset="0"/>
              </a:rPr>
              <a:t>Задание В</a:t>
            </a:r>
          </a:p>
        </p:txBody>
      </p:sp>
      <p:pic>
        <p:nvPicPr>
          <p:cNvPr id="2" name="Picture 4">
            <a:extLst>
              <a:ext uri="{FF2B5EF4-FFF2-40B4-BE49-F238E27FC236}">
                <a16:creationId xmlns:a16="http://schemas.microsoft.com/office/drawing/2014/main" id="{07832EC1-63FB-86BA-37FD-449F2094A5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317" y="318574"/>
            <a:ext cx="6374167" cy="6390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438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a:extLst>
              <a:ext uri="{FF2B5EF4-FFF2-40B4-BE49-F238E27FC236}">
                <a16:creationId xmlns:a16="http://schemas.microsoft.com/office/drawing/2014/main" id="{4FE4BC4C-058C-3AA4-5638-0DEEE14E54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7" r="-1" b="19208"/>
          <a:stretch/>
        </p:blipFill>
        <p:spPr bwMode="auto">
          <a:xfrm>
            <a:off x="1518083" y="347663"/>
            <a:ext cx="9145156" cy="4978939"/>
          </a:xfrm>
          <a:prstGeom prst="rect">
            <a:avLst/>
          </a:prstGeom>
          <a:noFill/>
          <a:extLst>
            <a:ext uri="{909E8E84-426E-40DD-AFC4-6F175D3DCCD1}">
              <a14:hiddenFill xmlns:a14="http://schemas.microsoft.com/office/drawing/2010/main">
                <a:solidFill>
                  <a:srgbClr val="FFFFFF"/>
                </a:solidFill>
              </a14:hiddenFill>
            </a:ext>
          </a:extLst>
        </p:spPr>
      </p:pic>
      <p:sp>
        <p:nvSpPr>
          <p:cNvPr id="7" name="Текст 6">
            <a:extLst>
              <a:ext uri="{FF2B5EF4-FFF2-40B4-BE49-F238E27FC236}">
                <a16:creationId xmlns:a16="http://schemas.microsoft.com/office/drawing/2014/main" id="{6082C920-10C0-FC9F-7C8B-A9292D8C9723}"/>
              </a:ext>
            </a:extLst>
          </p:cNvPr>
          <p:cNvSpPr>
            <a:spLocks noGrp="1"/>
          </p:cNvSpPr>
          <p:nvPr>
            <p:ph type="body" sz="half" idx="4294967295"/>
          </p:nvPr>
        </p:nvSpPr>
        <p:spPr>
          <a:xfrm>
            <a:off x="0" y="5503863"/>
            <a:ext cx="8975725" cy="798512"/>
          </a:xfrm>
        </p:spPr>
        <p:txBody>
          <a:bodyPr>
            <a:normAutofit lnSpcReduction="10000"/>
          </a:bodyPr>
          <a:lstStyle/>
          <a:p>
            <a:r>
              <a:rPr lang="ru-RU" dirty="0"/>
              <a:t>Для чего мы изучаем строение клетки? Почему это важно при изучении анатомии человека?</a:t>
            </a:r>
          </a:p>
        </p:txBody>
      </p:sp>
    </p:spTree>
    <p:extLst>
      <p:ext uri="{BB962C8B-B14F-4D97-AF65-F5344CB8AC3E}">
        <p14:creationId xmlns:p14="http://schemas.microsoft.com/office/powerpoint/2010/main" val="3442709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a:extLst>
              <a:ext uri="{FF2B5EF4-FFF2-40B4-BE49-F238E27FC236}">
                <a16:creationId xmlns:a16="http://schemas.microsoft.com/office/drawing/2014/main" id="{5228291C-8345-E08F-0B34-2EE0CE2F2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0931" y="1713920"/>
            <a:ext cx="9653822" cy="4778956"/>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4">
            <a:extLst>
              <a:ext uri="{FF2B5EF4-FFF2-40B4-BE49-F238E27FC236}">
                <a16:creationId xmlns:a16="http://schemas.microsoft.com/office/drawing/2014/main" id="{9EC9BA8E-870D-DC11-5ECB-63F3BB3F8FA0}"/>
              </a:ext>
            </a:extLst>
          </p:cNvPr>
          <p:cNvSpPr>
            <a:spLocks noGrp="1"/>
          </p:cNvSpPr>
          <p:nvPr>
            <p:ph type="title"/>
          </p:nvPr>
        </p:nvSpPr>
        <p:spPr>
          <a:xfrm>
            <a:off x="1380930" y="365125"/>
            <a:ext cx="9972869" cy="1325564"/>
          </a:xfrm>
        </p:spPr>
        <p:txBody>
          <a:bodyPr>
            <a:normAutofit/>
          </a:bodyPr>
          <a:lstStyle/>
          <a:p>
            <a:r>
              <a:rPr lang="ru-RU" sz="1800" b="1" dirty="0">
                <a:latin typeface="Times New Roman" panose="02020603050405020304" pitchFamily="18" charset="0"/>
                <a:cs typeface="Times New Roman" panose="02020603050405020304" pitchFamily="18" charset="0"/>
              </a:rPr>
              <a:t>Задание 1. </a:t>
            </a:r>
            <a:br>
              <a:rPr lang="ru-RU" sz="18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Зарисуйте и подпишите ,что образует каждый тип ткани.</a:t>
            </a:r>
          </a:p>
        </p:txBody>
      </p:sp>
    </p:spTree>
    <p:extLst>
      <p:ext uri="{BB962C8B-B14F-4D97-AF65-F5344CB8AC3E}">
        <p14:creationId xmlns:p14="http://schemas.microsoft.com/office/powerpoint/2010/main" val="1271627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268267-CD21-F775-2D21-E213337E3725}"/>
              </a:ext>
            </a:extLst>
          </p:cNvPr>
          <p:cNvSpPr>
            <a:spLocks noGrp="1"/>
          </p:cNvSpPr>
          <p:nvPr>
            <p:ph type="title" idx="4294967295"/>
          </p:nvPr>
        </p:nvSpPr>
        <p:spPr>
          <a:xfrm>
            <a:off x="1138334" y="365126"/>
            <a:ext cx="9377265" cy="1239740"/>
          </a:xfrm>
        </p:spPr>
        <p:txBody>
          <a:bodyPr>
            <a:normAutofit/>
          </a:bodyPr>
          <a:lstStyle/>
          <a:p>
            <a:r>
              <a:rPr lang="ru-RU" sz="1800" b="1" dirty="0">
                <a:latin typeface="Times New Roman" panose="02020603050405020304" pitchFamily="18" charset="0"/>
                <a:cs typeface="Times New Roman" panose="02020603050405020304" pitchFamily="18" charset="0"/>
              </a:rPr>
              <a:t>Задание 2. </a:t>
            </a:r>
            <a:br>
              <a:rPr lang="ru-RU" sz="1800" b="1" dirty="0">
                <a:latin typeface="Times New Roman" panose="02020603050405020304" pitchFamily="18" charset="0"/>
                <a:cs typeface="Times New Roman" panose="02020603050405020304" pitchFamily="18" charset="0"/>
              </a:rPr>
            </a:br>
            <a:r>
              <a:rPr lang="ru-RU" sz="1800" b="1" dirty="0">
                <a:latin typeface="Times New Roman" panose="02020603050405020304" pitchFamily="18" charset="0"/>
                <a:cs typeface="Times New Roman" panose="02020603050405020304" pitchFamily="18" charset="0"/>
              </a:rPr>
              <a:t>Назовите какой вид эпителия участвует в  образовании указанных органов</a:t>
            </a:r>
          </a:p>
        </p:txBody>
      </p:sp>
      <p:pic>
        <p:nvPicPr>
          <p:cNvPr id="11266" name="Picture 2">
            <a:extLst>
              <a:ext uri="{FF2B5EF4-FFF2-40B4-BE49-F238E27FC236}">
                <a16:creationId xmlns:a16="http://schemas.microsoft.com/office/drawing/2014/main" id="{03358F62-6028-476A-738C-491596991B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3608" y="1474237"/>
            <a:ext cx="9167841" cy="5156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84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630CAA-3A00-C9AE-92AA-653E77B697BF}"/>
              </a:ext>
            </a:extLst>
          </p:cNvPr>
          <p:cNvSpPr txBox="1"/>
          <p:nvPr/>
        </p:nvSpPr>
        <p:spPr>
          <a:xfrm>
            <a:off x="886408" y="326515"/>
            <a:ext cx="10944808" cy="4524315"/>
          </a:xfrm>
          <a:prstGeom prst="rect">
            <a:avLst/>
          </a:prstGeom>
          <a:noFill/>
        </p:spPr>
        <p:txBody>
          <a:bodyPr wrap="square">
            <a:spAutoFit/>
          </a:bodyPr>
          <a:lstStyle/>
          <a:p>
            <a:r>
              <a:rPr lang="ru-RU" b="1" dirty="0">
                <a:latin typeface="Times New Roman" panose="02020603050405020304" pitchFamily="18" charset="0"/>
                <a:cs typeface="Times New Roman" panose="02020603050405020304" pitchFamily="18" charset="0"/>
              </a:rPr>
              <a:t>Задание 3 </a:t>
            </a:r>
          </a:p>
          <a:p>
            <a:r>
              <a:rPr lang="ru-RU" dirty="0">
                <a:latin typeface="Times New Roman" panose="02020603050405020304" pitchFamily="18" charset="0"/>
                <a:cs typeface="Times New Roman" panose="02020603050405020304" pitchFamily="18" charset="0"/>
              </a:rPr>
              <a:t>Выполните тест-1</a:t>
            </a:r>
          </a:p>
          <a:p>
            <a:pPr marL="342900" indent="-342900">
              <a:buAutoNum type="arabicPeriod"/>
            </a:pPr>
            <a:r>
              <a:rPr lang="ru-RU" dirty="0">
                <a:latin typeface="Times New Roman" panose="02020603050405020304" pitchFamily="18" charset="0"/>
                <a:cs typeface="Times New Roman" panose="02020603050405020304" pitchFamily="18" charset="0"/>
              </a:rPr>
              <a:t>В межклеточном веществе какой соединительной ткани преобладают волокна: а) рыхлая волокнистая соединительная ткань; б) плотная волокнистая соединительная ткань; в) ретикулярная соединительная ткань; г) жировая соединительная ткань? </a:t>
            </a:r>
          </a:p>
          <a:p>
            <a:pPr marL="342900" indent="-342900">
              <a:buAutoNum type="arabicPeriod"/>
            </a:pPr>
            <a:r>
              <a:rPr lang="ru-RU" dirty="0">
                <a:latin typeface="Times New Roman" panose="02020603050405020304" pitchFamily="18" charset="0"/>
                <a:cs typeface="Times New Roman" panose="02020603050405020304" pitchFamily="18" charset="0"/>
              </a:rPr>
              <a:t> Назовите клетку волокнистой соединительной ткани, которая обладает способностью синтезировать фибриллярные белки и </a:t>
            </a:r>
            <a:r>
              <a:rPr lang="ru-RU" dirty="0" err="1">
                <a:latin typeface="Times New Roman" panose="02020603050405020304" pitchFamily="18" charset="0"/>
                <a:cs typeface="Times New Roman" panose="02020603050405020304" pitchFamily="18" charset="0"/>
              </a:rPr>
              <a:t>гликозаминогликаны</a:t>
            </a:r>
            <a:r>
              <a:rPr lang="ru-RU" dirty="0">
                <a:latin typeface="Times New Roman" panose="02020603050405020304" pitchFamily="18" charset="0"/>
                <a:cs typeface="Times New Roman" panose="02020603050405020304" pitchFamily="18" charset="0"/>
              </a:rPr>
              <a:t> для межклеточного вещества: а) </a:t>
            </a:r>
            <a:r>
              <a:rPr lang="ru-RU" dirty="0" err="1">
                <a:latin typeface="Times New Roman" panose="02020603050405020304" pitchFamily="18" charset="0"/>
                <a:cs typeface="Times New Roman" panose="02020603050405020304" pitchFamily="18" charset="0"/>
              </a:rPr>
              <a:t>липоцит</a:t>
            </a:r>
            <a:r>
              <a:rPr lang="ru-RU" dirty="0">
                <a:latin typeface="Times New Roman" panose="02020603050405020304" pitchFamily="18" charset="0"/>
                <a:cs typeface="Times New Roman" panose="02020603050405020304" pitchFamily="18" charset="0"/>
              </a:rPr>
              <a:t>; б) фибробласт; в) меланоцит; г) фиброцит? </a:t>
            </a:r>
          </a:p>
          <a:p>
            <a:pPr marL="342900" indent="-342900">
              <a:buAutoNum type="arabicPeriod"/>
            </a:pPr>
            <a:r>
              <a:rPr lang="ru-RU" dirty="0">
                <a:latin typeface="Times New Roman" panose="02020603050405020304" pitchFamily="18" charset="0"/>
                <a:cs typeface="Times New Roman" panose="02020603050405020304" pitchFamily="18" charset="0"/>
              </a:rPr>
              <a:t> Какие клетки соединительной ткани имеют зернистость, содержащую гепарин и гистамин: а) фибробласты; б) тканевые базофилы; в) меланоциты; г) тучные клетки? </a:t>
            </a:r>
          </a:p>
          <a:p>
            <a:pPr marL="342900" indent="-342900">
              <a:buAutoNum type="arabicPeriod"/>
            </a:pPr>
            <a:r>
              <a:rPr lang="ru-RU" dirty="0">
                <a:latin typeface="Times New Roman" panose="02020603050405020304" pitchFamily="18" charset="0"/>
                <a:cs typeface="Times New Roman" panose="02020603050405020304" pitchFamily="18" charset="0"/>
              </a:rPr>
              <a:t> Какая клетка соединительной ткани синтезирует антитела: а) Т-киллер; б) </a:t>
            </a:r>
            <a:r>
              <a:rPr lang="ru-RU" dirty="0" err="1">
                <a:latin typeface="Times New Roman" panose="02020603050405020304" pitchFamily="18" charset="0"/>
                <a:cs typeface="Times New Roman" panose="02020603050405020304" pitchFamily="18" charset="0"/>
              </a:rPr>
              <a:t>плазмоцит</a:t>
            </a:r>
            <a:r>
              <a:rPr lang="ru-RU" dirty="0">
                <a:latin typeface="Times New Roman" panose="02020603050405020304" pitchFamily="18" charset="0"/>
                <a:cs typeface="Times New Roman" panose="02020603050405020304" pitchFamily="18" charset="0"/>
              </a:rPr>
              <a:t>; в) В-лимфоцит памяти; г) Т-лимфоцит памяти? </a:t>
            </a:r>
          </a:p>
          <a:p>
            <a:pPr marL="342900" indent="-342900">
              <a:buAutoNum type="arabicPeriod"/>
            </a:pPr>
            <a:r>
              <a:rPr lang="ru-RU" dirty="0">
                <a:latin typeface="Times New Roman" panose="02020603050405020304" pitchFamily="18" charset="0"/>
                <a:cs typeface="Times New Roman" panose="02020603050405020304" pitchFamily="18" charset="0"/>
              </a:rPr>
              <a:t> Какие клетки уничтожают микроорганизмы бактериальной природы на первой стадии воспаления, то есть являются микрофагами: а) моноциты; б) макрофаги; в) нейтрофилы; г) Т-лимфоциты? </a:t>
            </a:r>
          </a:p>
          <a:p>
            <a:pPr marL="342900" indent="-342900">
              <a:buAutoNum type="arabicPeriod"/>
            </a:pPr>
            <a:r>
              <a:rPr lang="ru-RU" dirty="0">
                <a:latin typeface="Times New Roman" panose="02020603050405020304" pitchFamily="18" charset="0"/>
                <a:cs typeface="Times New Roman" panose="02020603050405020304" pitchFamily="18" charset="0"/>
              </a:rPr>
              <a:t> Какая разновидность соединительных тканей составляет морфофункциональную основу кроветворных органов: а) белая жировая; б) бурая жировая; в) пигментная; г) ретикулярная? </a:t>
            </a:r>
          </a:p>
        </p:txBody>
      </p:sp>
    </p:spTree>
    <p:extLst>
      <p:ext uri="{BB962C8B-B14F-4D97-AF65-F5344CB8AC3E}">
        <p14:creationId xmlns:p14="http://schemas.microsoft.com/office/powerpoint/2010/main" val="3063746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BF10F65-88C3-DE29-DA6A-B2A1DD2BB253}"/>
              </a:ext>
            </a:extLst>
          </p:cNvPr>
          <p:cNvSpPr txBox="1"/>
          <p:nvPr/>
        </p:nvSpPr>
        <p:spPr>
          <a:xfrm>
            <a:off x="643812" y="474345"/>
            <a:ext cx="11215396" cy="3693319"/>
          </a:xfrm>
          <a:prstGeom prst="rect">
            <a:avLst/>
          </a:prstGeom>
          <a:noFill/>
        </p:spPr>
        <p:txBody>
          <a:bodyPr wrap="square">
            <a:spAutoFit/>
          </a:bodyPr>
          <a:lstStyle/>
          <a:p>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Задание 4</a:t>
            </a:r>
          </a:p>
          <a:p>
            <a:r>
              <a:rPr lang="ru-RU" dirty="0">
                <a:latin typeface="Times New Roman" panose="02020603050405020304" pitchFamily="18" charset="0"/>
                <a:cs typeface="Times New Roman" panose="02020603050405020304" pitchFamily="18" charset="0"/>
              </a:rPr>
              <a:t>Выполните тест -2</a:t>
            </a:r>
          </a:p>
          <a:p>
            <a:r>
              <a:rPr lang="ru-RU" dirty="0">
                <a:latin typeface="Times New Roman" panose="02020603050405020304" pitchFamily="18" charset="0"/>
                <a:cs typeface="Times New Roman" panose="02020603050405020304" pitchFamily="18" charset="0"/>
              </a:rPr>
              <a:t> 1. Какая клетка соединительной ткани дифференцируется из моноцита ? Принимает ли эта клетка непосредственное участие в восстановлении соединительной ткани после воспаления ? Какие органеллы цитоплазмы этой клетки обеспечивают её основную функцию ? Назовите эту функцию </a:t>
            </a:r>
          </a:p>
          <a:p>
            <a:r>
              <a:rPr lang="ru-RU" dirty="0">
                <a:latin typeface="Times New Roman" panose="02020603050405020304" pitchFamily="18" charset="0"/>
                <a:cs typeface="Times New Roman" panose="02020603050405020304" pitchFamily="18" charset="0"/>
              </a:rPr>
              <a:t>2. Какая ткань является основной в составе сухожилия ? Какие волокна и клетки в ней преобладают? Назовите эмбриональный источник развития этой ткани . </a:t>
            </a:r>
          </a:p>
          <a:p>
            <a:r>
              <a:rPr lang="ru-RU" dirty="0">
                <a:latin typeface="Times New Roman" panose="02020603050405020304" pitchFamily="18" charset="0"/>
                <a:cs typeface="Times New Roman" panose="02020603050405020304" pitchFamily="18" charset="0"/>
              </a:rPr>
              <a:t>3. Какая ткань составляет морфофункциональную основу кроветворных органов ? Назовите источник ее эмбрионального происхождения . Как называется разновидность этой ткани, входящей в состав красного костного мозга. Какая стволовая клетка колонизирует эту ткань? Как называется тип кроветворения в красном костном мозге ? </a:t>
            </a:r>
          </a:p>
          <a:p>
            <a:r>
              <a:rPr lang="ru-RU" dirty="0">
                <a:latin typeface="Times New Roman" panose="02020603050405020304" pitchFamily="18" charset="0"/>
                <a:cs typeface="Times New Roman" panose="02020603050405020304" pitchFamily="18" charset="0"/>
              </a:rPr>
              <a:t>4. Какие клетки рыхлой волокнистой соединительной ткани обеспечивают процессы синтеза компонентов межклеточного вещества , антител , гистамина , гепарина? </a:t>
            </a:r>
          </a:p>
        </p:txBody>
      </p:sp>
    </p:spTree>
    <p:extLst>
      <p:ext uri="{BB962C8B-B14F-4D97-AF65-F5344CB8AC3E}">
        <p14:creationId xmlns:p14="http://schemas.microsoft.com/office/powerpoint/2010/main" val="588765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21E9B20-8F70-6F37-8C34-432AB464DA83}"/>
              </a:ext>
            </a:extLst>
          </p:cNvPr>
          <p:cNvSpPr txBox="1"/>
          <p:nvPr/>
        </p:nvSpPr>
        <p:spPr>
          <a:xfrm>
            <a:off x="391885" y="768861"/>
            <a:ext cx="11588621" cy="5078313"/>
          </a:xfrm>
          <a:prstGeom prst="rect">
            <a:avLst/>
          </a:prstGeom>
          <a:noFill/>
        </p:spPr>
        <p:txBody>
          <a:bodyPr wrap="square">
            <a:spAutoFit/>
          </a:bodyPr>
          <a:lstStyle/>
          <a:p>
            <a:r>
              <a:rPr lang="ru-RU" b="1" dirty="0">
                <a:latin typeface="Times New Roman" panose="02020603050405020304" pitchFamily="18" charset="0"/>
                <a:cs typeface="Times New Roman" panose="02020603050405020304" pitchFamily="18" charset="0"/>
              </a:rPr>
              <a:t>Задание-5</a:t>
            </a:r>
          </a:p>
          <a:p>
            <a:r>
              <a:rPr lang="ru-RU" dirty="0">
                <a:latin typeface="Times New Roman" panose="02020603050405020304" pitchFamily="18" charset="0"/>
                <a:cs typeface="Times New Roman" panose="02020603050405020304" pitchFamily="18" charset="0"/>
              </a:rPr>
              <a:t>Решите ситуационную задачу </a:t>
            </a:r>
          </a:p>
          <a:p>
            <a:r>
              <a:rPr lang="ru-RU" dirty="0">
                <a:latin typeface="Times New Roman" panose="02020603050405020304" pitchFamily="18" charset="0"/>
                <a:cs typeface="Times New Roman" panose="02020603050405020304" pitchFamily="18" charset="0"/>
              </a:rPr>
              <a:t>1. Известно, что в организме человека огромное количество соматических клеток отклоняется от генетической программы развития, т.е. становятся мутантами. В процессе филогенеза выработались эффективные механизмы борьбы с ними, которые называются иммунными реакциями. Они направлены на поддержание иммунитета. Что называется иммунитетом (а)? Реакции какого иммунитета направлены на борьбу с </a:t>
            </a:r>
            <a:r>
              <a:rPr lang="ru-RU" dirty="0" err="1">
                <a:latin typeface="Times New Roman" panose="02020603050405020304" pitchFamily="18" charset="0"/>
                <a:cs typeface="Times New Roman" panose="02020603050405020304" pitchFamily="18" charset="0"/>
              </a:rPr>
              <a:t>клеткамимутантами</a:t>
            </a:r>
            <a:r>
              <a:rPr lang="ru-RU" dirty="0">
                <a:latin typeface="Times New Roman" panose="02020603050405020304" pitchFamily="18" charset="0"/>
                <a:cs typeface="Times New Roman" panose="02020603050405020304" pitchFamily="18" charset="0"/>
              </a:rPr>
              <a:t> (б)? Назовите </a:t>
            </a:r>
            <a:r>
              <a:rPr lang="ru-RU" dirty="0" err="1">
                <a:latin typeface="Times New Roman" panose="02020603050405020304" pitchFamily="18" charset="0"/>
                <a:cs typeface="Times New Roman" panose="02020603050405020304" pitchFamily="18" charset="0"/>
              </a:rPr>
              <a:t>эффекторную</a:t>
            </a:r>
            <a:r>
              <a:rPr lang="ru-RU" dirty="0">
                <a:latin typeface="Times New Roman" panose="02020603050405020304" pitchFamily="18" charset="0"/>
                <a:cs typeface="Times New Roman" panose="02020603050405020304" pitchFamily="18" charset="0"/>
              </a:rPr>
              <a:t> клетку этого иммунитета (в) и механизм её уничтожающего действия на мутировавшую клетку (г). 2. Под влиянием ультрафиолетовых лучей у человека изменился цвет кожи. Какие клетки соединительной ткани принимают участие в этой реакции (а), увеличилось ли их количество (б)? Каковы особенности их строения (в, г)? Почему изменился цвет кожи (д)? 3. Под кожу человека попало инфицированное инородное тело (заноза). Как называется местная защитная реакция соединительной ткани в зоне внедрения возбудителя инфекции (а)? Какие клетки участвуют непосредственно в </a:t>
            </a:r>
            <a:r>
              <a:rPr lang="ru-RU" dirty="0" err="1">
                <a:latin typeface="Times New Roman" panose="02020603050405020304" pitchFamily="18" charset="0"/>
                <a:cs typeface="Times New Roman" panose="02020603050405020304" pitchFamily="18" charset="0"/>
              </a:rPr>
              <a:t>микрофагоцитозе</a:t>
            </a:r>
            <a:r>
              <a:rPr lang="ru-RU" dirty="0">
                <a:latin typeface="Times New Roman" panose="02020603050405020304" pitchFamily="18" charset="0"/>
                <a:cs typeface="Times New Roman" panose="02020603050405020304" pitchFamily="18" charset="0"/>
              </a:rPr>
              <a:t> бактерий в очаге воспаления (б), в уничтожении </a:t>
            </a:r>
            <a:r>
              <a:rPr lang="ru-RU" dirty="0" err="1">
                <a:latin typeface="Times New Roman" panose="02020603050405020304" pitchFamily="18" charset="0"/>
                <a:cs typeface="Times New Roman" panose="02020603050405020304" pitchFamily="18" charset="0"/>
              </a:rPr>
              <a:t>некротизированных</a:t>
            </a:r>
            <a:r>
              <a:rPr lang="ru-RU" dirty="0">
                <a:latin typeface="Times New Roman" panose="02020603050405020304" pitchFamily="18" charset="0"/>
                <a:cs typeface="Times New Roman" panose="02020603050405020304" pitchFamily="18" charset="0"/>
              </a:rPr>
              <a:t> тканей (в), в их замещении новой соединительной тканью (г), а какие регулируют сосудистую проницаемость (д)? 4. Разрывы или перерезка сухожилий – сложная травматологическая патология, требующая специального хирургического лечения. Срастается сухожилие медленно и не всегда полноценно. Какая ткань лежит в основе строения сухожилия (а)? Как называется процесс восстановления ткани после повреждения (б)? Какая особенность строения указанной ткани в составе сухожилия определяет медленность его восстановления (в)? </a:t>
            </a:r>
          </a:p>
        </p:txBody>
      </p:sp>
    </p:spTree>
    <p:extLst>
      <p:ext uri="{BB962C8B-B14F-4D97-AF65-F5344CB8AC3E}">
        <p14:creationId xmlns:p14="http://schemas.microsoft.com/office/powerpoint/2010/main" val="71885804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804</Words>
  <Application>Microsoft Office PowerPoint</Application>
  <PresentationFormat>Широкоэкранный</PresentationFormat>
  <Paragraphs>59</Paragraphs>
  <Slides>14</Slides>
  <Notes>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Calibri Light</vt:lpstr>
      <vt:lpstr>Liberation Serif</vt:lpstr>
      <vt:lpstr>Times New Roman</vt:lpstr>
      <vt:lpstr>Тема Office</vt:lpstr>
      <vt:lpstr>Презентация PowerPoint</vt:lpstr>
      <vt:lpstr>Задание А</vt:lpstr>
      <vt:lpstr>Задание В</vt:lpstr>
      <vt:lpstr>Презентация PowerPoint</vt:lpstr>
      <vt:lpstr>Задание 1.  Зарисуйте и подпишите ,что образует каждый тип ткани.</vt:lpstr>
      <vt:lpstr>Задание 2.  Назовите какой вид эпителия участвует в  образовании указанных органов</vt:lpstr>
      <vt:lpstr>Презентация PowerPoint</vt:lpstr>
      <vt:lpstr>Презентация PowerPoint</vt:lpstr>
      <vt:lpstr>Презентация PowerPoint</vt:lpstr>
      <vt:lpstr>Задание 6  Определите тип ткани</vt:lpstr>
      <vt:lpstr>Задание 7 Сравнить каждый тип ткани между собой и записать отдельно отличия в виде таблицы ( эпителиальная и нервная ; эпителиальная и мышечная ; эпителиальная и соединительная и т.д.)</vt:lpstr>
      <vt:lpstr>Задание 8</vt:lpstr>
      <vt:lpstr>Задание 9 Угадайте ткань</vt:lpstr>
      <vt:lpstr>Задание 10 Укажите основную функцию изображенной ткани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2</cp:revision>
  <dcterms:created xsi:type="dcterms:W3CDTF">2022-11-07T05:24:45Z</dcterms:created>
  <dcterms:modified xsi:type="dcterms:W3CDTF">2022-11-07T07:20:23Z</dcterms:modified>
</cp:coreProperties>
</file>