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88" r:id="rId2"/>
    <p:sldId id="300" r:id="rId3"/>
    <p:sldId id="292" r:id="rId4"/>
    <p:sldId id="294" r:id="rId5"/>
    <p:sldId id="296" r:id="rId6"/>
    <p:sldId id="303" r:id="rId7"/>
    <p:sldId id="256" r:id="rId8"/>
    <p:sldId id="299" r:id="rId9"/>
    <p:sldId id="298" r:id="rId10"/>
    <p:sldId id="293" r:id="rId11"/>
    <p:sldId id="30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5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445F5C0-7F4C-4519-BF0F-2E24FE2AD145}" type="datetimeFigureOut">
              <a:rPr lang="ru-RU"/>
              <a:pPr>
                <a:defRPr/>
              </a:pPr>
              <a:t>14.10.2021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C5A3A93-5D17-4018-8F7E-25A914C49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4B7AE-3B0C-4B95-AD7A-9A38D3BC2B66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0401F-09E1-4131-BF54-694A15472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5E2D5-059E-4775-8B51-559B5C4D61F9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FB63C-2C3F-4A77-A59E-C3B5EF157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183A3-CBCF-4753-A927-38A0FC196957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6451-AAE7-4AEF-8DB7-83187A3A1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92FE3-6A58-404D-AFDC-38EC6231AB4D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FDD02-3779-4D67-937B-75F231B5F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8FF62-53B3-4201-94A0-87DD1BA1BE11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152D-FD79-49BC-8135-3F1146DBF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8DCE9-0C72-467F-AA73-38DB65886A8D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76680-30CF-4D2D-B218-30A368F08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867E6-D7EB-496B-AC01-0865438A8A40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A7B54-C578-49CF-BD39-945D82F916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16931-DD54-44BC-B1C9-AA02BF824170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48C11-ADEA-4E78-9266-CCC57FE23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8C722-85C4-48B9-BFA1-C3E808827960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73233-AFCA-4C7A-85E6-DF1566F6E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E79BA-197B-4F74-AE51-0C0C2D9112E2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CBAC2-1C0C-4887-AC68-A5712B13E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F363E-34A8-4E7A-9947-99B307991C72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B7167-5BDF-4333-8A2C-6172C44BD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6F83E4-DDE4-433F-9E72-3986CBB87E39}" type="datetimeFigureOut">
              <a:rPr lang="en-US"/>
              <a:pPr>
                <a:defRPr/>
              </a:pPr>
              <a:t>10/14/2021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720F0A-4FD2-42F8-A1A4-EE584F00C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7" r:id="rId5"/>
    <p:sldLayoutId id="2147483682" r:id="rId6"/>
    <p:sldLayoutId id="2147483688" r:id="rId7"/>
    <p:sldLayoutId id="2147483689" r:id="rId8"/>
    <p:sldLayoutId id="2147483690" r:id="rId9"/>
    <p:sldLayoutId id="2147483681" r:id="rId10"/>
    <p:sldLayoutId id="214748369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000" b="1" dirty="0" smtClean="0">
                <a:solidFill>
                  <a:srgbClr val="00B050"/>
                </a:solidFill>
              </a:rPr>
              <a:t>BOOKWORMS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303837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en-US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9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2a</a:t>
            </a:r>
            <a:endParaRPr lang="ru-RU" sz="39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Рисунок 10" descr="inde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3214688"/>
            <a:ext cx="26431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3850" y="366713"/>
            <a:ext cx="6840538" cy="15636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/>
              <a:t>So</a:t>
            </a:r>
            <a:r>
              <a:rPr lang="" sz="3200" b="1" dirty="0"/>
              <a:t> </a:t>
            </a:r>
            <a:r>
              <a:rPr lang="" sz="3200" b="1" i="1"/>
              <a:t>w</a:t>
            </a:r>
            <a:r>
              <a:rPr lang="en-US" sz="3200" b="1" i="1" dirty="0"/>
              <a:t>hat is the topic of our lesson today?</a:t>
            </a:r>
            <a:endParaRPr lang="ru-RU" sz="3200" b="1" i="1" dirty="0"/>
          </a:p>
        </p:txBody>
      </p:sp>
      <p:pic>
        <p:nvPicPr>
          <p:cNvPr id="14341" name="Рисунок 7" descr="bookwo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808" y="2930525"/>
            <a:ext cx="23336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9900" y="1897063"/>
            <a:ext cx="6215063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(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People who read a lot of books)</a:t>
            </a:r>
            <a:endParaRPr lang="ru-RU" sz="28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357813"/>
            <a:ext cx="6643688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rgbClr val="00B050"/>
                </a:solidFill>
                <a:latin typeface="+mn-lt"/>
                <a:cs typeface="+mn-cs"/>
              </a:rPr>
              <a:t>Vocabulary: </a:t>
            </a:r>
            <a:r>
              <a:rPr lang="en-US" sz="2800" b="1" dirty="0">
                <a:latin typeface="+mn-lt"/>
                <a:cs typeface="+mn-cs"/>
              </a:rPr>
              <a:t>related to literature genre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rgbClr val="00B050"/>
                </a:solidFill>
                <a:latin typeface="+mn-lt"/>
                <a:cs typeface="+mn-cs"/>
              </a:rPr>
              <a:t>Reading &amp; Listening: </a:t>
            </a:r>
            <a:r>
              <a:rPr lang="en-US" sz="2800" b="1" dirty="0">
                <a:latin typeface="+mn-lt"/>
                <a:cs typeface="+mn-cs"/>
              </a:rPr>
              <a:t>fiction’s great names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rgbClr val="00B050"/>
                </a:solidFill>
                <a:latin typeface="+mn-lt"/>
                <a:cs typeface="+mn-cs"/>
              </a:rPr>
              <a:t>Grammar: </a:t>
            </a:r>
            <a:r>
              <a:rPr lang="en-US" sz="2800" b="1" dirty="0">
                <a:latin typeface="+mn-lt"/>
                <a:cs typeface="+mn-cs"/>
              </a:rPr>
              <a:t>past simple (affirmative)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700" y="4851400"/>
            <a:ext cx="5391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rgbClr val="FF0000"/>
                </a:solidFill>
                <a:latin typeface="Franklin Gothic Book" pitchFamily="34" charset="0"/>
              </a:rPr>
              <a:t>OUR </a:t>
            </a:r>
            <a:r>
              <a:rPr lang="en-US" sz="2800" b="1" i="1" u="sng">
                <a:solidFill>
                  <a:srgbClr val="FF0000"/>
                </a:solidFill>
                <a:latin typeface="Franklin Gothic Book" pitchFamily="34" charset="0"/>
              </a:rPr>
              <a:t>OBJECTIVES </a:t>
            </a:r>
            <a:r>
              <a:rPr lang="en-US" sz="2800" b="1" i="1">
                <a:solidFill>
                  <a:srgbClr val="FF0000"/>
                </a:solidFill>
                <a:latin typeface="Franklin Gothic Book" pitchFamily="34" charset="0"/>
              </a:rPr>
              <a:t>FOR TODAY ARE:</a:t>
            </a:r>
            <a:r>
              <a:rPr lang="ru-RU" sz="2800" b="1" i="1">
                <a:solidFill>
                  <a:srgbClr val="FF0000"/>
                </a:solidFill>
                <a:latin typeface="Franklin Gothic Book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Find in the text: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smtClean="0">
              <a:solidFill>
                <a:srgbClr val="FF0000"/>
              </a:solidFill>
            </a:endParaRPr>
          </a:p>
          <a:p>
            <a:endParaRPr lang="en-US" b="1" i="1" smtClean="0">
              <a:solidFill>
                <a:srgbClr val="FF0000"/>
              </a:solidFill>
            </a:endParaRPr>
          </a:p>
          <a:p>
            <a:r>
              <a:rPr lang="en-US" b="1" i="1" smtClean="0">
                <a:solidFill>
                  <a:srgbClr val="FF0000"/>
                </a:solidFill>
              </a:rPr>
              <a:t>Regular verbs</a:t>
            </a:r>
            <a:r>
              <a:rPr lang="en-US" b="1" i="1" smtClean="0"/>
              <a:t>: </a:t>
            </a:r>
          </a:p>
          <a:p>
            <a:pPr>
              <a:buFont typeface="Wingdings 2" pitchFamily="18" charset="2"/>
              <a:buNone/>
            </a:pPr>
            <a:r>
              <a:rPr lang="en-US" b="1" i="1" smtClean="0"/>
              <a:t>helped, smoked, created, appeared  loved, tried</a:t>
            </a:r>
            <a:r>
              <a:rPr lang="en-US" i="1" smtClean="0"/>
              <a:t>, etc.</a:t>
            </a:r>
          </a:p>
          <a:p>
            <a:r>
              <a:rPr lang="en-US" b="1" i="1" smtClean="0">
                <a:solidFill>
                  <a:srgbClr val="FF0000"/>
                </a:solidFill>
              </a:rPr>
              <a:t>Irregular verbs</a:t>
            </a:r>
            <a:r>
              <a:rPr lang="en-US" b="1" i="1" smtClean="0"/>
              <a:t>: </a:t>
            </a:r>
          </a:p>
          <a:p>
            <a:r>
              <a:rPr lang="en-US" b="1" i="1" smtClean="0"/>
              <a:t>was, wore, could, sent, wrote, caught</a:t>
            </a:r>
            <a:r>
              <a:rPr lang="en-US" i="1" smtClean="0"/>
              <a:t>, etc</a:t>
            </a: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981"/>
            <a:ext cx="7380312" cy="838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Put the verbs into the correct form (past simple 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1341438"/>
          <a:ext cx="7956376" cy="5077488"/>
        </p:xfrm>
        <a:graphic>
          <a:graphicData uri="http://schemas.openxmlformats.org/drawingml/2006/table">
            <a:tbl>
              <a:tblPr/>
              <a:tblGrid>
                <a:gridCol w="7956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1816">
                <a:tc>
                  <a:txBody>
                    <a:bodyPr/>
                    <a:lstStyle/>
                    <a:p>
                      <a:r>
                        <a:rPr lang="en-US" sz="2400" dirty="0"/>
                        <a:t>1) </a:t>
                      </a:r>
                      <a:r>
                        <a:rPr lang="en-US" sz="2400" dirty="0" smtClean="0"/>
                        <a:t>Suvorovites ……..their </a:t>
                      </a:r>
                      <a:r>
                        <a:rPr lang="en-US" sz="2400" dirty="0"/>
                        <a:t>Maths homework yesterday. </a:t>
                      </a:r>
                      <a:r>
                        <a:rPr lang="en-US" sz="2400" b="1" i="1" dirty="0"/>
                        <a:t>(to do)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816">
                <a:tc>
                  <a:txBody>
                    <a:bodyPr/>
                    <a:lstStyle/>
                    <a:p>
                      <a:r>
                        <a:rPr lang="en-US" sz="2400" dirty="0"/>
                        <a:t>2) </a:t>
                      </a:r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General </a:t>
                      </a:r>
                      <a:r>
                        <a:rPr lang="en-US" sz="2400" dirty="0" smtClean="0"/>
                        <a:t>………..to </a:t>
                      </a:r>
                      <a:r>
                        <a:rPr lang="en-US" sz="2400" dirty="0"/>
                        <a:t>England by </a:t>
                      </a:r>
                      <a:r>
                        <a:rPr lang="en-US" sz="2400" dirty="0" smtClean="0"/>
                        <a:t>plane. </a:t>
                      </a:r>
                      <a:r>
                        <a:rPr lang="en-US" sz="2400" b="1" i="1" dirty="0"/>
                        <a:t>(to go)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16">
                <a:tc>
                  <a:txBody>
                    <a:bodyPr/>
                    <a:lstStyle/>
                    <a:p>
                      <a:r>
                        <a:rPr lang="en-US" sz="2400" dirty="0"/>
                        <a:t>3) They </a:t>
                      </a:r>
                      <a:r>
                        <a:rPr lang="en-US" sz="2400" dirty="0" smtClean="0"/>
                        <a:t>…………. our</a:t>
                      </a:r>
                      <a:r>
                        <a:rPr lang="en-US" sz="2400" baseline="0" dirty="0" smtClean="0"/>
                        <a:t> barracks 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/>
                        <a:t>two weeks ago. </a:t>
                      </a:r>
                      <a:r>
                        <a:rPr lang="en-US" sz="2400" b="1" i="1" dirty="0"/>
                        <a:t>(to visit)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16">
                <a:tc>
                  <a:txBody>
                    <a:bodyPr/>
                    <a:lstStyle/>
                    <a:p>
                      <a:r>
                        <a:rPr lang="en-US" sz="2400" dirty="0"/>
                        <a:t>4) </a:t>
                      </a:r>
                      <a:r>
                        <a:rPr lang="en-US" sz="2400" dirty="0" smtClean="0"/>
                        <a:t>They……..................... him. </a:t>
                      </a:r>
                      <a:r>
                        <a:rPr lang="en-US" sz="2400" b="1" i="1" dirty="0"/>
                        <a:t>(not/to help)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816">
                <a:tc>
                  <a:txBody>
                    <a:bodyPr/>
                    <a:lstStyle/>
                    <a:p>
                      <a:r>
                        <a:rPr lang="en-US" sz="2400" dirty="0"/>
                        <a:t>5) The </a:t>
                      </a:r>
                      <a:r>
                        <a:rPr lang="en-US" sz="2400" dirty="0" smtClean="0"/>
                        <a:t>volunteers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……….……..at </a:t>
                      </a:r>
                      <a:r>
                        <a:rPr lang="en-US" sz="2400" dirty="0"/>
                        <a:t>home last weekend. </a:t>
                      </a:r>
                      <a:r>
                        <a:rPr lang="en-US" sz="2400" b="1" i="1" dirty="0"/>
                        <a:t>(not/to be)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16">
                <a:tc>
                  <a:txBody>
                    <a:bodyPr/>
                    <a:lstStyle/>
                    <a:p>
                      <a:r>
                        <a:rPr lang="en-US" sz="2400" dirty="0"/>
                        <a:t>6) When </a:t>
                      </a:r>
                      <a:r>
                        <a:rPr lang="en-US" sz="2400" dirty="0" smtClean="0"/>
                        <a:t>………….. ……….this </a:t>
                      </a:r>
                      <a:r>
                        <a:rPr lang="en-US" sz="2400" baseline="0" dirty="0" smtClean="0"/>
                        <a:t> uniform</a:t>
                      </a:r>
                      <a:r>
                        <a:rPr lang="en-US" sz="2400" dirty="0" smtClean="0"/>
                        <a:t>? </a:t>
                      </a:r>
                      <a:r>
                        <a:rPr lang="en-US" sz="2400" b="1" i="1" dirty="0"/>
                        <a:t>(to </a:t>
                      </a:r>
                      <a:r>
                        <a:rPr lang="en-US" sz="2400" b="1" i="1" dirty="0" smtClean="0"/>
                        <a:t>buy</a:t>
                      </a:r>
                      <a:r>
                        <a:rPr lang="ru-RU" sz="2400" b="1" i="1" dirty="0" smtClean="0"/>
                        <a:t>/</a:t>
                      </a:r>
                      <a:r>
                        <a:rPr lang="en-US" sz="2400" b="1" i="1" dirty="0" smtClean="0"/>
                        <a:t>you)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16">
                <a:tc>
                  <a:txBody>
                    <a:bodyPr/>
                    <a:lstStyle/>
                    <a:p>
                      <a:r>
                        <a:rPr lang="en-US" sz="2400" dirty="0"/>
                        <a:t>7) </a:t>
                      </a:r>
                      <a:r>
                        <a:rPr lang="en-US" sz="2400" dirty="0" smtClean="0"/>
                        <a:t>Soldiers ……………….orders </a:t>
                      </a:r>
                      <a:r>
                        <a:rPr lang="en-US" sz="2400" b="1" i="1" dirty="0" smtClean="0"/>
                        <a:t>(to follow) </a:t>
                      </a:r>
                      <a:endParaRPr lang="en-US" sz="2400" b="1" i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18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8) ……</a:t>
                      </a:r>
                      <a:r>
                        <a:rPr lang="en-US" sz="2400" baseline="0" dirty="0" smtClean="0"/>
                        <a:t> s</a:t>
                      </a:r>
                      <a:r>
                        <a:rPr lang="en-US" sz="2400" dirty="0" smtClean="0"/>
                        <a:t>oldiers …. ..field training exercises?</a:t>
                      </a:r>
                      <a:r>
                        <a:rPr lang="en-US" sz="2400" b="1" i="1" dirty="0" smtClean="0"/>
                        <a:t> </a:t>
                      </a:r>
                      <a:r>
                        <a:rPr lang="en-US" sz="2400" b="1" dirty="0" smtClean="0"/>
                        <a:t>(to do) </a:t>
                      </a:r>
                      <a:endParaRPr lang="en-US" sz="24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8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9) He…………..milk </a:t>
                      </a:r>
                      <a:r>
                        <a:rPr lang="en-US" sz="2400" dirty="0"/>
                        <a:t>at </a:t>
                      </a:r>
                      <a:r>
                        <a:rPr lang="en-US" sz="2400" dirty="0" smtClean="0"/>
                        <a:t>MSMS. </a:t>
                      </a:r>
                      <a:r>
                        <a:rPr lang="en-US" sz="2400" b="1" i="1" dirty="0" smtClean="0"/>
                        <a:t>(to </a:t>
                      </a:r>
                      <a:r>
                        <a:rPr lang="en-US" sz="2400" b="1" i="1" dirty="0"/>
                        <a:t>drink)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5" name="Picture 9" descr="i?id=220200193-5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240" y="50336"/>
            <a:ext cx="2214546" cy="1428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/>
          </a:blip>
          <a:srcRect/>
          <a:stretch>
            <a:fillRect/>
          </a:stretch>
        </p:blipFill>
        <p:spPr bwMode="auto">
          <a:xfrm>
            <a:off x="6897154" y="4725144"/>
            <a:ext cx="2258541" cy="195333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908175" y="1243013"/>
            <a:ext cx="6969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did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09625" y="5786438"/>
            <a:ext cx="1071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drank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908175" y="1809750"/>
            <a:ext cx="928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went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3850" y="5267325"/>
            <a:ext cx="6969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Did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66863" y="4743450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followed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60563" y="529431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do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43000" y="4232275"/>
            <a:ext cx="1928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did you buy 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57425" y="3381375"/>
            <a:ext cx="1500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weren’t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181100" y="2859088"/>
            <a:ext cx="19288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didn’t  help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923925" y="2341563"/>
            <a:ext cx="12858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Franklin Gothic Book" pitchFamily="34" charset="0"/>
              </a:rPr>
              <a:t> visited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Literary genres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comedy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Adventure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Science fiction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Drama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Mystery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Humorous story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Biography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Novel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Legend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Fairy tale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history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8" name="Рисунок 7" descr="93781b9d6efe0eee0abc44f0035caf53-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1857364"/>
            <a:ext cx="5111748" cy="3581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57148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/>
              <a:t>Translate the words </a:t>
            </a:r>
            <a:endParaRPr lang="ru-RU" b="1" dirty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5643562"/>
          </a:xfrm>
        </p:spPr>
        <p:txBody>
          <a:bodyPr/>
          <a:lstStyle/>
          <a:p>
            <a:r>
              <a:rPr lang="en-US" sz="2400" b="1" i="1" smtClean="0"/>
              <a:t>neat appearance </a:t>
            </a:r>
            <a:r>
              <a:rPr lang="en-US" sz="2400" i="1" smtClean="0"/>
              <a:t>(exp): to be clean and dressed</a:t>
            </a:r>
            <a:r>
              <a:rPr lang="ru-RU" sz="2400" i="1" smtClean="0"/>
              <a:t> </a:t>
            </a:r>
            <a:r>
              <a:rPr lang="en-US" sz="2400" i="1" smtClean="0"/>
              <a:t>well</a:t>
            </a:r>
          </a:p>
          <a:p>
            <a:r>
              <a:rPr lang="en-US" sz="2400" b="1" i="1" smtClean="0"/>
              <a:t>obsession (n): </a:t>
            </a:r>
            <a:r>
              <a:rPr lang="en-US" sz="2400" i="1" smtClean="0"/>
              <a:t>when you think of something all</a:t>
            </a:r>
            <a:r>
              <a:rPr lang="ru-RU" sz="2400" i="1" smtClean="0"/>
              <a:t> </a:t>
            </a:r>
            <a:r>
              <a:rPr lang="en-US" sz="2400" i="1" smtClean="0"/>
              <a:t>the time</a:t>
            </a:r>
          </a:p>
          <a:p>
            <a:r>
              <a:rPr lang="en-US" sz="2400" b="1" i="1" smtClean="0"/>
              <a:t>investigations (n): </a:t>
            </a:r>
            <a:r>
              <a:rPr lang="en-US" sz="2400" i="1" smtClean="0"/>
              <a:t>processes to find the answers</a:t>
            </a:r>
            <a:r>
              <a:rPr lang="ru-RU" sz="2400" i="1" smtClean="0"/>
              <a:t> </a:t>
            </a:r>
            <a:r>
              <a:rPr lang="en-US" sz="2400" i="1" smtClean="0"/>
              <a:t>to a crime or a mystery</a:t>
            </a:r>
          </a:p>
          <a:p>
            <a:r>
              <a:rPr lang="en-US" sz="2400" b="1" i="1" smtClean="0"/>
              <a:t>at first glance (exp): </a:t>
            </a:r>
            <a:r>
              <a:rPr lang="en-US" sz="2400" i="1" smtClean="0"/>
              <a:t>the first time you look at</a:t>
            </a:r>
            <a:r>
              <a:rPr lang="ru-RU" sz="2400" i="1" smtClean="0"/>
              <a:t> </a:t>
            </a:r>
            <a:r>
              <a:rPr lang="en-US" sz="2400" i="1" smtClean="0"/>
              <a:t>sb/sth</a:t>
            </a:r>
          </a:p>
          <a:p>
            <a:r>
              <a:rPr lang="en-US" sz="2400" b="1" i="1" smtClean="0"/>
              <a:t>inspired (v): </a:t>
            </a:r>
            <a:r>
              <a:rPr lang="en-US" sz="2400" i="1" smtClean="0"/>
              <a:t>gave the idea to create sth</a:t>
            </a:r>
          </a:p>
          <a:p>
            <a:r>
              <a:rPr lang="en-US" sz="2400" b="1" i="1" smtClean="0"/>
              <a:t>brilliant (adj): </a:t>
            </a:r>
            <a:r>
              <a:rPr lang="en-US" sz="2400" i="1" smtClean="0"/>
              <a:t>very clever or good at what you</a:t>
            </a:r>
            <a:r>
              <a:rPr lang="ru-RU" sz="2400" i="1" smtClean="0"/>
              <a:t> </a:t>
            </a:r>
            <a:r>
              <a:rPr lang="en-US" sz="2400" i="1" smtClean="0"/>
              <a:t>do</a:t>
            </a:r>
          </a:p>
          <a:p>
            <a:r>
              <a:rPr lang="en-US" sz="2400" b="1" i="1" smtClean="0"/>
              <a:t>mysterious cases (exp): </a:t>
            </a:r>
            <a:r>
              <a:rPr lang="en-US" sz="2400" i="1" smtClean="0"/>
              <a:t>very difficult crimes</a:t>
            </a:r>
            <a:r>
              <a:rPr lang="ru-RU" sz="2400" i="1" smtClean="0"/>
              <a:t> </a:t>
            </a:r>
            <a:r>
              <a:rPr lang="en-US" sz="2400" i="1" smtClean="0"/>
              <a:t>to solve</a:t>
            </a:r>
          </a:p>
          <a:p>
            <a:r>
              <a:rPr lang="en-US" sz="2400" b="1" i="1" smtClean="0"/>
              <a:t>cape (n): </a:t>
            </a:r>
            <a:r>
              <a:rPr lang="en-US" sz="2400" i="1" smtClean="0"/>
              <a:t>a piece of clothing you wear over your</a:t>
            </a:r>
            <a:r>
              <a:rPr lang="ru-RU" sz="2400" i="1" smtClean="0"/>
              <a:t> </a:t>
            </a:r>
            <a:r>
              <a:rPr lang="en-US" sz="2400" i="1" smtClean="0"/>
              <a:t>shoulders</a:t>
            </a:r>
          </a:p>
          <a:p>
            <a:r>
              <a:rPr lang="en-US" sz="2400" b="1" i="1" smtClean="0"/>
              <a:t>magnifying glass (n): </a:t>
            </a:r>
            <a:r>
              <a:rPr lang="en-US" sz="2400" i="1" smtClean="0"/>
              <a:t>a piece of glass that makes</a:t>
            </a:r>
            <a:r>
              <a:rPr lang="ru-RU" sz="2400" i="1" smtClean="0"/>
              <a:t> </a:t>
            </a:r>
            <a:r>
              <a:rPr lang="en-US" sz="2400" i="1" smtClean="0"/>
              <a:t>things seem bigger when you look through</a:t>
            </a:r>
            <a:r>
              <a:rPr lang="ru-RU" sz="2400" i="1" smtClean="0"/>
              <a:t> </a:t>
            </a:r>
            <a:r>
              <a:rPr lang="en-US" sz="2400" i="1" smtClean="0"/>
              <a:t>it</a:t>
            </a:r>
          </a:p>
          <a:p>
            <a:r>
              <a:rPr lang="en-US" sz="2400" b="1" i="1" smtClean="0"/>
              <a:t>imagination (n): </a:t>
            </a:r>
            <a:r>
              <a:rPr lang="en-US" sz="2400" i="1" smtClean="0"/>
              <a:t>ability to form ideas in your</a:t>
            </a:r>
            <a:r>
              <a:rPr lang="ru-RU" sz="2400" i="1" smtClean="0"/>
              <a:t> </a:t>
            </a:r>
            <a:r>
              <a:rPr lang="en-US" sz="2400" i="1" smtClean="0"/>
              <a:t>mind of new or exciting things</a:t>
            </a:r>
          </a:p>
        </p:txBody>
      </p:sp>
      <p:pic>
        <p:nvPicPr>
          <p:cNvPr id="4" name="Рисунок 3" descr="knihy1.jpg"/>
          <p:cNvPicPr>
            <a:picLocks noChangeAspect="1"/>
          </p:cNvPicPr>
          <p:nvPr/>
        </p:nvPicPr>
        <p:blipFill>
          <a:blip r:embed="rId2" cstate="screen">
            <a:extLst/>
          </a:blip>
          <a:stretch>
            <a:fillRect/>
          </a:stretch>
        </p:blipFill>
        <p:spPr>
          <a:xfrm>
            <a:off x="7072330" y="2500306"/>
            <a:ext cx="2071670" cy="1737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Рисунок 4" descr="bookwor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0438" y="0"/>
            <a:ext cx="18335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Who are the authors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/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characters in the pictures. What do they have in common?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8" name="Рисунок 7" descr="inde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643050"/>
            <a:ext cx="2000264" cy="21431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inde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785927"/>
            <a:ext cx="1819275" cy="20002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e0d9b01ac6c94eb89e3fd0c678e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92" y="1857364"/>
            <a:ext cx="1988816" cy="22860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Содержимое 6" descr="250px-Joan_Hickson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928662" y="3357562"/>
            <a:ext cx="2381250" cy="1857375"/>
          </a:xfrm>
          <a:prstGeom prst="ellipse">
            <a:avLst/>
          </a:prstGeom>
          <a:ln w="190500" cap="rnd">
            <a:solidFill>
              <a:srgbClr val="C8C6BD"/>
            </a:solidFill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7924.jpg"/>
          <p:cNvPicPr>
            <a:picLocks noChangeAspect="1"/>
          </p:cNvPicPr>
          <p:nvPr/>
        </p:nvPicPr>
        <p:blipFill>
          <a:blip r:embed="rId6" cstate="screen">
            <a:extLst/>
          </a:blip>
          <a:stretch>
            <a:fillRect/>
          </a:stretch>
        </p:blipFill>
        <p:spPr>
          <a:xfrm>
            <a:off x="6215074" y="4357694"/>
            <a:ext cx="2286016" cy="209708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Рисунок 14" descr="imag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7818" y="1857364"/>
            <a:ext cx="1866900" cy="221457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Рисунок 15" descr="Jules_Vern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7620" y="4500570"/>
            <a:ext cx="2443160" cy="202406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Who…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0" y="1554163"/>
            <a:ext cx="9144000" cy="4525962"/>
          </a:xfrm>
        </p:spPr>
        <p:txBody>
          <a:bodyPr/>
          <a:lstStyle/>
          <a:p>
            <a:pPr marL="514350" indent="-514350">
              <a:buFont typeface="Wingdings 2" pitchFamily="18" charset="2"/>
              <a:buAutoNum type="arabicPeriod"/>
            </a:pPr>
            <a:r>
              <a:rPr lang="en-US" b="1" smtClean="0"/>
              <a:t>Solves crimes with  the partner?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en-US" b="1" smtClean="0"/>
              <a:t>Always wants to be neat and tidy?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en-US" b="1" smtClean="0"/>
              <a:t>Doesn’t look like a detective?</a:t>
            </a:r>
            <a:r>
              <a:rPr lang="en-US" i="1" smtClean="0"/>
              <a:t> </a:t>
            </a:r>
            <a:endParaRPr lang="en-US" b="1" smtClean="0"/>
          </a:p>
          <a:p>
            <a:pPr marL="514350" indent="-514350">
              <a:buFont typeface="Wingdings 2" pitchFamily="18" charset="2"/>
              <a:buAutoNum type="arabicPeriod"/>
            </a:pPr>
            <a:r>
              <a:rPr lang="en-US" b="1" smtClean="0"/>
              <a:t>Wrote adventure novels?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en-US" b="1" smtClean="0"/>
              <a:t>Travels in a submarine?</a:t>
            </a:r>
          </a:p>
          <a:p>
            <a:pPr marL="514350" indent="-514350">
              <a:buFont typeface="Wingdings 2" pitchFamily="18" charset="2"/>
              <a:buAutoNum type="arabicPeriod"/>
            </a:pPr>
            <a:endParaRPr lang="ru-RU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300788" y="1557338"/>
            <a:ext cx="28432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rgbClr val="00B050"/>
                </a:solidFill>
                <a:latin typeface="Franklin Gothic Book" pitchFamily="34" charset="0"/>
              </a:rPr>
              <a:t>Sherlock Holmes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54775" y="2138363"/>
            <a:ext cx="2843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rgbClr val="00B050"/>
                </a:solidFill>
                <a:latin typeface="Franklin Gothic Book" pitchFamily="34" charset="0"/>
              </a:rPr>
              <a:t>Hercule Poirot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43488" y="3357563"/>
            <a:ext cx="28432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rgbClr val="00B050"/>
                </a:solidFill>
                <a:latin typeface="Franklin Gothic Book" pitchFamily="34" charset="0"/>
              </a:rPr>
              <a:t>Jules Verne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867400" y="2811463"/>
            <a:ext cx="2844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rgbClr val="00B050"/>
                </a:solidFill>
                <a:latin typeface="Franklin Gothic Book" pitchFamily="34" charset="0"/>
              </a:rPr>
              <a:t>Miss Marple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06975" y="3881438"/>
            <a:ext cx="2843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rgbClr val="00B050"/>
                </a:solidFill>
                <a:latin typeface="Franklin Gothic Book" pitchFamily="34" charset="0"/>
              </a:rPr>
              <a:t>Captain Nemo</a:t>
            </a:r>
            <a:endParaRPr lang="ru-RU" sz="2800" b="1">
              <a:solidFill>
                <a:srgbClr val="00B05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B050"/>
                </a:solidFill>
              </a:rPr>
              <a:t>SYNONYMS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762375" cy="4525962"/>
          </a:xfrm>
        </p:spPr>
        <p:txBody>
          <a:bodyPr/>
          <a:lstStyle/>
          <a:p>
            <a:r>
              <a:rPr lang="en-US" b="1" i="1" smtClean="0"/>
              <a:t>well known  </a:t>
            </a:r>
          </a:p>
          <a:p>
            <a:r>
              <a:rPr lang="en-US" b="1" i="1" smtClean="0"/>
              <a:t>unusual </a:t>
            </a:r>
          </a:p>
          <a:p>
            <a:r>
              <a:rPr lang="en-US" b="1" i="1" smtClean="0"/>
              <a:t>Amazing</a:t>
            </a:r>
          </a:p>
          <a:p>
            <a:r>
              <a:rPr lang="en-US" b="1" i="1" smtClean="0"/>
              <a:t>clever</a:t>
            </a:r>
          </a:p>
          <a:p>
            <a:r>
              <a:rPr lang="en-US" b="1" i="1" smtClean="0"/>
              <a:t>ordinary </a:t>
            </a:r>
          </a:p>
          <a:p>
            <a:r>
              <a:rPr lang="en-US" b="1" i="1" smtClean="0"/>
              <a:t>loyal</a:t>
            </a: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79838" y="1536700"/>
            <a:ext cx="33289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en-US" sz="3200" b="1" i="1">
                <a:solidFill>
                  <a:srgbClr val="4E3B30"/>
                </a:solidFill>
                <a:latin typeface="Franklin Gothic Book" pitchFamily="34" charset="0"/>
              </a:rPr>
              <a:t> ― famous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en-US" sz="3200" b="1" i="1">
                <a:solidFill>
                  <a:srgbClr val="4E3B30"/>
                </a:solidFill>
                <a:latin typeface="Franklin Gothic Book" pitchFamily="34" charset="0"/>
              </a:rPr>
              <a:t>― extraordinary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en-US" sz="3200" b="1" i="1">
                <a:solidFill>
                  <a:srgbClr val="4E3B30"/>
                </a:solidFill>
                <a:latin typeface="Franklin Gothic Book" pitchFamily="34" charset="0"/>
              </a:rPr>
              <a:t>― strange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en-US" sz="3200" b="1" i="1">
                <a:solidFill>
                  <a:srgbClr val="4E3B30"/>
                </a:solidFill>
                <a:latin typeface="Franklin Gothic Book" pitchFamily="34" charset="0"/>
              </a:rPr>
              <a:t> ― intelligent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en-US" sz="3200" b="1" i="1">
                <a:solidFill>
                  <a:srgbClr val="4E3B30"/>
                </a:solidFill>
                <a:latin typeface="Franklin Gothic Book" pitchFamily="34" charset="0"/>
              </a:rPr>
              <a:t> ― typical</a:t>
            </a:r>
          </a:p>
          <a:p>
            <a:pPr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en-US" sz="3200" b="1" i="1">
                <a:solidFill>
                  <a:srgbClr val="4E3B30"/>
                </a:solidFill>
                <a:latin typeface="Franklin Gothic Book" pitchFamily="34" charset="0"/>
              </a:rPr>
              <a:t> ― faithful</a:t>
            </a:r>
            <a:endParaRPr lang="ru-RU" sz="3200">
              <a:solidFill>
                <a:srgbClr val="4E3B30"/>
              </a:solidFill>
              <a:latin typeface="Franklin Gothic Book" pitchFamily="34" charset="0"/>
            </a:endParaRPr>
          </a:p>
          <a:p>
            <a:endParaRPr lang="fr-FR">
              <a:latin typeface="Franklin Gothic Boo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58200" cy="150019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8000" dirty="0" smtClean="0">
                <a:solidFill>
                  <a:schemeClr val="tx1"/>
                </a:solidFill>
              </a:rPr>
              <a:t>PAST SIMPLE </a:t>
            </a:r>
            <a:br>
              <a:rPr lang="en-US" sz="8000" dirty="0" smtClean="0">
                <a:solidFill>
                  <a:schemeClr val="tx1"/>
                </a:solidFill>
              </a:rPr>
            </a:br>
            <a:r>
              <a:rPr lang="en-US" sz="2700" dirty="0" smtClean="0">
                <a:solidFill>
                  <a:srgbClr val="7030A0"/>
                </a:solidFill>
              </a:rPr>
              <a:t>(things that have already happened!)</a:t>
            </a:r>
            <a:br>
              <a:rPr lang="en-US" sz="2700" dirty="0" smtClean="0">
                <a:solidFill>
                  <a:srgbClr val="7030A0"/>
                </a:solidFill>
              </a:rPr>
            </a:br>
            <a:r>
              <a:rPr lang="en-US" sz="2700" b="1" dirty="0" smtClean="0">
                <a:solidFill>
                  <a:srgbClr val="0D5319"/>
                </a:solidFill>
              </a:rPr>
              <a:t>Regular verbs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8000" dirty="0" smtClean="0">
                <a:solidFill>
                  <a:schemeClr val="tx1"/>
                </a:solidFill>
              </a:rPr>
              <a:t/>
            </a:r>
            <a:br>
              <a:rPr lang="en-US" sz="80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71500" y="1928813"/>
            <a:ext cx="7286625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>
              <a:latin typeface="Franklin Gothic Book" pitchFamily="34" charset="0"/>
            </a:endParaRPr>
          </a:p>
          <a:p>
            <a:r>
              <a:rPr lang="en-US" sz="2800">
                <a:latin typeface="Franklin Gothic Book" pitchFamily="34" charset="0"/>
              </a:rPr>
              <a:t>I walk to school              I walk</a:t>
            </a:r>
            <a:r>
              <a:rPr lang="en-US" sz="2800" b="1">
                <a:solidFill>
                  <a:srgbClr val="FF0000"/>
                </a:solidFill>
                <a:latin typeface="Franklin Gothic Book" pitchFamily="34" charset="0"/>
              </a:rPr>
              <a:t>ed</a:t>
            </a:r>
            <a:r>
              <a:rPr lang="en-US" sz="2800">
                <a:latin typeface="Franklin Gothic Book" pitchFamily="34" charset="0"/>
              </a:rPr>
              <a:t> to school</a:t>
            </a:r>
          </a:p>
          <a:p>
            <a:r>
              <a:rPr lang="en-US" sz="2800">
                <a:latin typeface="Franklin Gothic Book" pitchFamily="34" charset="0"/>
              </a:rPr>
              <a:t>I jump on my bed           I jump</a:t>
            </a:r>
            <a:r>
              <a:rPr lang="en-US" sz="2800" b="1">
                <a:solidFill>
                  <a:srgbClr val="FF0000"/>
                </a:solidFill>
                <a:latin typeface="Franklin Gothic Book" pitchFamily="34" charset="0"/>
              </a:rPr>
              <a:t>ed</a:t>
            </a:r>
            <a:r>
              <a:rPr lang="en-US" sz="2800">
                <a:latin typeface="Franklin Gothic Book" pitchFamily="34" charset="0"/>
              </a:rPr>
              <a:t> on my bed</a:t>
            </a:r>
          </a:p>
          <a:p>
            <a:r>
              <a:rPr lang="en-US" sz="2800">
                <a:latin typeface="Franklin Gothic Book" pitchFamily="34" charset="0"/>
              </a:rPr>
              <a:t>I lik</a:t>
            </a:r>
            <a:r>
              <a:rPr lang="en-US" sz="2800" u="sng">
                <a:latin typeface="Franklin Gothic Book" pitchFamily="34" charset="0"/>
              </a:rPr>
              <a:t>e</a:t>
            </a:r>
            <a:r>
              <a:rPr lang="en-US" sz="2800">
                <a:latin typeface="Franklin Gothic Book" pitchFamily="34" charset="0"/>
              </a:rPr>
              <a:t> it                             I like</a:t>
            </a:r>
            <a:r>
              <a:rPr lang="en-US" sz="2800" b="1">
                <a:solidFill>
                  <a:srgbClr val="FF0000"/>
                </a:solidFill>
                <a:latin typeface="Franklin Gothic Book" pitchFamily="34" charset="0"/>
              </a:rPr>
              <a:t>d</a:t>
            </a:r>
            <a:r>
              <a:rPr lang="en-US" sz="2800">
                <a:latin typeface="Franklin Gothic Book" pitchFamily="34" charset="0"/>
              </a:rPr>
              <a:t> it</a:t>
            </a:r>
          </a:p>
          <a:p>
            <a:endParaRPr lang="en-US" sz="2800">
              <a:latin typeface="Franklin Gothic Book" pitchFamily="34" charset="0"/>
            </a:endParaRPr>
          </a:p>
          <a:p>
            <a:r>
              <a:rPr lang="en-US" sz="2800">
                <a:latin typeface="Franklin Gothic Book" pitchFamily="34" charset="0"/>
              </a:rPr>
              <a:t>Can you see how we have changed the verbs?</a:t>
            </a:r>
          </a:p>
          <a:p>
            <a:endParaRPr lang="en-US" sz="2800" b="1">
              <a:latin typeface="Franklin Gothic Book" pitchFamily="34" charset="0"/>
            </a:endParaRPr>
          </a:p>
          <a:p>
            <a:r>
              <a:rPr lang="en-US" sz="2800" b="1">
                <a:latin typeface="Franklin Gothic Book" pitchFamily="34" charset="0"/>
              </a:rPr>
              <a:t>ADD</a:t>
            </a:r>
          </a:p>
          <a:p>
            <a:r>
              <a:rPr lang="en-US" sz="6000" b="1">
                <a:solidFill>
                  <a:srgbClr val="FF0000"/>
                </a:solidFill>
                <a:latin typeface="Franklin Gothic Book" pitchFamily="34" charset="0"/>
              </a:rPr>
              <a:t>“ED”</a:t>
            </a:r>
            <a:endParaRPr lang="ru-RU" sz="6000" b="1">
              <a:solidFill>
                <a:srgbClr val="FF0000"/>
              </a:solidFill>
              <a:latin typeface="Franklin Gothic Book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500438" y="2428875"/>
            <a:ext cx="642937" cy="357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571875" y="2928938"/>
            <a:ext cx="642938" cy="357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571875" y="3357563"/>
            <a:ext cx="642938" cy="357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42918"/>
            <a:ext cx="8686800" cy="65248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9600" dirty="0" smtClean="0"/>
              <a:t/>
            </a:r>
            <a:br>
              <a:rPr lang="en-US" sz="9600" dirty="0" smtClean="0"/>
            </a:br>
            <a:r>
              <a:rPr lang="en-US" sz="9600" dirty="0" smtClean="0"/>
              <a:t>PAST SIMPLE </a:t>
            </a:r>
            <a:br>
              <a:rPr lang="en-US" sz="9600" dirty="0" smtClean="0"/>
            </a:br>
            <a:r>
              <a:rPr lang="en-US" dirty="0" smtClean="0">
                <a:solidFill>
                  <a:srgbClr val="7030A0"/>
                </a:solidFill>
              </a:rPr>
              <a:t>(things that have already happened!)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0D5319"/>
                </a:solidFill>
              </a:rPr>
              <a:t>irregular verbs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304800" y="2071688"/>
            <a:ext cx="8686800" cy="4008437"/>
          </a:xfrm>
        </p:spPr>
        <p:txBody>
          <a:bodyPr/>
          <a:lstStyle/>
          <a:p>
            <a:endParaRPr lang="en-US" smtClean="0"/>
          </a:p>
          <a:p>
            <a:r>
              <a:rPr lang="en-US" smtClean="0"/>
              <a:t>I </a:t>
            </a:r>
            <a:r>
              <a:rPr lang="en-US" u="sng" smtClean="0"/>
              <a:t>go</a:t>
            </a:r>
            <a:r>
              <a:rPr lang="en-US" smtClean="0"/>
              <a:t> to school          I </a:t>
            </a:r>
            <a:r>
              <a:rPr lang="en-US" b="1" smtClean="0">
                <a:solidFill>
                  <a:srgbClr val="FF0000"/>
                </a:solidFill>
              </a:rPr>
              <a:t>went</a:t>
            </a:r>
            <a:r>
              <a:rPr lang="en-US" smtClean="0"/>
              <a:t> to school</a:t>
            </a:r>
          </a:p>
          <a:p>
            <a:r>
              <a:rPr lang="en-US" smtClean="0"/>
              <a:t>I </a:t>
            </a:r>
            <a:r>
              <a:rPr lang="en-US" u="sng" smtClean="0"/>
              <a:t>write</a:t>
            </a:r>
            <a:r>
              <a:rPr lang="en-US" smtClean="0"/>
              <a:t> a letter          I </a:t>
            </a:r>
            <a:r>
              <a:rPr lang="en-US" b="1" smtClean="0">
                <a:solidFill>
                  <a:srgbClr val="FF0000"/>
                </a:solidFill>
              </a:rPr>
              <a:t>wrote</a:t>
            </a:r>
            <a:r>
              <a:rPr lang="en-US" smtClean="0"/>
              <a:t> a letter</a:t>
            </a:r>
          </a:p>
          <a:p>
            <a:endParaRPr lang="en-US" smtClean="0"/>
          </a:p>
          <a:p>
            <a:r>
              <a:rPr lang="en-US" smtClean="0"/>
              <a:t>with irregular verbs: 2nd column of the table of the irregular verbs                </a:t>
            </a:r>
          </a:p>
          <a:p>
            <a:endParaRPr lang="ru-RU" smtClean="0"/>
          </a:p>
        </p:txBody>
      </p:sp>
      <p:sp>
        <p:nvSpPr>
          <p:cNvPr id="5" name="Стрелка вправо 4"/>
          <p:cNvSpPr/>
          <p:nvPr/>
        </p:nvSpPr>
        <p:spPr>
          <a:xfrm>
            <a:off x="3429000" y="2786063"/>
            <a:ext cx="642938" cy="357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429000" y="3286125"/>
            <a:ext cx="642938" cy="357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0" hangingPunct="0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endParaRPr lang="ru-RU" b="1" i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990033"/>
                </a:solidFill>
              </a:rPr>
              <a:t>yesterday,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990033"/>
                </a:solidFill>
              </a:rPr>
              <a:t>last year (week, month)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990033"/>
                </a:solidFill>
              </a:rPr>
              <a:t>a year ago (month, week, day),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990033"/>
                </a:solidFill>
              </a:rPr>
              <a:t>long ago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>
                <a:solidFill>
                  <a:srgbClr val="990033"/>
                </a:solidFill>
              </a:rPr>
              <a:t>during</a:t>
            </a:r>
            <a:r>
              <a:rPr lang="ru-RU" b="1" dirty="0" smtClean="0">
                <a:solidFill>
                  <a:srgbClr val="990033"/>
                </a:solidFill>
              </a:rPr>
              <a:t> </a:t>
            </a:r>
            <a:r>
              <a:rPr lang="en-US" b="1" dirty="0" smtClean="0">
                <a:solidFill>
                  <a:srgbClr val="990033"/>
                </a:solidFill>
              </a:rPr>
              <a:t>the</a:t>
            </a:r>
            <a:r>
              <a:rPr lang="" b="1" dirty="0" smtClean="0">
                <a:solidFill>
                  <a:srgbClr val="990033"/>
                </a:solidFill>
              </a:rPr>
              <a:t> </a:t>
            </a:r>
            <a:endParaRPr lang="ru-RU" b="1" dirty="0" smtClean="0">
              <a:solidFill>
                <a:srgbClr val="990033"/>
              </a:solidFill>
            </a:endParaRPr>
          </a:p>
          <a:p>
            <a:pPr marL="0" indent="0" eaLnBrk="0" hangingPunct="0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1081</TotalTime>
  <Words>534</Words>
  <Application>Microsoft Office PowerPoint</Application>
  <PresentationFormat>Экран (4:3)</PresentationFormat>
  <Paragraphs>114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Aharoni</vt:lpstr>
      <vt:lpstr>Arial</vt:lpstr>
      <vt:lpstr>Calibri</vt:lpstr>
      <vt:lpstr>Franklin Gothic Book</vt:lpstr>
      <vt:lpstr>Franklin Gothic Medium</vt:lpstr>
      <vt:lpstr>Wingdings 2</vt:lpstr>
      <vt:lpstr>Трек</vt:lpstr>
      <vt:lpstr>BOOKWORMS</vt:lpstr>
      <vt:lpstr>Literary genres</vt:lpstr>
      <vt:lpstr>Translate the words </vt:lpstr>
      <vt:lpstr> Who are the authors/characters in the pictures. What do they have in common?</vt:lpstr>
      <vt:lpstr>Who…</vt:lpstr>
      <vt:lpstr>SYNONYMS</vt:lpstr>
      <vt:lpstr>PAST SIMPLE  (things that have already happened!) Regular verbs   </vt:lpstr>
      <vt:lpstr> PAST SIMPLE  (things that have already happened!) irregular verbs </vt:lpstr>
      <vt:lpstr>Презентация PowerPoint</vt:lpstr>
      <vt:lpstr>Find in the text:</vt:lpstr>
      <vt:lpstr>Put the verbs into the correct form (past simple 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 </dc:title>
  <cp:lastModifiedBy>Ирина Владимировна Спирина</cp:lastModifiedBy>
  <cp:revision>167</cp:revision>
  <dcterms:modified xsi:type="dcterms:W3CDTF">2021-10-14T11:49:03Z</dcterms:modified>
</cp:coreProperties>
</file>