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5"/>
  </p:notesMasterIdLst>
  <p:sldIdLst>
    <p:sldId id="256" r:id="rId2"/>
    <p:sldId id="284" r:id="rId3"/>
    <p:sldId id="285" r:id="rId4"/>
    <p:sldId id="286" r:id="rId5"/>
    <p:sldId id="287" r:id="rId6"/>
    <p:sldId id="288" r:id="rId7"/>
    <p:sldId id="289" r:id="rId8"/>
    <p:sldId id="292" r:id="rId9"/>
    <p:sldId id="295" r:id="rId10"/>
    <p:sldId id="293" r:id="rId11"/>
    <p:sldId id="290" r:id="rId12"/>
    <p:sldId id="291" r:id="rId13"/>
    <p:sldId id="294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>
      <p:cViewPr varScale="1">
        <p:scale>
          <a:sx n="68" d="100"/>
          <a:sy n="68" d="100"/>
        </p:scale>
        <p:origin x="-14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65E300F-4F6C-49DA-AAD9-08D17796FC56}" type="datetimeFigureOut">
              <a:rPr lang="ru-RU"/>
              <a:pPr>
                <a:defRPr/>
              </a:pPr>
              <a:t>02.11.2022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7384D6FA-37A2-4BD6-9056-4B8A4C65FB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741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9A39E0E-C859-4F27-BD90-B2CE1DC5AE08}" type="slidenum">
              <a:rPr lang="ru-RU" smtClean="0"/>
              <a:pPr/>
              <a:t>11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  <a:cs typeface="Arial" pitchFamily="34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  <a:cs typeface="Arial" pitchFamily="34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  <a:cs typeface="Arial" pitchFamily="34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  <a:cs typeface="Arial" pitchFamily="34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  <a:cs typeface="Arial" pitchFamily="34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  <a:cs typeface="Arial" pitchFamily="34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  <a:cs typeface="Arial" pitchFamily="34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  <a:cs typeface="Arial" pitchFamily="34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  <a:cs typeface="Arial" pitchFamily="34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  <a:cs typeface="Arial" pitchFamily="34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  <a:cs typeface="Arial" pitchFamily="34" charset="0"/>
                </a:endParaRPr>
              </a:p>
            </p:txBody>
          </p:sp>
        </p:grpSp>
      </p:grpSp>
      <p:sp>
        <p:nvSpPr>
          <p:cNvPr id="5139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40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5637C2-6B33-4BB7-85A9-B1A7CCEDE8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753DEF-5807-4EDA-B77A-92489FB2F5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765B4D-9AD9-46DC-9837-C8D0D30126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EBD950-D925-48CB-AE08-9D768D0964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93BF3-B458-4EAE-A498-A732C1F01F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E0CE24-FACA-4843-AC8A-14BB997534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851A6C-2D45-40FD-BA1B-8369C4A66A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9FF2C1-4436-4319-B9F2-2E2DFBF618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9DAF08-14C7-448B-A31B-B77295A270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AB76DC-57AB-4E54-B51E-37E1609472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A6E3EF-035B-4D3D-9894-BCBD005B4A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766CDC7-D5C0-4539-87FF-EFD772F17D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4101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4102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4103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hlin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04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hlin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05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accent2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06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hlin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07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4108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accent2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09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accent2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112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cs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cs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cs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87675" y="1628775"/>
            <a:ext cx="6003925" cy="2409825"/>
          </a:xfrm>
        </p:spPr>
        <p:txBody>
          <a:bodyPr/>
          <a:lstStyle/>
          <a:p>
            <a:pPr eaLnBrk="1" hangingPunct="1"/>
            <a:r>
              <a:rPr lang="ru-RU" sz="2800" b="1" smtClean="0"/>
              <a:t>Применение активных форм и методов работы на уроках по обучению детей с умеренной умственной отсталостью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435600" y="5013325"/>
            <a:ext cx="3556000" cy="1006475"/>
          </a:xfrm>
        </p:spPr>
        <p:txBody>
          <a:bodyPr/>
          <a:lstStyle/>
          <a:p>
            <a:pPr eaLnBrk="1" hangingPunct="1"/>
            <a:r>
              <a:rPr lang="ru-RU" sz="2000" smtClean="0"/>
              <a:t>Учитель: Корнилова М.А.</a:t>
            </a:r>
          </a:p>
          <a:p>
            <a:pPr eaLnBrk="1" hangingPunct="1"/>
            <a:r>
              <a:rPr lang="ru-RU" sz="2000" smtClean="0"/>
              <a:t>МКОУ Манзурская СОШ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468313" y="476250"/>
            <a:ext cx="8229600" cy="1371600"/>
          </a:xfrm>
        </p:spPr>
        <p:txBody>
          <a:bodyPr/>
          <a:lstStyle/>
          <a:p>
            <a:pPr algn="ctr"/>
            <a:r>
              <a:rPr lang="ru-RU" sz="3600" b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Метод «Ассоциаций»</a:t>
            </a:r>
          </a:p>
        </p:txBody>
      </p:sp>
      <p:pic>
        <p:nvPicPr>
          <p:cNvPr id="12291" name="Picture 3" descr="C:\Users\вячеслав\Desktop\img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5600" y="2420938"/>
            <a:ext cx="3228975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2" name="Прямоугольник 4"/>
          <p:cNvSpPr>
            <a:spLocks noChangeArrowheads="1"/>
          </p:cNvSpPr>
          <p:nvPr/>
        </p:nvSpPr>
        <p:spPr bwMode="auto">
          <a:xfrm>
            <a:off x="468313" y="1700213"/>
            <a:ext cx="4608512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/>
              <a:t>ЗИМА</a:t>
            </a:r>
            <a:endParaRPr lang="ru-RU"/>
          </a:p>
          <a:p>
            <a:r>
              <a:rPr lang="ru-RU" sz="2000" b="1"/>
              <a:t>Холод Мороз Стужа Снег Лед Заморозки Новый Год Рождество Праздник Санки Горка Елка Подарки Снеговик Шапка Шуба Варежки Коньки Лыжи Сноуборд Горячий чай</a:t>
            </a:r>
            <a:endParaRPr lang="ru-RU" sz="2000"/>
          </a:p>
        </p:txBody>
      </p:sp>
      <p:sp>
        <p:nvSpPr>
          <p:cNvPr id="12293" name="Содержимое 5"/>
          <p:cNvSpPr>
            <a:spLocks noGrp="1"/>
          </p:cNvSpPr>
          <p:nvPr>
            <p:ph idx="1"/>
          </p:nvPr>
        </p:nvSpPr>
        <p:spPr>
          <a:xfrm>
            <a:off x="457200" y="4149725"/>
            <a:ext cx="4546600" cy="2087563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2000" b="1" smtClean="0"/>
              <a:t>УРОК</a:t>
            </a:r>
          </a:p>
          <a:p>
            <a:pPr>
              <a:buFont typeface="Wingdings" pitchFamily="2" charset="2"/>
              <a:buNone/>
            </a:pPr>
            <a:r>
              <a:rPr lang="ru-RU" sz="2000" b="1" smtClean="0"/>
              <a:t>Учитель, школа, ученик, доска, математика, перемены, зубрить, изложение, проведение</a:t>
            </a:r>
            <a:endParaRPr lang="ru-RU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b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Релаксация</a:t>
            </a:r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457200" y="1981200"/>
            <a:ext cx="4978400" cy="38862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b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Методы:</a:t>
            </a:r>
          </a:p>
          <a:p>
            <a:pPr>
              <a:buFont typeface="Wingdings" pitchFamily="2" charset="2"/>
              <a:buChar char="v"/>
            </a:pPr>
            <a:r>
              <a:rPr lang="ru-RU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«Снежинки»</a:t>
            </a:r>
          </a:p>
          <a:p>
            <a:pPr>
              <a:buFont typeface="Wingdings" pitchFamily="2" charset="2"/>
              <a:buChar char="v"/>
            </a:pPr>
            <a:r>
              <a:rPr lang="ru-RU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«Порхание бабочки»</a:t>
            </a:r>
          </a:p>
          <a:p>
            <a:pPr>
              <a:buFont typeface="Wingdings" pitchFamily="2" charset="2"/>
              <a:buChar char="v"/>
            </a:pPr>
            <a:r>
              <a:rPr lang="ru-RU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« Снежная баба»</a:t>
            </a:r>
          </a:p>
          <a:p>
            <a:pPr>
              <a:buFont typeface="Wingdings" pitchFamily="2" charset="2"/>
              <a:buChar char="v"/>
            </a:pPr>
            <a:r>
              <a:rPr lang="ru-RU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« Бубенчик»</a:t>
            </a:r>
          </a:p>
          <a:p>
            <a:pPr>
              <a:buFont typeface="Wingdings" pitchFamily="2" charset="2"/>
              <a:buChar char="v"/>
            </a:pPr>
            <a:endParaRPr lang="ru-RU" smtClean="0"/>
          </a:p>
        </p:txBody>
      </p:sp>
      <p:pic>
        <p:nvPicPr>
          <p:cNvPr id="13316" name="Picture 2" descr="C:\Users\вячеслав\Desktop\php4ZCarC_2.-gimnastiki_html_3d3193e0cd3d89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9700" y="2420938"/>
            <a:ext cx="3600450" cy="267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b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Рефлексия</a:t>
            </a:r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>
          <a:xfrm>
            <a:off x="457200" y="1773238"/>
            <a:ext cx="3394075" cy="3240087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b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Методы:</a:t>
            </a:r>
          </a:p>
          <a:p>
            <a:pPr>
              <a:buFont typeface="Wingdings" pitchFamily="2" charset="2"/>
              <a:buChar char="v"/>
            </a:pPr>
            <a:r>
              <a:rPr lang="ru-RU" smtClean="0">
                <a:solidFill>
                  <a:schemeClr val="bg2"/>
                </a:solidFill>
              </a:rPr>
              <a:t>«Светофор» </a:t>
            </a:r>
          </a:p>
          <a:p>
            <a:pPr>
              <a:buFont typeface="Wingdings" pitchFamily="2" charset="2"/>
              <a:buChar char="v"/>
            </a:pPr>
            <a:r>
              <a:rPr lang="ru-RU" smtClean="0">
                <a:solidFill>
                  <a:schemeClr val="bg2"/>
                </a:solidFill>
              </a:rPr>
              <a:t>«Таблица «толстых» и «тонких» вопросов»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995738" y="1628775"/>
          <a:ext cx="4752975" cy="4806950"/>
        </p:xfrm>
        <a:graphic>
          <a:graphicData uri="http://schemas.openxmlformats.org/drawingml/2006/table">
            <a:tbl>
              <a:tblPr/>
              <a:tblGrid>
                <a:gridCol w="2376264"/>
                <a:gridCol w="2376264"/>
              </a:tblGrid>
              <a:tr h="309542"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«Тонкие» вопросы</a:t>
                      </a:r>
                      <a:endParaRPr lang="ru-RU" sz="18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854" marR="53854" marT="35903" marB="3590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«Толстые» вопросы</a:t>
                      </a:r>
                      <a:endParaRPr lang="ru-RU" sz="180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854" marR="53854" marT="35903" marB="3590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989427">
                <a:tc>
                  <a:txBody>
                    <a:bodyPr/>
                    <a:lstStyle/>
                    <a:p>
                      <a:pPr algn="l" fontAlgn="t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Кто…?</a:t>
                      </a:r>
                      <a:endParaRPr lang="ru-RU" sz="24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 fontAlgn="t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Что…?</a:t>
                      </a:r>
                      <a:endParaRPr lang="ru-RU" sz="24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 fontAlgn="t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Когда…? </a:t>
                      </a:r>
                      <a:endParaRPr lang="ru-RU" sz="24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 fontAlgn="t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Может…?</a:t>
                      </a:r>
                      <a:endParaRPr lang="ru-RU" sz="24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 fontAlgn="t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Будет…? </a:t>
                      </a:r>
                      <a:endParaRPr lang="ru-RU" sz="24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 fontAlgn="t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Как звали…?</a:t>
                      </a:r>
                      <a:endParaRPr lang="ru-RU" sz="24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 fontAlgn="t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Было ли…?</a:t>
                      </a:r>
                      <a:endParaRPr lang="ru-RU" sz="24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 fontAlgn="t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Согласны ли вы…?</a:t>
                      </a:r>
                      <a:endParaRPr lang="ru-RU" sz="24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 fontAlgn="t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Верно ли…?</a:t>
                      </a:r>
                      <a:endParaRPr lang="ru-RU" sz="24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854" marR="53854" marT="35903" marB="3590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Дайте три объяснения, почему…</a:t>
                      </a:r>
                      <a:endParaRPr lang="ru-RU" sz="24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 fontAlgn="t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Объясните, почему…</a:t>
                      </a:r>
                      <a:endParaRPr lang="ru-RU" sz="24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 fontAlgn="t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Почему вы думаете…?</a:t>
                      </a:r>
                      <a:endParaRPr lang="ru-RU" sz="24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 fontAlgn="t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Почему вы считаете…?</a:t>
                      </a:r>
                      <a:endParaRPr lang="ru-RU" sz="24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 fontAlgn="t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чем различие…?</a:t>
                      </a:r>
                      <a:endParaRPr lang="ru-RU" sz="24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 fontAlgn="t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Что, если…?</a:t>
                      </a:r>
                      <a:endParaRPr lang="ru-RU" sz="24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854" marR="53854" marT="35903" marB="3590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435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/>
              <a:t/>
            </a:r>
            <a:br>
              <a:rPr lang="ru-RU"/>
            </a:br>
            <a:endParaRPr lang="ru-RU"/>
          </a:p>
        </p:txBody>
      </p:sp>
      <p:pic>
        <p:nvPicPr>
          <p:cNvPr id="14352" name="Picture 16" descr="C:\Users\вячеслав\Desktop\jacheteenartoi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5300663"/>
            <a:ext cx="2808288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b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Рефлекси</a:t>
            </a:r>
            <a:r>
              <a:rPr lang="ru-RU" sz="320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я</a:t>
            </a:r>
          </a:p>
        </p:txBody>
      </p:sp>
      <p:pic>
        <p:nvPicPr>
          <p:cNvPr id="15363" name="Picture 2" descr="C:\Users\вячеслав\Desktop\kisspng-briefcase-child-toy-czech-republic-game-5b6874bf171c42.740351791533572287094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9750" y="2420938"/>
            <a:ext cx="2444750" cy="2952750"/>
          </a:xfrm>
          <a:noFill/>
        </p:spPr>
      </p:pic>
      <p:pic>
        <p:nvPicPr>
          <p:cNvPr id="15364" name="Picture 3" descr="C:\Users\вячеслав\Desktop\sound-sh-18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28988" y="2319338"/>
            <a:ext cx="2486025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4" descr="C:\Users\вячеслав\Desktop\png-transparent-rubbish-bins-waste-paper-baskets-recycling-bin-trash-glass-recycling-waste-containmen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7763" y="3284538"/>
            <a:ext cx="2592387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TextBox 5"/>
          <p:cNvSpPr txBox="1">
            <a:spLocks noChangeArrowheads="1"/>
          </p:cNvSpPr>
          <p:nvPr/>
        </p:nvSpPr>
        <p:spPr bwMode="auto">
          <a:xfrm>
            <a:off x="468313" y="5373688"/>
            <a:ext cx="23749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/>
              <a:t>Заберу с собой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635375" y="5300663"/>
            <a:ext cx="1944688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 dirty="0">
                <a:latin typeface="+mj-lt"/>
                <a:cs typeface="Times New Roman" pitchFamily="18" charset="0"/>
              </a:rPr>
              <a:t>Переработаю</a:t>
            </a:r>
            <a:r>
              <a:rPr lang="ru-RU" dirty="0"/>
              <a:t> </a:t>
            </a:r>
          </a:p>
        </p:txBody>
      </p:sp>
      <p:sp>
        <p:nvSpPr>
          <p:cNvPr id="15368" name="TextBox 7"/>
          <p:cNvSpPr txBox="1">
            <a:spLocks noChangeArrowheads="1"/>
          </p:cNvSpPr>
          <p:nvPr/>
        </p:nvSpPr>
        <p:spPr bwMode="auto">
          <a:xfrm>
            <a:off x="5940425" y="5300663"/>
            <a:ext cx="29876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/>
              <a:t>Выкину, избавлюсь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b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Активные методы обучения (АМО)</a:t>
            </a:r>
            <a:endParaRPr lang="ru-RU" sz="4000" b="1" smtClean="0">
              <a:solidFill>
                <a:schemeClr val="bg2"/>
              </a:solidFill>
            </a:endParaRP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755650" y="2852738"/>
            <a:ext cx="7931150" cy="2305050"/>
          </a:xfrm>
        </p:spPr>
        <p:txBody>
          <a:bodyPr/>
          <a:lstStyle/>
          <a:p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 – это методы, которые побуждают учащихся к активной мыслительной и практической деятельности в процессе овладения учебным материалом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4259263" cy="1371600"/>
          </a:xfrm>
        </p:spPr>
        <p:txBody>
          <a:bodyPr/>
          <a:lstStyle/>
          <a:p>
            <a:pPr algn="ctr"/>
            <a:r>
              <a:rPr lang="ru-RU" sz="4000" b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Запоминание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9138"/>
            <a:ext cx="8218488" cy="3878262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endParaRPr lang="ru-RU" sz="2000" b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•"/>
              <a:defRPr/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10%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того, что он читает, </a:t>
            </a:r>
          </a:p>
          <a:p>
            <a:pPr>
              <a:buFontTx/>
              <a:buChar char="•"/>
              <a:defRPr/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20%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того, что слышит, </a:t>
            </a:r>
          </a:p>
          <a:p>
            <a:pPr>
              <a:buFontTx/>
              <a:buChar char="•"/>
              <a:defRPr/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30%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того, что видит; </a:t>
            </a:r>
          </a:p>
          <a:p>
            <a:pPr>
              <a:buFontTx/>
              <a:buChar char="•"/>
              <a:defRPr/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50-70%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запоминается при участии в групповых дискуссиях, </a:t>
            </a:r>
          </a:p>
          <a:p>
            <a:pPr>
              <a:buFontTx/>
              <a:buChar char="•"/>
              <a:defRPr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80%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при самостоятельном обнаружении и формулировании проблем. </a:t>
            </a:r>
          </a:p>
          <a:p>
            <a:pPr>
              <a:defRPr/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лишь когда обучающийся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непосредственно участвует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реальной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деятельности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в самостоятельной постановке проблем,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выработке и принятии решения, формулировке выводов и прогнозов,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 запоминает и усваивает материал на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90%. 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4" name="Picture 5" descr="C:\Users\вячеслав\Desktop\00ccabde599c57179821163788442b87eb5c5f7e17d9ca47efc7dc943c0480b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4663" y="692150"/>
            <a:ext cx="4608512" cy="301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smtClean="0"/>
              <a:t> </a:t>
            </a:r>
            <a:r>
              <a:rPr lang="ru-RU" b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Начало урока</a:t>
            </a:r>
            <a:endParaRPr lang="ru-RU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1200"/>
            <a:ext cx="6346825" cy="3886200"/>
          </a:xfrm>
        </p:spPr>
        <p:txBody>
          <a:bodyPr/>
          <a:lstStyle/>
          <a:p>
            <a:pPr algn="ctr"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Методы:</a:t>
            </a:r>
          </a:p>
          <a:p>
            <a:pPr algn="ctr">
              <a:buFont typeface="Wingdings" pitchFamily="2" charset="2"/>
              <a:buNone/>
              <a:defRPr/>
            </a:pPr>
            <a:endParaRPr lang="ru-RU" b="1" dirty="0" smtClean="0">
              <a:solidFill>
                <a:schemeClr val="bg2"/>
              </a:solidFill>
            </a:endParaRPr>
          </a:p>
          <a:p>
            <a:pPr>
              <a:buFont typeface="Wingdings" pitchFamily="2" charset="2"/>
              <a:buChar char="v"/>
              <a:defRPr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«Здороваемся глазами»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«Поздоровайся   локтями»</a:t>
            </a:r>
            <a:endParaRPr lang="ru-RU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  <a:defRPr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«Комплимент»                      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8" name="Picture 3" descr="C:\Users\вячеслав\Desktop\phpYfPx8i_Klassnyj-chas_html_ad7a1d535159cfa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525" y="2205038"/>
            <a:ext cx="2951163" cy="345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250825" y="333375"/>
            <a:ext cx="8229600" cy="1371600"/>
          </a:xfrm>
        </p:spPr>
        <p:txBody>
          <a:bodyPr/>
          <a:lstStyle/>
          <a:p>
            <a:pPr algn="ctr"/>
            <a:r>
              <a:rPr lang="ru-RU" sz="3600" b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Вхождение или погружение в тему</a:t>
            </a:r>
            <a:r>
              <a:rPr lang="ru-RU" sz="360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(сообщение целей урока)</a:t>
            </a:r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>
          <a:xfrm>
            <a:off x="457200" y="1981200"/>
            <a:ext cx="4619625" cy="3886200"/>
          </a:xfrm>
        </p:spPr>
        <p:txBody>
          <a:bodyPr/>
          <a:lstStyle/>
          <a:p>
            <a:pPr algn="ctr"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Методы: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Мозаика»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«Верите ли вы, что» 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«Прогноз»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«Голоса» 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«Иллюстрация»</a:t>
            </a:r>
          </a:p>
        </p:txBody>
      </p:sp>
      <p:pic>
        <p:nvPicPr>
          <p:cNvPr id="7172" name="Picture 3" descr="C:\Users\вячеслав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3800" y="1905000"/>
            <a:ext cx="3744913" cy="411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b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Актуализация знаний</a:t>
            </a:r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>
          <a:xfrm>
            <a:off x="395288" y="1844675"/>
            <a:ext cx="2808287" cy="4824413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b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Методы:</a:t>
            </a:r>
          </a:p>
          <a:p>
            <a:endParaRPr lang="ru-RU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«Магазин»</a:t>
            </a:r>
          </a:p>
          <a:p>
            <a:endParaRPr lang="ru-RU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Кластер</a:t>
            </a:r>
          </a:p>
        </p:txBody>
      </p:sp>
      <p:pic>
        <p:nvPicPr>
          <p:cNvPr id="8196" name="Picture 5" descr="C:\Users\вячеслав\Desktop\маш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675" y="2565400"/>
            <a:ext cx="1871663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6" descr="C:\Users\вячеслав\Desktop\зайка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363" y="2492375"/>
            <a:ext cx="1368425" cy="168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8" name="TextBox 6"/>
          <p:cNvSpPr txBox="1">
            <a:spLocks noChangeArrowheads="1"/>
          </p:cNvSpPr>
          <p:nvPr/>
        </p:nvSpPr>
        <p:spPr bwMode="auto">
          <a:xfrm>
            <a:off x="7235825" y="2781300"/>
            <a:ext cx="14398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/>
              <a:t>машина</a:t>
            </a:r>
          </a:p>
        </p:txBody>
      </p:sp>
      <p:sp>
        <p:nvSpPr>
          <p:cNvPr id="8199" name="TextBox 7"/>
          <p:cNvSpPr txBox="1">
            <a:spLocks noChangeArrowheads="1"/>
          </p:cNvSpPr>
          <p:nvPr/>
        </p:nvSpPr>
        <p:spPr bwMode="auto">
          <a:xfrm>
            <a:off x="7235825" y="3716338"/>
            <a:ext cx="12969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/>
              <a:t>заяц</a:t>
            </a:r>
          </a:p>
        </p:txBody>
      </p:sp>
      <p:sp>
        <p:nvSpPr>
          <p:cNvPr id="8200" name="TextBox 8"/>
          <p:cNvSpPr txBox="1">
            <a:spLocks noChangeArrowheads="1"/>
          </p:cNvSpPr>
          <p:nvPr/>
        </p:nvSpPr>
        <p:spPr bwMode="auto">
          <a:xfrm>
            <a:off x="3851275" y="4149725"/>
            <a:ext cx="13684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/>
              <a:t>КТО? ЧТО</a:t>
            </a:r>
            <a:r>
              <a:rPr lang="ru-RU"/>
              <a:t>?</a:t>
            </a:r>
          </a:p>
        </p:txBody>
      </p:sp>
      <p:sp>
        <p:nvSpPr>
          <p:cNvPr id="8201" name="TextBox 8"/>
          <p:cNvSpPr txBox="1">
            <a:spLocks noChangeArrowheads="1"/>
          </p:cNvSpPr>
          <p:nvPr/>
        </p:nvSpPr>
        <p:spPr bwMode="auto">
          <a:xfrm>
            <a:off x="7235825" y="4221163"/>
            <a:ext cx="14398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/>
              <a:t>коров</a:t>
            </a:r>
            <a:r>
              <a:rPr lang="ru-RU" sz="2000"/>
              <a:t>а</a:t>
            </a:r>
          </a:p>
        </p:txBody>
      </p:sp>
      <p:sp>
        <p:nvSpPr>
          <p:cNvPr id="8202" name="TextBox 9"/>
          <p:cNvSpPr txBox="1">
            <a:spLocks noChangeArrowheads="1"/>
          </p:cNvSpPr>
          <p:nvPr/>
        </p:nvSpPr>
        <p:spPr bwMode="auto">
          <a:xfrm>
            <a:off x="7308850" y="2343150"/>
            <a:ext cx="11509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/>
              <a:t>конь</a:t>
            </a:r>
          </a:p>
        </p:txBody>
      </p:sp>
      <p:sp>
        <p:nvSpPr>
          <p:cNvPr id="8203" name="TextBox 10"/>
          <p:cNvSpPr txBox="1">
            <a:spLocks noChangeArrowheads="1"/>
          </p:cNvSpPr>
          <p:nvPr/>
        </p:nvSpPr>
        <p:spPr bwMode="auto">
          <a:xfrm>
            <a:off x="7235825" y="3284538"/>
            <a:ext cx="10810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/>
              <a:t>язык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b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Объяснение нового материала</a:t>
            </a:r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>
          <a:xfrm>
            <a:off x="2916238" y="1557338"/>
            <a:ext cx="3600450" cy="6477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b="1" smtClean="0">
                <a:solidFill>
                  <a:schemeClr val="bg2"/>
                </a:solidFill>
              </a:rPr>
              <a:t>Метод:</a:t>
            </a:r>
          </a:p>
        </p:txBody>
      </p:sp>
      <p:pic>
        <p:nvPicPr>
          <p:cNvPr id="9220" name="Picture 1" descr="C:\Users\вячеслав\Desktop\9f8022018a89d9f669518e5bcf16af01-800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2276475"/>
            <a:ext cx="8424862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468313" y="404813"/>
            <a:ext cx="8229600" cy="1371600"/>
          </a:xfrm>
        </p:spPr>
        <p:txBody>
          <a:bodyPr/>
          <a:lstStyle/>
          <a:p>
            <a:pPr algn="ctr"/>
            <a:r>
              <a:rPr lang="ru-RU" sz="3600" b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Метод: «Логическая цепочка»</a:t>
            </a:r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>
          <a:xfrm>
            <a:off x="827088" y="1981200"/>
            <a:ext cx="4608512" cy="223838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80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Wingdings" pitchFamily="2" charset="2"/>
              <a:buNone/>
            </a:pPr>
            <a:endParaRPr lang="ru-RU" sz="280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4" name="Picture 2" descr="C:\Users\вячеслав\Desktop\lesnayaigra-9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628775"/>
            <a:ext cx="4176713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7" descr="i?id=a78ea9203c4bb50829afef3029ad1015&amp;n=13&amp;exp=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213" y="1557338"/>
            <a:ext cx="2665412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6" name="Rectangle 8"/>
          <p:cNvSpPr>
            <a:spLocks noChangeArrowheads="1"/>
          </p:cNvSpPr>
          <p:nvPr/>
        </p:nvSpPr>
        <p:spPr bwMode="auto">
          <a:xfrm>
            <a:off x="755650" y="4954588"/>
            <a:ext cx="352901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b="1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Олень, еж, заяц, волк.</a:t>
            </a:r>
            <a:endParaRPr lang="ru-RU" b="1"/>
          </a:p>
          <a:p>
            <a:pPr eaLnBrk="0" hangingPunct="0"/>
            <a:r>
              <a:rPr lang="ru-RU" b="1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Лиса, рысь, лев, черепаха.</a:t>
            </a:r>
            <a:endParaRPr lang="ru-RU" b="1"/>
          </a:p>
          <a:p>
            <a:pPr eaLnBrk="0" hangingPunct="0"/>
            <a:r>
              <a:rPr lang="ru-RU" b="1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Кабан, медведь, енот, коршун.</a:t>
            </a:r>
            <a:endParaRPr lang="ru-RU" b="1"/>
          </a:p>
          <a:p>
            <a:pPr eaLnBrk="0" hangingPunct="0"/>
            <a:r>
              <a:rPr lang="ru-RU" b="1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Дятел, ласточка, синица, ястреб</a:t>
            </a:r>
            <a:r>
              <a:rPr lang="ru-RU" sz="120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вячеслав\Desktop\42608121120260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288" y="404813"/>
            <a:ext cx="4176712" cy="3490912"/>
          </a:xfrm>
          <a:noFill/>
        </p:spPr>
      </p:pic>
      <p:pic>
        <p:nvPicPr>
          <p:cNvPr id="11267" name="Picture 3" descr="C:\Users\вячеслав\Desktop\cepochka-slov-e163878413146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3860800"/>
            <a:ext cx="6459538" cy="267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1109</TotalTime>
  <Words>348</Words>
  <Application>Microsoft Office PowerPoint</Application>
  <PresentationFormat>Экран (4:3)</PresentationFormat>
  <Paragraphs>86</Paragraphs>
  <Slides>13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Wingdings</vt:lpstr>
      <vt:lpstr>Calibri</vt:lpstr>
      <vt:lpstr>Arial Black</vt:lpstr>
      <vt:lpstr>Times New Roman</vt:lpstr>
      <vt:lpstr>Пиксел</vt:lpstr>
      <vt:lpstr>Применение активных форм и методов работы на уроках по обучению детей с умеренной умственной отсталостью</vt:lpstr>
      <vt:lpstr>Активные методы обучения (АМО)</vt:lpstr>
      <vt:lpstr>Запоминание</vt:lpstr>
      <vt:lpstr> Начало урока</vt:lpstr>
      <vt:lpstr>Вхождение или погружение в тему (сообщение целей урока)</vt:lpstr>
      <vt:lpstr>Актуализация знаний</vt:lpstr>
      <vt:lpstr>Объяснение нового материала</vt:lpstr>
      <vt:lpstr>Метод: «Логическая цепочка»</vt:lpstr>
      <vt:lpstr>Слайд 9</vt:lpstr>
      <vt:lpstr>Метод «Ассоциаций»</vt:lpstr>
      <vt:lpstr>Релаксация</vt:lpstr>
      <vt:lpstr>Рефлексия</vt:lpstr>
      <vt:lpstr>Рефлексия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АКТИВНЫЕ ФОРМЫ И МЕТОДЫ РАБОТЫ С ДЕТЬМИ С ОВЗ В НАЧАЛЬНОЙ ШКОЛЕ</dc:title>
  <dc:creator>Светлана</dc:creator>
  <cp:lastModifiedBy>вячеслав</cp:lastModifiedBy>
  <cp:revision>97</cp:revision>
  <dcterms:created xsi:type="dcterms:W3CDTF">2019-11-05T17:09:08Z</dcterms:created>
  <dcterms:modified xsi:type="dcterms:W3CDTF">2022-11-02T07:29:27Z</dcterms:modified>
</cp:coreProperties>
</file>