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5" r:id="rId9"/>
    <p:sldId id="266" r:id="rId10"/>
    <p:sldId id="267" r:id="rId11"/>
    <p:sldId id="278" r:id="rId12"/>
    <p:sldId id="279" r:id="rId13"/>
    <p:sldId id="281" r:id="rId14"/>
    <p:sldId id="283" r:id="rId15"/>
    <p:sldId id="282" r:id="rId16"/>
    <p:sldId id="284" r:id="rId17"/>
    <p:sldId id="280" r:id="rId18"/>
    <p:sldId id="260" r:id="rId19"/>
    <p:sldId id="268" r:id="rId20"/>
    <p:sldId id="269" r:id="rId21"/>
    <p:sldId id="274" r:id="rId22"/>
    <p:sldId id="273" r:id="rId23"/>
    <p:sldId id="270" r:id="rId24"/>
    <p:sldId id="275" r:id="rId25"/>
    <p:sldId id="276" r:id="rId26"/>
    <p:sldId id="277" r:id="rId2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7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10EF94AB-B91B-4DB5-AAC1-40DEDBEB260C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04060998-EC7F-46A8-912D-7160EF190BA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8697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F94AB-B91B-4DB5-AAC1-40DEDBEB260C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60998-EC7F-46A8-912D-7160EF190B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2416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F94AB-B91B-4DB5-AAC1-40DEDBEB260C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60998-EC7F-46A8-912D-7160EF190BA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6355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F94AB-B91B-4DB5-AAC1-40DEDBEB260C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60998-EC7F-46A8-912D-7160EF190BA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43163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F94AB-B91B-4DB5-AAC1-40DEDBEB260C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60998-EC7F-46A8-912D-7160EF190B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41184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F94AB-B91B-4DB5-AAC1-40DEDBEB260C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60998-EC7F-46A8-912D-7160EF190BAA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66646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F94AB-B91B-4DB5-AAC1-40DEDBEB260C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60998-EC7F-46A8-912D-7160EF190BA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98403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F94AB-B91B-4DB5-AAC1-40DEDBEB260C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60998-EC7F-46A8-912D-7160EF190BAA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86419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F94AB-B91B-4DB5-AAC1-40DEDBEB260C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60998-EC7F-46A8-912D-7160EF190BAA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0416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F94AB-B91B-4DB5-AAC1-40DEDBEB260C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60998-EC7F-46A8-912D-7160EF190B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8508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F94AB-B91B-4DB5-AAC1-40DEDBEB260C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60998-EC7F-46A8-912D-7160EF190BAA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5228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F94AB-B91B-4DB5-AAC1-40DEDBEB260C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60998-EC7F-46A8-912D-7160EF190B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8179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F94AB-B91B-4DB5-AAC1-40DEDBEB260C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60998-EC7F-46A8-912D-7160EF190BAA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2583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F94AB-B91B-4DB5-AAC1-40DEDBEB260C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60998-EC7F-46A8-912D-7160EF190BAA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1982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F94AB-B91B-4DB5-AAC1-40DEDBEB260C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60998-EC7F-46A8-912D-7160EF190B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6175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F94AB-B91B-4DB5-AAC1-40DEDBEB260C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60998-EC7F-46A8-912D-7160EF190BAA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5122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F94AB-B91B-4DB5-AAC1-40DEDBEB260C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60998-EC7F-46A8-912D-7160EF190B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7315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0EF94AB-B91B-4DB5-AAC1-40DEDBEB260C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4060998-EC7F-46A8-912D-7160EF190B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6032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АУТИЗМ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44262" y="3657597"/>
            <a:ext cx="7297615" cy="1320802"/>
          </a:xfrm>
        </p:spPr>
        <p:txBody>
          <a:bodyPr>
            <a:normAutofit fontScale="85000" lnSpcReduction="20000"/>
          </a:bodyPr>
          <a:lstStyle/>
          <a:p>
            <a:pPr marL="3600000" algn="l">
              <a:spcBef>
                <a:spcPts val="0"/>
              </a:spcBef>
            </a:pPr>
            <a:r>
              <a:rPr lang="ru-RU" sz="2000" dirty="0" smtClean="0"/>
              <a:t>Выполнила: </a:t>
            </a:r>
          </a:p>
          <a:p>
            <a:pPr marL="3600000" algn="l">
              <a:spcBef>
                <a:spcPts val="0"/>
              </a:spcBef>
            </a:pPr>
            <a:r>
              <a:rPr lang="ru-RU" sz="2000" dirty="0" smtClean="0"/>
              <a:t>Яковлева </a:t>
            </a:r>
            <a:r>
              <a:rPr lang="ru-RU" sz="2000" dirty="0"/>
              <a:t>Ирина Александровна </a:t>
            </a:r>
          </a:p>
          <a:p>
            <a:pPr marL="3600000" algn="l">
              <a:spcBef>
                <a:spcPts val="0"/>
              </a:spcBef>
            </a:pPr>
            <a:r>
              <a:rPr lang="ru-RU" sz="2000" dirty="0" smtClean="0"/>
              <a:t>учитель класса ОВЗ ГБОУ средняя школа № 322 Фрунзенского района Санкт-Петербурга</a:t>
            </a:r>
          </a:p>
        </p:txBody>
      </p:sp>
    </p:spTree>
    <p:extLst>
      <p:ext uri="{BB962C8B-B14F-4D97-AF65-F5344CB8AC3E}">
        <p14:creationId xmlns:p14="http://schemas.microsoft.com/office/powerpoint/2010/main" val="15950431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7155" y="903001"/>
            <a:ext cx="10389575" cy="1303867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Трудности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, которые возникают у родителей, воспитывающих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аутичного ребенка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7154" y="2532183"/>
            <a:ext cx="10389575" cy="3640017"/>
          </a:xfrm>
        </p:spPr>
        <p:txBody>
          <a:bodyPr>
            <a:noAutofit/>
          </a:bodyPr>
          <a:lstStyle/>
          <a:p>
            <a:pPr marL="324000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ru-RU" sz="2250" dirty="0" smtClean="0">
                <a:solidFill>
                  <a:schemeClr val="accent1">
                    <a:lumMod val="50000"/>
                  </a:schemeClr>
                </a:solidFill>
              </a:rPr>
              <a:t>Отсутствие </a:t>
            </a:r>
            <a:r>
              <a:rPr lang="ru-RU" sz="2250" dirty="0">
                <a:solidFill>
                  <a:schemeClr val="accent1">
                    <a:lumMod val="50000"/>
                  </a:schemeClr>
                </a:solidFill>
              </a:rPr>
              <a:t>возможности помещения ребенка в специально созданное для таких детей образовательное учреждение. </a:t>
            </a:r>
            <a:endParaRPr lang="ru-RU" sz="225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24000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ru-RU" sz="2250" dirty="0" err="1" smtClean="0">
                <a:solidFill>
                  <a:schemeClr val="accent1">
                    <a:lumMod val="50000"/>
                  </a:schemeClr>
                </a:solidFill>
              </a:rPr>
              <a:t>Неразработанность</a:t>
            </a:r>
            <a:r>
              <a:rPr lang="ru-RU" sz="225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250" dirty="0">
                <a:solidFill>
                  <a:schemeClr val="accent1">
                    <a:lumMod val="50000"/>
                  </a:schemeClr>
                </a:solidFill>
              </a:rPr>
              <a:t>нормативно-правовой базы, обеспечивающей обучение детей этой категории в специальных условиях, является причиной отсутствия такого вида учреждений в нашей стране. </a:t>
            </a:r>
            <a:r>
              <a:rPr lang="ru-RU" sz="2250" dirty="0" smtClean="0">
                <a:solidFill>
                  <a:schemeClr val="accent1">
                    <a:lumMod val="50000"/>
                  </a:schemeClr>
                </a:solidFill>
              </a:rPr>
              <a:t>В </a:t>
            </a:r>
            <a:r>
              <a:rPr lang="ru-RU" sz="2250" dirty="0">
                <a:solidFill>
                  <a:schemeClr val="accent1">
                    <a:lumMod val="50000"/>
                  </a:schemeClr>
                </a:solidFill>
              </a:rPr>
              <a:t>настоящее время большинство аутичных детей обучаются как в массовых, так и в различных специальных коррекционных образовательных учреждениях, преимущественно VIII вида. </a:t>
            </a:r>
            <a:r>
              <a:rPr lang="ru-RU" sz="2250" dirty="0" smtClean="0">
                <a:solidFill>
                  <a:schemeClr val="accent1">
                    <a:lumMod val="50000"/>
                  </a:schemeClr>
                </a:solidFill>
              </a:rPr>
              <a:t>Часть </a:t>
            </a:r>
            <a:r>
              <a:rPr lang="ru-RU" sz="2250" dirty="0">
                <a:solidFill>
                  <a:schemeClr val="accent1">
                    <a:lumMod val="50000"/>
                  </a:schemeClr>
                </a:solidFill>
              </a:rPr>
              <a:t>детей получают специализированную помощь в различных реабилитационных и психолого-медико-педагогических центрах, в основном сосредоточенных в столице или крупных городах. </a:t>
            </a:r>
            <a:r>
              <a:rPr lang="ru-RU" sz="2250" dirty="0" smtClean="0">
                <a:solidFill>
                  <a:schemeClr val="accent1">
                    <a:lumMod val="50000"/>
                  </a:schemeClr>
                </a:solidFill>
              </a:rPr>
              <a:t>Семьи, </a:t>
            </a:r>
            <a:r>
              <a:rPr lang="ru-RU" sz="2250" dirty="0">
                <a:solidFill>
                  <a:schemeClr val="accent1">
                    <a:lumMod val="50000"/>
                  </a:schemeClr>
                </a:solidFill>
              </a:rPr>
              <a:t>живущие на периферии, лишены и этой помощи. </a:t>
            </a:r>
          </a:p>
        </p:txBody>
      </p:sp>
    </p:spTree>
    <p:extLst>
      <p:ext uri="{BB962C8B-B14F-4D97-AF65-F5344CB8AC3E}">
        <p14:creationId xmlns:p14="http://schemas.microsoft.com/office/powerpoint/2010/main" val="31690111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4016" y="903001"/>
            <a:ext cx="9425354" cy="1303867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Формы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помощи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семьям, воспитывающим аутичного ребенка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7154" y="2532183"/>
            <a:ext cx="10389575" cy="3640017"/>
          </a:xfrm>
        </p:spPr>
        <p:txBody>
          <a:bodyPr>
            <a:noAutofit/>
          </a:bodyPr>
          <a:lstStyle/>
          <a:p>
            <a:pPr marL="324000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ru-RU" sz="2250" smtClean="0">
                <a:solidFill>
                  <a:schemeClr val="accent1">
                    <a:lumMod val="50000"/>
                  </a:schemeClr>
                </a:solidFill>
              </a:rPr>
              <a:t>Отражают </a:t>
            </a:r>
            <a:r>
              <a:rPr lang="ru-RU" sz="2250" dirty="0">
                <a:solidFill>
                  <a:schemeClr val="accent1">
                    <a:lumMod val="50000"/>
                  </a:schemeClr>
                </a:solidFill>
              </a:rPr>
              <a:t>информацию, какие формы помощи подобным семьям существуют в нашей стране с конкретными ссылками на сайты - где и какую помощь родители могут получить (информационную, организационную, медицинскую, психологическую, педагогическую). </a:t>
            </a:r>
          </a:p>
        </p:txBody>
      </p:sp>
    </p:spTree>
    <p:extLst>
      <p:ext uri="{BB962C8B-B14F-4D97-AF65-F5344CB8AC3E}">
        <p14:creationId xmlns:p14="http://schemas.microsoft.com/office/powerpoint/2010/main" val="28392894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4016" y="903001"/>
            <a:ext cx="9425354" cy="1303867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Формы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помощи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семьям, воспитывающим аутичного ребенка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3193" y="2523390"/>
            <a:ext cx="10530252" cy="3640017"/>
          </a:xfrm>
        </p:spPr>
        <p:txBody>
          <a:bodyPr>
            <a:noAutofit/>
          </a:bodyPr>
          <a:lstStyle/>
          <a:p>
            <a:pPr marL="324000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ru-RU" sz="2250" dirty="0" smtClean="0">
                <a:solidFill>
                  <a:schemeClr val="accent1">
                    <a:lumMod val="50000"/>
                  </a:schemeClr>
                </a:solidFill>
              </a:rPr>
              <a:t>Информационная помощь:</a:t>
            </a:r>
          </a:p>
          <a:p>
            <a:pPr marL="38250" indent="0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autism.ru - Сайт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содержит множество материалов о синдроме раннего детского аутизма – описания, диагностика, терапия, рисунки аутичных людей, подборка статей, форум и многое другое</a:t>
            </a:r>
          </a:p>
          <a:p>
            <a:pPr marL="38250" indent="0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autismschool.by - Аутизм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: просто понять. Проект Международной благотворительной общественной организации Дети. Аутизм. 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Родители</a:t>
            </a:r>
          </a:p>
          <a:p>
            <a:pPr marL="38250" indent="0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autweb.ru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Мы рядом! 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- РАС.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Социальная сеть для общения родителей, специалистов, 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волонтеров.</a:t>
            </a:r>
            <a:endParaRPr lang="ru-RU" sz="1400" dirty="0">
              <a:solidFill>
                <a:schemeClr val="accent1">
                  <a:lumMod val="50000"/>
                </a:schemeClr>
              </a:solidFill>
            </a:endParaRPr>
          </a:p>
          <a:p>
            <a:pPr marL="38250" indent="0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autism.forum2x2.ru - Форум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создан для помощи родителям детей </a:t>
            </a:r>
            <a:r>
              <a:rPr lang="ru-RU" sz="1400" dirty="0" err="1">
                <a:solidFill>
                  <a:schemeClr val="accent1">
                    <a:lumMod val="50000"/>
                  </a:schemeClr>
                </a:solidFill>
              </a:rPr>
              <a:t>аутистов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 в получении информации о лечении и коррекции аутичного поведения</a:t>
            </a:r>
          </a:p>
          <a:p>
            <a:pPr marL="38250" indent="0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autismchicago.all-forum.net -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Русскоязычный сайт о проблемах аутизма</a:t>
            </a:r>
          </a:p>
          <a:p>
            <a:pPr marL="38250" indent="0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autistic-society.narod.ru  - Общество помощи аутичным детям</a:t>
            </a:r>
          </a:p>
          <a:p>
            <a:pPr marL="38250" indent="0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autist-ru.narod.ru - Сайт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для родителей детей с детским аутизмом , раскрывает основные теории причин и происхождения детского аутизма, описывает основные проблемы детей с аутизмом и возможные пути их решения, содержит правовой раздел, раздел литература и каталог статей</a:t>
            </a:r>
          </a:p>
          <a:p>
            <a:pPr marL="38250" indent="0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ru-autism.livejournal.com -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Центр проблем аутизма</a:t>
            </a:r>
          </a:p>
          <a:p>
            <a:pPr marL="38250" indent="0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en-US" sz="1400" dirty="0">
                <a:solidFill>
                  <a:schemeClr val="accent1">
                    <a:lumMod val="50000"/>
                  </a:schemeClr>
                </a:solidFill>
              </a:rPr>
              <a:t>https://</a:t>
            </a:r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</a:rPr>
              <a:t>vk.com/autchild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 Общество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помощи аутичным детям "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Ангел«. Организация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создана по инициативе родителей аутичных детей с целью становления системы помощи (психолого-педагогической и медико-социальной помощи) детям с расстройствами аутистического спектра (РАС) в г. Архангельске и Архангельской области</a:t>
            </a:r>
            <a:endParaRPr lang="ru-RU" sz="14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7441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4016" y="903001"/>
            <a:ext cx="9425354" cy="1303867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Формы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помощи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семьям, воспитывающим аутичного ребенка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3193" y="2523390"/>
            <a:ext cx="10530252" cy="3640017"/>
          </a:xfrm>
        </p:spPr>
        <p:txBody>
          <a:bodyPr>
            <a:noAutofit/>
          </a:bodyPr>
          <a:lstStyle/>
          <a:p>
            <a:pPr marL="324000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ru-RU" sz="2250" dirty="0" smtClean="0">
                <a:solidFill>
                  <a:schemeClr val="accent1">
                    <a:lumMod val="50000"/>
                  </a:schemeClr>
                </a:solidFill>
              </a:rPr>
              <a:t>Организационная помощь:</a:t>
            </a:r>
          </a:p>
          <a:p>
            <a:pPr marL="38250" indent="0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autism.ru - Сайт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содержит множество материалов о синдроме раннего детского аутизма – описания, диагностика, терапия, рисунки аутичных людей, подборка статей, форум и многое другое</a:t>
            </a:r>
          </a:p>
          <a:p>
            <a:pPr marL="38250" indent="0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autismschool.by - Аутизм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: просто понять. Проект Международной благотворительной общественной организации Дети. Аутизм. 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Родители</a:t>
            </a:r>
          </a:p>
          <a:p>
            <a:pPr marL="38250" indent="0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autweb.ru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Мы рядом! 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- РАС.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Социальная сеть для общения родителей, специалистов, 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волонтеров.</a:t>
            </a:r>
            <a:endParaRPr lang="ru-RU" sz="1400" dirty="0">
              <a:solidFill>
                <a:schemeClr val="accent1">
                  <a:lumMod val="50000"/>
                </a:schemeClr>
              </a:solidFill>
            </a:endParaRPr>
          </a:p>
          <a:p>
            <a:pPr marL="38250" indent="0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autism.forum2x2.ru - Форум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создан для помощи родителям детей </a:t>
            </a:r>
            <a:r>
              <a:rPr lang="ru-RU" sz="1400" dirty="0" err="1">
                <a:solidFill>
                  <a:schemeClr val="accent1">
                    <a:lumMod val="50000"/>
                  </a:schemeClr>
                </a:solidFill>
              </a:rPr>
              <a:t>аутистов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 в получении информации о лечении и коррекции аутичного поведения</a:t>
            </a:r>
          </a:p>
          <a:p>
            <a:pPr marL="38250" indent="0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autismchicago.all-forum.net -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Русскоязычный сайт о проблемах аутизма</a:t>
            </a:r>
          </a:p>
          <a:p>
            <a:pPr marL="38250" indent="0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autistic-society.narod.ru  - Общество помощи аутичным детям</a:t>
            </a:r>
          </a:p>
          <a:p>
            <a:pPr marL="38250" indent="0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autist-ru.narod.ru - Сайт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для родителей детей с детским аутизмом , раскрывает основные теории причин и происхождения детского аутизма, описывает основные проблемы детей с аутизмом и возможные пути их решения, содержит правовой раздел, раздел литература и каталог статей</a:t>
            </a:r>
          </a:p>
          <a:p>
            <a:pPr marL="38250" indent="0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ru-autism.livejournal.com -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Центр проблем аутизма</a:t>
            </a:r>
          </a:p>
          <a:p>
            <a:pPr marL="38250" indent="0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en-US" sz="1400" dirty="0">
                <a:solidFill>
                  <a:schemeClr val="accent1">
                    <a:lumMod val="50000"/>
                  </a:schemeClr>
                </a:solidFill>
              </a:rPr>
              <a:t>https://</a:t>
            </a:r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</a:rPr>
              <a:t>vk.com/autchild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 Общество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помощи аутичным детям "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Ангел«. Организация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создана по инициативе родителей аутичных детей с целью становления системы помощи (психолого-педагогической и медико-социальной помощи) детям с расстройствами аутистического спектра (РАС) в г. Архангельске и Архангельской области</a:t>
            </a:r>
            <a:endParaRPr lang="ru-RU" sz="14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8084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4016" y="903001"/>
            <a:ext cx="9425354" cy="1303867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Формы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помощи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семьям, воспитывающим аутичного ребенка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3193" y="2523390"/>
            <a:ext cx="10530252" cy="3640017"/>
          </a:xfrm>
        </p:spPr>
        <p:txBody>
          <a:bodyPr>
            <a:noAutofit/>
          </a:bodyPr>
          <a:lstStyle/>
          <a:p>
            <a:pPr marL="324000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ru-RU" sz="2250" dirty="0" smtClean="0">
                <a:solidFill>
                  <a:schemeClr val="accent1">
                    <a:lumMod val="50000"/>
                  </a:schemeClr>
                </a:solidFill>
              </a:rPr>
              <a:t>Медицинская помощь:</a:t>
            </a:r>
          </a:p>
          <a:p>
            <a:pPr marL="38250" indent="0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autism.ru - Сайт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содержит множество материалов о синдроме раннего детского аутизма – описания, диагностика, терапия, рисунки аутичных людей, подборка статей, форум и многое другое</a:t>
            </a:r>
          </a:p>
          <a:p>
            <a:pPr marL="38250" indent="0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autismschool.by - Аутизм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: просто понять. Проект Международной благотворительной общественной организации Дети. Аутизм. 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Родители</a:t>
            </a:r>
          </a:p>
          <a:p>
            <a:pPr marL="38250" indent="0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autweb.ru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Мы рядом! 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- РАС.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Социальная сеть для общения родителей, специалистов, 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волонтеров.</a:t>
            </a:r>
            <a:endParaRPr lang="ru-RU" sz="1400" dirty="0">
              <a:solidFill>
                <a:schemeClr val="accent1">
                  <a:lumMod val="50000"/>
                </a:schemeClr>
              </a:solidFill>
            </a:endParaRPr>
          </a:p>
          <a:p>
            <a:pPr marL="38250" indent="0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autism.forum2x2.ru - Форум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создан для помощи родителям детей </a:t>
            </a:r>
            <a:r>
              <a:rPr lang="ru-RU" sz="1400" dirty="0" err="1">
                <a:solidFill>
                  <a:schemeClr val="accent1">
                    <a:lumMod val="50000"/>
                  </a:schemeClr>
                </a:solidFill>
              </a:rPr>
              <a:t>аутистов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 в получении информации о лечении и коррекции аутичного поведения</a:t>
            </a:r>
          </a:p>
          <a:p>
            <a:pPr marL="38250" indent="0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autismchicago.all-forum.net -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Русскоязычный сайт о проблемах аутизма</a:t>
            </a:r>
          </a:p>
          <a:p>
            <a:pPr marL="38250" indent="0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autistic-society.narod.ru  - Общество помощи аутичным детям</a:t>
            </a:r>
          </a:p>
          <a:p>
            <a:pPr marL="38250" indent="0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autist-ru.narod.ru - Сайт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для родителей детей с детским аутизмом , раскрывает основные теории причин и происхождения детского аутизма, описывает основные проблемы детей с аутизмом и возможные пути их решения, содержит правовой раздел, раздел литература и каталог статей</a:t>
            </a:r>
          </a:p>
          <a:p>
            <a:pPr marL="38250" indent="0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ru-autism.livejournal.com -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Центр проблем аутизма</a:t>
            </a:r>
          </a:p>
          <a:p>
            <a:pPr marL="38250" indent="0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en-US" sz="1400" dirty="0">
                <a:solidFill>
                  <a:schemeClr val="accent1">
                    <a:lumMod val="50000"/>
                  </a:schemeClr>
                </a:solidFill>
              </a:rPr>
              <a:t>https://</a:t>
            </a:r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</a:rPr>
              <a:t>vk.com/autchild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 Общество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помощи аутичным детям "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Ангел«. Организация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создана по инициативе родителей аутичных детей с целью становления системы помощи (психолого-педагогической и медико-социальной помощи) детям с расстройствами аутистического спектра (РАС) в г. Архангельске и Архангельской области</a:t>
            </a:r>
            <a:endParaRPr lang="ru-RU" sz="14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51178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4016" y="903001"/>
            <a:ext cx="9425354" cy="1303867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Формы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помощи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семьям, воспитывающим аутичного ребенка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3193" y="2523390"/>
            <a:ext cx="10530252" cy="3640017"/>
          </a:xfrm>
        </p:spPr>
        <p:txBody>
          <a:bodyPr>
            <a:noAutofit/>
          </a:bodyPr>
          <a:lstStyle/>
          <a:p>
            <a:pPr marL="324000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ru-RU" sz="2250" dirty="0" smtClean="0">
                <a:solidFill>
                  <a:schemeClr val="accent1">
                    <a:lumMod val="50000"/>
                  </a:schemeClr>
                </a:solidFill>
              </a:rPr>
              <a:t>Психологическая помощь:</a:t>
            </a:r>
          </a:p>
          <a:p>
            <a:pPr marL="38250" indent="0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autism.ru - Сайт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содержит множество материалов о синдроме раннего детского аутизма – описания, диагностика, терапия, рисунки аутичных людей, подборка статей, форум и многое другое</a:t>
            </a:r>
          </a:p>
          <a:p>
            <a:pPr marL="38250" indent="0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autismschool.by - Аутизм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: просто понять. Проект Международной благотворительной общественной организации Дети. Аутизм. 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Родители</a:t>
            </a:r>
          </a:p>
          <a:p>
            <a:pPr marL="38250" indent="0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autweb.ru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Мы рядом! 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- РАС.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Социальная сеть для общения родителей, специалистов, 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волонтеров.</a:t>
            </a:r>
            <a:endParaRPr lang="ru-RU" sz="1400" dirty="0">
              <a:solidFill>
                <a:schemeClr val="accent1">
                  <a:lumMod val="50000"/>
                </a:schemeClr>
              </a:solidFill>
            </a:endParaRPr>
          </a:p>
          <a:p>
            <a:pPr marL="38250" indent="0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autism.forum2x2.ru - Форум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создан для помощи родителям детей </a:t>
            </a:r>
            <a:r>
              <a:rPr lang="ru-RU" sz="1400" dirty="0" err="1">
                <a:solidFill>
                  <a:schemeClr val="accent1">
                    <a:lumMod val="50000"/>
                  </a:schemeClr>
                </a:solidFill>
              </a:rPr>
              <a:t>аутистов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 в получении информации о лечении и коррекции аутичного поведения</a:t>
            </a:r>
          </a:p>
          <a:p>
            <a:pPr marL="38250" indent="0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autismchicago.all-forum.net -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Русскоязычный сайт о проблемах аутизма</a:t>
            </a:r>
          </a:p>
          <a:p>
            <a:pPr marL="38250" indent="0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autistic-society.narod.ru  - Общество помощи аутичным детям</a:t>
            </a:r>
          </a:p>
          <a:p>
            <a:pPr marL="38250" indent="0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autist-ru.narod.ru - Сайт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для родителей детей с детским аутизмом , раскрывает основные теории причин и происхождения детского аутизма, описывает основные проблемы детей с аутизмом и возможные пути их решения, содержит правовой раздел, раздел литература и каталог статей</a:t>
            </a:r>
          </a:p>
          <a:p>
            <a:pPr marL="38250" indent="0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ru-autism.livejournal.com -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Центр проблем аутизма</a:t>
            </a:r>
          </a:p>
          <a:p>
            <a:pPr marL="38250" indent="0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en-US" sz="1400" dirty="0">
                <a:solidFill>
                  <a:schemeClr val="accent1">
                    <a:lumMod val="50000"/>
                  </a:schemeClr>
                </a:solidFill>
              </a:rPr>
              <a:t>https://</a:t>
            </a:r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</a:rPr>
              <a:t>vk.com/autchild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 Общество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помощи аутичным детям "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Ангел«. Организация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создана по инициативе родителей аутичных детей с целью становления системы помощи (психолого-педагогической и медико-социальной помощи) детям с расстройствами аутистического спектра (РАС) в г. Архангельске и Архангельской области</a:t>
            </a:r>
            <a:endParaRPr lang="ru-RU" sz="14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8986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4016" y="903001"/>
            <a:ext cx="9425354" cy="1303867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Формы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помощи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семьям, воспитывающим аутичного ребенка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3193" y="2523390"/>
            <a:ext cx="10530252" cy="3640017"/>
          </a:xfrm>
        </p:spPr>
        <p:txBody>
          <a:bodyPr>
            <a:noAutofit/>
          </a:bodyPr>
          <a:lstStyle/>
          <a:p>
            <a:pPr marL="324000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ru-RU" sz="2250" dirty="0" smtClean="0">
                <a:solidFill>
                  <a:schemeClr val="accent1">
                    <a:lumMod val="50000"/>
                  </a:schemeClr>
                </a:solidFill>
              </a:rPr>
              <a:t>Педагогическая помощь:</a:t>
            </a:r>
          </a:p>
          <a:p>
            <a:pPr marL="38250" indent="0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autism.ru - Сайт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содержит множество материалов о синдроме раннего детского аутизма – описания, диагностика, терапия, рисунки аутичных людей, подборка статей, форум и многое другое</a:t>
            </a:r>
          </a:p>
          <a:p>
            <a:pPr marL="38250" indent="0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autismschool.by - Аутизм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: просто понять. Проект Международной благотворительной общественной организации Дети. Аутизм. 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Родители</a:t>
            </a:r>
          </a:p>
          <a:p>
            <a:pPr marL="38250" indent="0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autweb.ru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Мы рядом! 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- РАС.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Социальная сеть для общения родителей, специалистов, 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волонтеров.</a:t>
            </a:r>
            <a:endParaRPr lang="ru-RU" sz="1400" dirty="0">
              <a:solidFill>
                <a:schemeClr val="accent1">
                  <a:lumMod val="50000"/>
                </a:schemeClr>
              </a:solidFill>
            </a:endParaRPr>
          </a:p>
          <a:p>
            <a:pPr marL="38250" indent="0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autism.forum2x2.ru - Форум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создан для помощи родителям детей </a:t>
            </a:r>
            <a:r>
              <a:rPr lang="ru-RU" sz="1400" dirty="0" err="1">
                <a:solidFill>
                  <a:schemeClr val="accent1">
                    <a:lumMod val="50000"/>
                  </a:schemeClr>
                </a:solidFill>
              </a:rPr>
              <a:t>аутистов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 в получении информации о лечении и коррекции аутичного поведения</a:t>
            </a:r>
          </a:p>
          <a:p>
            <a:pPr marL="38250" indent="0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autismchicago.all-forum.net -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Русскоязычный сайт о проблемах аутизма</a:t>
            </a:r>
          </a:p>
          <a:p>
            <a:pPr marL="38250" indent="0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autistic-society.narod.ru  - Общество помощи аутичным детям</a:t>
            </a:r>
          </a:p>
          <a:p>
            <a:pPr marL="38250" indent="0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autist-ru.narod.ru - Сайт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для родителей детей с детским аутизмом , раскрывает основные теории причин и происхождения детского аутизма, описывает основные проблемы детей с аутизмом и возможные пути их решения, содержит правовой раздел, раздел литература и каталог статей</a:t>
            </a:r>
          </a:p>
          <a:p>
            <a:pPr marL="38250" indent="0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ru-autism.livejournal.com -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Центр проблем аутизма</a:t>
            </a:r>
          </a:p>
          <a:p>
            <a:pPr marL="38250" indent="0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en-US" sz="1400" dirty="0">
                <a:solidFill>
                  <a:schemeClr val="accent1">
                    <a:lumMod val="50000"/>
                  </a:schemeClr>
                </a:solidFill>
              </a:rPr>
              <a:t>https://</a:t>
            </a:r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</a:rPr>
              <a:t>vk.com/autchild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 Общество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помощи аутичным детям "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Ангел«. Организация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создана по инициативе родителей аутичных детей с целью становления системы помощи (психолого-педагогической и медико-социальной помощи) детям с расстройствами аутистического спектра (РАС) в г. Архангельске и Архангельской области</a:t>
            </a:r>
            <a:endParaRPr lang="ru-RU" sz="14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3301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20860" y="720970"/>
            <a:ext cx="8241986" cy="54912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478972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11115" y="1506451"/>
            <a:ext cx="1028700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1600" dirty="0" smtClean="0"/>
              <a:t>Актуальные вопросы психолого-педагогического сопровождения детей с ограниченными возможностями здоровья в инклюзивном обучении: Сборник научных статей. – М.: Спутник +, 2017. – 106 с.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/>
              <a:t>Аутизм: наука и практика : по страницам журнала «Аутизм и нарушения развития» (2003-2014) / сост. Н.Г. </a:t>
            </a:r>
            <a:r>
              <a:rPr lang="ru-RU" sz="1600" dirty="0" err="1" smtClean="0"/>
              <a:t>Манелис</a:t>
            </a:r>
            <a:r>
              <a:rPr lang="ru-RU" sz="1600" dirty="0" smtClean="0"/>
              <a:t>. – М.: ФРЦ ФГБОУ ВО МГППУ, 2014. – 192 с.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 err="1" smtClean="0"/>
              <a:t>Афонина</a:t>
            </a:r>
            <a:r>
              <a:rPr lang="ru-RU" sz="1600" dirty="0" smtClean="0"/>
              <a:t> М.А., Петрова Л.В., Осипова Е.А. Доступная среда и инклюзивный парк для досуга людей с ОВЗ // Аутизм и нарушения развития. – 2017. – Том 15. – № 4. – С. 61-68.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/>
              <a:t>Касаткина, В.Н. Детский аутизм: исследования и практика. – М.: Образование и здоровье, 2018. – 402 с.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/>
              <a:t>Семейное воспитание детей с отклонениями в развитии / под ред. </a:t>
            </a:r>
            <a:r>
              <a:rPr lang="ru-RU" sz="1600" dirty="0" err="1" smtClean="0"/>
              <a:t>В.И.Селиверстова</a:t>
            </a:r>
            <a:r>
              <a:rPr lang="ru-RU" sz="1600" dirty="0" smtClean="0"/>
              <a:t>. – М.: ВЛАДОС, 2003. – 408 с.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/>
              <a:t>Морозов С.А., Морозова С.С., Морозова Т.И. Некоторые особенности ранней помощи детям с расстройствами аутистического спектра  // Аутизм и нарушения развития. – 2017. – Том 15. – № 2. – С. 19-31.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/>
              <a:t>Организация работы с родителями детей с расстройствами аутистического спектра/ под общ. ред. А.В. Хаустова. – М.: ФРЦ ФГБОУ ВО МГППУ, 2017 – 94 с.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 err="1" smtClean="0"/>
              <a:t>Симашкова</a:t>
            </a:r>
            <a:r>
              <a:rPr lang="ru-RU" sz="1600" dirty="0" smtClean="0"/>
              <a:t>, Н.В. Актуальные вопросы ранней диагностики Детей с аутизмом / Н.В. </a:t>
            </a:r>
            <a:r>
              <a:rPr lang="ru-RU" sz="1600" dirty="0" err="1" smtClean="0"/>
              <a:t>Симашкова</a:t>
            </a:r>
            <a:r>
              <a:rPr lang="ru-RU" sz="1600" dirty="0" smtClean="0"/>
              <a:t> // Официальный сайт  ФГБНУ НЦПЗ Режим доступа: </a:t>
            </a:r>
            <a:r>
              <a:rPr lang="en-US" sz="1600" dirty="0" smtClean="0"/>
              <a:t>http://ncpz.ru</a:t>
            </a:r>
            <a:r>
              <a:rPr lang="ru-RU" sz="1600" dirty="0" smtClean="0"/>
              <a:t>. – свободный.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/>
              <a:t>Служба сопровождения семьи и ребенка: инновационный опыт: методический сборник / ред. В.М. Соколова. – Владимир: Транзит-ИКС, 2010. – 132 с.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/>
              <a:t>Ткачёва, В.В. Семья ребенка с ограниченными возможностями здоровья: диагностика и консультирование / В.В. Ткачёва. – М.: Национальный книжный центр, 2014. – 160 с.</a:t>
            </a:r>
          </a:p>
          <a:p>
            <a:pPr marL="342900" indent="-342900">
              <a:buFont typeface="+mj-lt"/>
              <a:buAutoNum type="arabicPeriod"/>
            </a:pPr>
            <a:endParaRPr lang="ru-RU" sz="16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1978270" y="701850"/>
            <a:ext cx="88098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u="sng" dirty="0" smtClean="0">
                <a:solidFill>
                  <a:schemeClr val="accent6">
                    <a:lumMod val="50000"/>
                  </a:schemeClr>
                </a:solidFill>
              </a:rPr>
              <a:t>Список использованных источников</a:t>
            </a:r>
            <a:endParaRPr lang="ru-RU" sz="4000" b="1" u="sng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1432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Литература для родителей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5470" y="2560320"/>
            <a:ext cx="2262467" cy="3398103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079631" y="2560320"/>
            <a:ext cx="6884377" cy="33101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b="1" dirty="0" err="1"/>
              <a:t>Волкмар</a:t>
            </a:r>
            <a:r>
              <a:rPr lang="ru-RU" sz="1800" b="1" dirty="0"/>
              <a:t> Ф. и </a:t>
            </a:r>
            <a:r>
              <a:rPr lang="ru-RU" sz="1800" b="1" dirty="0" err="1"/>
              <a:t>Вайзнер</a:t>
            </a:r>
            <a:r>
              <a:rPr lang="ru-RU" sz="1800" b="1" dirty="0"/>
              <a:t> Л. Аутизм. Практическое руководство для родителей, </a:t>
            </a:r>
            <a:r>
              <a:rPr lang="ru-RU" sz="1800" b="1" dirty="0" smtClean="0"/>
              <a:t>членов </a:t>
            </a:r>
            <a:r>
              <a:rPr lang="ru-RU" sz="1800" b="1" dirty="0"/>
              <a:t>семьи и учителей. В 3-х томах. </a:t>
            </a:r>
            <a:endParaRPr lang="ru-RU" sz="1800" b="1" dirty="0" smtClean="0"/>
          </a:p>
          <a:p>
            <a:pPr marL="0" indent="0">
              <a:buNone/>
            </a:pPr>
            <a:r>
              <a:rPr lang="ru-RU" sz="1800" dirty="0" smtClean="0"/>
              <a:t>В </a:t>
            </a:r>
            <a:r>
              <a:rPr lang="ru-RU" sz="1800" dirty="0"/>
              <a:t>своей книге авторы рассматривают все основные вопросы, которые могут встать перед родителями ребенка с аутизмом, в том числе, что такое аутизм, что вызывает это расстройство, как ставится диагноз, какие службы и образовательные программы могут помочь, как строится работа с маленькими детьми с аутизмом, детьми школьного возраста, какой должна быть поддержка подростков и взрослых людей с аутизмом. Также рассматриваются практические проблемы, которые встают перед семьей ребенка с этим диагнозом: вопросы безопасности, проблемные виды поведения, сенсорные нарушения ребенка, проблемы сна и другие.</a:t>
            </a:r>
          </a:p>
        </p:txBody>
      </p:sp>
    </p:spTree>
    <p:extLst>
      <p:ext uri="{BB962C8B-B14F-4D97-AF65-F5344CB8AC3E}">
        <p14:creationId xmlns:p14="http://schemas.microsoft.com/office/powerpoint/2010/main" val="4200810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Актуальность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Проблема аутизма в детстве по-прежнему привлекает к себе внимание. Это объясняется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как высокой частотой развития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данного расстройства,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так и определенными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трудностями своевременной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диагностики и отсутствием детально разработанной системы специализированной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помощи.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Группа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больных с аутизмом нуждается в своевременно предоставленной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социально-восстановительной реабилитации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, обучении, в создании для них разных видов помощи в системах здравоохранения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и социального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обеспечения. Особенное актуальное значение для коррекции и психологического сопровождения таких детей имеет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специфика помощи семье.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82106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Литература для родителей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079631" y="2560320"/>
            <a:ext cx="7033846" cy="33101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b="1" dirty="0" err="1"/>
              <a:t>Роджерс</a:t>
            </a:r>
            <a:r>
              <a:rPr lang="ru-RU" sz="1800" b="1" dirty="0"/>
              <a:t> С., </a:t>
            </a:r>
            <a:r>
              <a:rPr lang="ru-RU" sz="1800" b="1" dirty="0" err="1"/>
              <a:t>Доусон</a:t>
            </a:r>
            <a:r>
              <a:rPr lang="ru-RU" sz="1800" b="1" dirty="0"/>
              <a:t> Д., </a:t>
            </a:r>
            <a:r>
              <a:rPr lang="ru-RU" sz="1800" b="1" dirty="0" err="1"/>
              <a:t>Висмара</a:t>
            </a:r>
            <a:r>
              <a:rPr lang="ru-RU" sz="1800" b="1" dirty="0"/>
              <a:t> Л. </a:t>
            </a:r>
            <a:r>
              <a:rPr lang="ru-RU" sz="1800" b="1" dirty="0" err="1"/>
              <a:t>Денверская</a:t>
            </a:r>
            <a:r>
              <a:rPr lang="ru-RU" sz="1800" b="1" dirty="0"/>
              <a:t> модель раннего вмешательства для детей с аутизмом. </a:t>
            </a:r>
            <a:endParaRPr lang="ru-RU" sz="1800" b="1" dirty="0" smtClean="0"/>
          </a:p>
          <a:p>
            <a:pPr marL="0" indent="0">
              <a:buNone/>
            </a:pPr>
            <a:r>
              <a:rPr lang="ru-RU" sz="1800" dirty="0" err="1"/>
              <a:t>Денверская</a:t>
            </a:r>
            <a:r>
              <a:rPr lang="ru-RU" sz="1800" dirty="0"/>
              <a:t> модель раннего </a:t>
            </a:r>
            <a:r>
              <a:rPr lang="ru-RU" sz="1800" dirty="0" smtClean="0"/>
              <a:t>вмешательства. Уникальная методика включает </a:t>
            </a:r>
            <a:r>
              <a:rPr lang="ru-RU" sz="1800" dirty="0"/>
              <a:t>стратегии, которые трансформируют практически любые повседневные дела, процедуры и режимные моменты в эффективные техники игрового взаимодействия, общения и обучения ребенка с РАС. Данная книга рассказывает о том, как, используя стратегии </a:t>
            </a:r>
            <a:r>
              <a:rPr lang="ru-RU" sz="1800" dirty="0" err="1"/>
              <a:t>Денверской</a:t>
            </a:r>
            <a:r>
              <a:rPr lang="ru-RU" sz="1800" dirty="0"/>
              <a:t> модели раннего вмешательства, адаптированные специально для родителей особых детей, помочь своему ребенку справляться с имеющимися затруднениями и шаг за шагом переходить на новые ступени обучения, общения и овладения социальными навыками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1076" y="2630976"/>
            <a:ext cx="2242215" cy="3309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8969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Литература для родителей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079631" y="2560320"/>
            <a:ext cx="7033846" cy="33101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b="1" dirty="0"/>
              <a:t> Развитие основных навыков у детей с аутизмом. Эффективная методика игровых занятий с особыми детьми / </a:t>
            </a:r>
            <a:r>
              <a:rPr lang="ru-RU" sz="1800" b="1" dirty="0" err="1"/>
              <a:t>Делани</a:t>
            </a:r>
            <a:r>
              <a:rPr lang="ru-RU" sz="1800" b="1" dirty="0"/>
              <a:t> Тара; переводчик: Дегтярева В. И., редактор: Сапожникова </a:t>
            </a:r>
            <a:r>
              <a:rPr lang="ru-RU" sz="1800" b="1" dirty="0" smtClean="0"/>
              <a:t>С. </a:t>
            </a:r>
          </a:p>
          <a:p>
            <a:pPr marL="0" indent="0">
              <a:buNone/>
            </a:pPr>
            <a:r>
              <a:rPr lang="ru-RU" sz="1800" dirty="0" smtClean="0"/>
              <a:t>«</a:t>
            </a:r>
            <a:r>
              <a:rPr lang="ru-RU" sz="1800" dirty="0"/>
              <a:t>Шпаргалка» для родителей детей с аутизмом, синдромом </a:t>
            </a:r>
            <a:r>
              <a:rPr lang="ru-RU" sz="1800" dirty="0" err="1"/>
              <a:t>Аспергера</a:t>
            </a:r>
            <a:r>
              <a:rPr lang="ru-RU" sz="1800" dirty="0"/>
              <a:t> и схожими особенностями развития, которая позволяет спланировать для ребенка занятие в форме игры как дома, так и на улице. </a:t>
            </a:r>
            <a:r>
              <a:rPr lang="ru-RU" sz="1800" dirty="0" smtClean="0"/>
              <a:t>Автор описывает </a:t>
            </a:r>
            <a:r>
              <a:rPr lang="ru-RU" sz="1800" dirty="0"/>
              <a:t>101 развивающую игру для детей разного возраста и с разным уровнем развития. Каждое описание игры включает цели, на которые направлено занятие, необходимые материалы и условия, а также четкое и конкретное описание игры. 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172" y="2560320"/>
            <a:ext cx="1785796" cy="3014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2373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Литература для родителей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079631" y="2560320"/>
            <a:ext cx="7033846" cy="3310128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700" b="1" dirty="0" smtClean="0"/>
          </a:p>
          <a:p>
            <a:pPr marL="0" indent="0">
              <a:buNone/>
            </a:pPr>
            <a:r>
              <a:rPr lang="ru-RU" sz="1800" b="1" dirty="0" smtClean="0"/>
              <a:t>Аутизм</a:t>
            </a:r>
            <a:r>
              <a:rPr lang="ru-RU" sz="1800" b="1" dirty="0"/>
              <a:t>: карманный справочник для педиатров и родителей. </a:t>
            </a:r>
            <a:endParaRPr lang="ru-RU" sz="1800" b="1" dirty="0" smtClean="0"/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r>
              <a:rPr lang="ru-RU" sz="1800" dirty="0" smtClean="0"/>
              <a:t>Авторский коллектив выпустил брошюру с </a:t>
            </a:r>
            <a:r>
              <a:rPr lang="ru-RU" sz="1800" dirty="0"/>
              <a:t>целью содействия повышению родительской </a:t>
            </a:r>
            <a:r>
              <a:rPr lang="ru-RU" sz="1800" dirty="0" smtClean="0"/>
              <a:t>компетенции. В ней предлагается полезная информация о </a:t>
            </a:r>
            <a:r>
              <a:rPr lang="ru-RU" sz="1800" dirty="0"/>
              <a:t>формах и мерах социальной поддержки в адаптации, реабилитации и социализации ребенка-</a:t>
            </a:r>
            <a:r>
              <a:rPr lang="ru-RU" sz="1800" dirty="0" err="1"/>
              <a:t>аутиста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5403" y="2560511"/>
            <a:ext cx="2024308" cy="2741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773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Литература для родителей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079631" y="2560320"/>
            <a:ext cx="7033846" cy="33101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b="1" dirty="0" err="1"/>
              <a:t>Фрост</a:t>
            </a:r>
            <a:r>
              <a:rPr lang="ru-RU" sz="1800" b="1" dirty="0"/>
              <a:t> Л., </a:t>
            </a:r>
            <a:r>
              <a:rPr lang="ru-RU" sz="1800" b="1" dirty="0" err="1"/>
              <a:t>Бонди</a:t>
            </a:r>
            <a:r>
              <a:rPr lang="ru-RU" sz="1800" b="1" dirty="0"/>
              <a:t> Э. Система альтернативной коммуникации с помощью карточек (PECS). </a:t>
            </a:r>
            <a:endParaRPr lang="ru-RU" sz="1800" b="1" dirty="0" smtClean="0"/>
          </a:p>
          <a:p>
            <a:pPr marL="0" indent="0">
              <a:buNone/>
            </a:pPr>
            <a:r>
              <a:rPr lang="ru-RU" sz="1800" dirty="0"/>
              <a:t>Книга </a:t>
            </a:r>
            <a:r>
              <a:rPr lang="ru-RU" sz="1800" dirty="0" smtClean="0"/>
              <a:t>для педагогов и родителей </a:t>
            </a:r>
            <a:r>
              <a:rPr lang="ru-RU" sz="1800" dirty="0"/>
              <a:t>аутичных детей, которым необходимо обучить ребенка методам альтернативной коммуникации. Даны теоретические основы метода (АВА подход) и подробные практические рекомендации по организации учебного пространства, процесса и особенностям взаимодействия с ребенка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1762" y="2560638"/>
            <a:ext cx="2059546" cy="2732331"/>
          </a:xfrm>
        </p:spPr>
      </p:pic>
    </p:spTree>
    <p:extLst>
      <p:ext uri="{BB962C8B-B14F-4D97-AF65-F5344CB8AC3E}">
        <p14:creationId xmlns:p14="http://schemas.microsoft.com/office/powerpoint/2010/main" val="37742677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Литература для родителей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079631" y="2560320"/>
            <a:ext cx="7262446" cy="33101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b="1" dirty="0" err="1" smtClean="0"/>
              <a:t>КаганВ</a:t>
            </a:r>
            <a:r>
              <a:rPr lang="ru-RU" sz="1800" b="1" dirty="0" smtClean="0"/>
              <a:t>. </a:t>
            </a:r>
            <a:r>
              <a:rPr lang="ru-RU" sz="1800" b="1" dirty="0" err="1"/>
              <a:t>Аутята</a:t>
            </a:r>
            <a:r>
              <a:rPr lang="ru-RU" sz="1800" b="1" dirty="0"/>
              <a:t>. Родителям об аутизме. </a:t>
            </a:r>
            <a:endParaRPr lang="ru-RU" sz="1800" b="1" dirty="0" smtClean="0"/>
          </a:p>
          <a:p>
            <a:pPr marL="0" indent="0">
              <a:buNone/>
            </a:pPr>
            <a:r>
              <a:rPr lang="ru-RU" sz="1800" dirty="0" smtClean="0"/>
              <a:t>Книга </a:t>
            </a:r>
            <a:r>
              <a:rPr lang="ru-RU" sz="1800" dirty="0"/>
              <a:t>построена как живой разговор об аутизме и помощи младшим детям в преодолении связанных с ним трудностей. Текст обращен к родителям - они основные помощники ребенка, помогающий мост между ним и миром, равноправные члены команды работающих с ребенком специалистов. Как пережить встречу с </a:t>
            </a:r>
            <a:r>
              <a:rPr lang="ru-RU" sz="1800" dirty="0" err="1"/>
              <a:t>аутичностью</a:t>
            </a:r>
            <a:r>
              <a:rPr lang="ru-RU" sz="1800" dirty="0"/>
              <a:t> ребенка и связанные с этим изменения в жизни? Как чувствовать и понимать происходящее с ребенком, чтобы это помогало жизни с ним и его развитию? Как строить помощь ребенку и быть его эффективным помощником? Как сохранять себя в этом долговременном и нелегком деле? Чего ждать от помощи? Как готовить ребенка к самостоятельной жизни? </a:t>
            </a:r>
            <a:r>
              <a:rPr lang="ru-RU" sz="1800" dirty="0" smtClean="0"/>
              <a:t>Книга </a:t>
            </a:r>
            <a:r>
              <a:rPr lang="ru-RU" sz="1800" dirty="0"/>
              <a:t>адресована в первую очередь родителям аутичных детей дошкольного возраста</a:t>
            </a:r>
            <a:r>
              <a:rPr lang="ru-RU" sz="1800" dirty="0" smtClean="0"/>
              <a:t>..</a:t>
            </a:r>
            <a:endParaRPr lang="ru-RU" sz="1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288" y="2560511"/>
            <a:ext cx="2100408" cy="3048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2092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Литература для родителей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079631" y="2560320"/>
            <a:ext cx="7262446" cy="33101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b="1" dirty="0"/>
              <a:t>Грей, </a:t>
            </a:r>
            <a:r>
              <a:rPr lang="ru-RU" sz="1800" b="1" dirty="0" smtClean="0"/>
              <a:t>К. Социальные Истории: </a:t>
            </a:r>
            <a:r>
              <a:rPr lang="ru-RU" sz="1800" b="1" dirty="0"/>
              <a:t>Инновационная методика для развития </a:t>
            </a:r>
            <a:r>
              <a:rPr lang="ru-RU" sz="1800" b="1" dirty="0" smtClean="0"/>
              <a:t>социальной </a:t>
            </a:r>
            <a:r>
              <a:rPr lang="ru-RU" sz="1800" b="1" dirty="0"/>
              <a:t>компетентности у детей с аутизмом. </a:t>
            </a:r>
            <a:endParaRPr lang="ru-RU" sz="1800" b="1" dirty="0" smtClean="0"/>
          </a:p>
          <a:p>
            <a:pPr marL="0" indent="0">
              <a:buNone/>
            </a:pPr>
            <a:r>
              <a:rPr lang="ru-RU" sz="1800" dirty="0" smtClean="0"/>
              <a:t>Методика «</a:t>
            </a:r>
            <a:r>
              <a:rPr lang="ru-RU" sz="1800" dirty="0"/>
              <a:t>Социальные </a:t>
            </a:r>
            <a:r>
              <a:rPr lang="ru-RU" sz="1800" dirty="0" smtClean="0"/>
              <a:t>Истории» Кэрол </a:t>
            </a:r>
            <a:r>
              <a:rPr lang="ru-RU" sz="1800" dirty="0"/>
              <a:t>Грэй, цель которой - помочь развить социальные навыки детям и подросткам с РАС. Две части книги. включающие Руководство по созданию Социальных Историй и 185 примеров СИ, дают возможность читателям самостоятельно научиться писать Социальные Истории для детей с РАС начиная с раннего детства и до выпускных классов школы или использовать истории, созданные автором, при необходимости адаптируя их к потребностям и возможностям конкретного </a:t>
            </a:r>
            <a:r>
              <a:rPr lang="ru-RU" sz="1800" dirty="0" smtClean="0"/>
              <a:t>ребёнка</a:t>
            </a:r>
            <a:endParaRPr lang="ru-RU" sz="18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7320" y="2481507"/>
            <a:ext cx="1707154" cy="2486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72920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Литература для родителей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591177" y="2560320"/>
            <a:ext cx="5469546" cy="33101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b="1" dirty="0"/>
              <a:t>Нуриева Л.Г. Развитие речи у детей с </a:t>
            </a:r>
            <a:r>
              <a:rPr lang="ru-RU" sz="1800" b="1" dirty="0" smtClean="0"/>
              <a:t>РАС. </a:t>
            </a:r>
          </a:p>
          <a:p>
            <a:pPr marL="0" indent="0">
              <a:buNone/>
            </a:pPr>
            <a:r>
              <a:rPr lang="ru-RU" sz="1800" dirty="0"/>
              <a:t> </a:t>
            </a:r>
            <a:r>
              <a:rPr lang="ru-RU" sz="1800" dirty="0" smtClean="0"/>
              <a:t>Пособие </a:t>
            </a:r>
            <a:r>
              <a:rPr lang="ru-RU" sz="1800" dirty="0"/>
              <a:t>посвящено вопросам развития речи у аутичных детей, в </a:t>
            </a:r>
            <a:r>
              <a:rPr lang="ru-RU" sz="1800" dirty="0" err="1"/>
              <a:t>т.ч</a:t>
            </a:r>
            <a:r>
              <a:rPr lang="ru-RU" sz="1800" dirty="0"/>
              <a:t>. таким сложным вопросам, как вызов речи, формирование пассивного словаря у детей с тяжелыми формами аутизма, коррекции звукопроизношения, грамматической структуре речи и пр. Прилагается комплект карточек для обучения детей способам альтернативной коммуникации. 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295403" y="2560320"/>
            <a:ext cx="3390898" cy="2578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065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Аналитическая справка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556931"/>
            <a:ext cx="10064261" cy="352734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По данным Минздрав России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в нашей стране 0,1 % детского населения страдают аутизмом.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Ежегодные статистические наблюдения проводимые ФГБНУ "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Научный центр психического здоровья"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под руководством Н.В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.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Симашковой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показывают, что число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детей, зарегистрированных с диагнозом «аутизм»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в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возрасте до 18 лет, существенно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выросло: в 2018 г. под наблюдением находилось 15998 детей, в 2019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г.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– 22953, в 2020 г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. –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23093,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в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2021 г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. –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32899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. Проведённый мониторинг выявил выраженную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динамику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увеличения численности по сравнению с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2020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годом (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23093 человека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) на 42%, что составило почти 10000 человек (рисунок 1). 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394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Понятие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751992"/>
            <a:ext cx="9601196" cy="3123876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Аутизм – пожизненное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нейробиологическое состояние, в настоящее время классифицирующееся как расстройство развития.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Детский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аутизм – искаженный вариант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</a:rPr>
              <a:t>первазивного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 нарушения развития, связанный с дефицитом базальной потребности в общении вследствие патологии, прежде всего, эмоциональной и интеллектуальной сфер психики. 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7249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Симптомы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2" y="2637692"/>
            <a:ext cx="9826868" cy="3123876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Симптоматика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нарушений при раннем детском аутизме отличается большим полиморфизмом. Отечественная дефектологическая школа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          (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B. B. Лебединский, К. С. Лебединская, C. A. Морозов, О. С. Никольская) рассматривает в качестве основного симптома у детей этой группы особую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</a:rPr>
              <a:t>дефицитарность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 эмоционально-волевой и коммуникативно-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</a:rPr>
              <a:t>потребностной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 сфер, а именно: </a:t>
            </a:r>
            <a:r>
              <a:rPr lang="ru-RU" b="1" dirty="0" err="1">
                <a:solidFill>
                  <a:schemeClr val="accent1">
                    <a:lumMod val="50000"/>
                  </a:schemeClr>
                </a:solidFill>
              </a:rPr>
              <a:t>сенсоаффективную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1">
                    <a:lumMod val="50000"/>
                  </a:schemeClr>
                </a:solidFill>
              </a:rPr>
              <a:t>гиперстезию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и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слабость энергетического потенциала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, проявляющиеся в отсутствии или значительном снижении потребности в контактах с окружающим миром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0326010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598268" cy="1303867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Особенности в развитии                 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>коммуникативно-</a:t>
            </a:r>
            <a:r>
              <a:rPr lang="ru-RU" sz="3600" b="1" dirty="0" err="1">
                <a:solidFill>
                  <a:schemeClr val="accent6">
                    <a:lumMod val="50000"/>
                  </a:schemeClr>
                </a:solidFill>
              </a:rPr>
              <a:t>потребностной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сферы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584937"/>
            <a:ext cx="9730153" cy="3455377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Особенности проявляются: 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в нарушениях акта коммуникации;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в особенностях его речи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мутизме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, речевых штампах,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</a:rPr>
              <a:t>эхолалиях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</a:rPr>
              <a:t>аутодиалогах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);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в факторах, сопровождающих речевое высказывание (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несформированности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мимики и жеста).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Недостаточность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структурных компонентов коммуникативной сферы сопровождается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несформированностью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мотивации к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общению.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В следствии – недостаточность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навыков социально-бытовой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ориентации. </a:t>
            </a:r>
          </a:p>
        </p:txBody>
      </p:sp>
    </p:spTree>
    <p:extLst>
      <p:ext uri="{BB962C8B-B14F-4D97-AF65-F5344CB8AC3E}">
        <p14:creationId xmlns:p14="http://schemas.microsoft.com/office/powerpoint/2010/main" val="21487567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826867" cy="1303867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Особенности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в развитии интеллектуальной сферы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795954"/>
            <a:ext cx="9826866" cy="304214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Своеобразие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сенсорной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сферы (сложности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с обработкой сенсорной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информации) и недостаточность развития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предметной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деятельности (трудности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формирования предметных действий и бытовых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навыков) предопределяют особенности интеллектуального развития аутичных детей. Большая группа детей имеет интеллектуальные расстройства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,	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часть из них – выраженные. У некоторых детей развивается парциальная одаренность в какой-либо из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областей знаний. </a:t>
            </a:r>
          </a:p>
        </p:txBody>
      </p:sp>
    </p:spTree>
    <p:extLst>
      <p:ext uri="{BB962C8B-B14F-4D97-AF65-F5344CB8AC3E}">
        <p14:creationId xmlns:p14="http://schemas.microsoft.com/office/powerpoint/2010/main" val="24135978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826867" cy="1303867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Особенности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в развитии           личностной сферы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734405"/>
            <a:ext cx="9826866" cy="3138855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Уклонения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от глазного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контакта,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нежелание (вплоть до полного избегания)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вступать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в речевой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контакт.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Особое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негативное влияние на формирование личностной зрелости аутичного ребенка оказывает нарушение понимания себя как «системы Я», отражающееся в нарушении идентификации себя с речевым знаком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– местоимением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первого лица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5444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6432" y="903001"/>
            <a:ext cx="9337430" cy="1303867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Трудности, с которыми сталкивается ребенок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7831" y="2532183"/>
            <a:ext cx="10014438" cy="3640017"/>
          </a:xfrm>
        </p:spPr>
        <p:txBody>
          <a:bodyPr>
            <a:noAutofit/>
          </a:bodyPr>
          <a:lstStyle/>
          <a:p>
            <a:pPr marL="324000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ru-RU" sz="2250" dirty="0" smtClean="0">
                <a:solidFill>
                  <a:schemeClr val="accent1">
                    <a:lumMod val="50000"/>
                  </a:schemeClr>
                </a:solidFill>
              </a:rPr>
              <a:t>слишком </a:t>
            </a:r>
            <a:r>
              <a:rPr lang="ru-RU" sz="2250" dirty="0">
                <a:solidFill>
                  <a:schemeClr val="accent1">
                    <a:lumMod val="50000"/>
                  </a:schemeClr>
                </a:solidFill>
              </a:rPr>
              <a:t>высокий или слишком низкий темп происходящего (ребёнок не успевает выполнять задания вместе со всеми или не умеет подождать других); </a:t>
            </a:r>
            <a:endParaRPr lang="ru-RU" sz="225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24000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ru-RU" sz="2250" dirty="0" smtClean="0">
                <a:solidFill>
                  <a:schemeClr val="accent1">
                    <a:lumMod val="50000"/>
                  </a:schemeClr>
                </a:solidFill>
              </a:rPr>
              <a:t>пугающие </a:t>
            </a:r>
            <a:r>
              <a:rPr lang="ru-RU" sz="2250" dirty="0">
                <a:solidFill>
                  <a:schemeClr val="accent1">
                    <a:lumMod val="50000"/>
                  </a:schemeClr>
                </a:solidFill>
              </a:rPr>
              <a:t>и раздражающие сенсорные впечатления (ребёнок не выносит того, что его руки испачканы в краске, и не может продуктивно работать на уроке; или он боится, что кто-то из детей прикоснется к нему, и поэтому целый день не встанет со своего места</a:t>
            </a:r>
            <a:r>
              <a:rPr lang="ru-RU" sz="2250" dirty="0" smtClean="0">
                <a:solidFill>
                  <a:schemeClr val="accent1">
                    <a:lumMod val="50000"/>
                  </a:schemeClr>
                </a:solidFill>
              </a:rPr>
              <a:t>);</a:t>
            </a:r>
          </a:p>
          <a:p>
            <a:pPr marL="324000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ru-RU" sz="2250" dirty="0" smtClean="0">
                <a:solidFill>
                  <a:schemeClr val="accent1">
                    <a:lumMod val="50000"/>
                  </a:schemeClr>
                </a:solidFill>
              </a:rPr>
              <a:t>огромное </a:t>
            </a:r>
            <a:r>
              <a:rPr lang="ru-RU" sz="2250" dirty="0">
                <a:solidFill>
                  <a:schemeClr val="accent1">
                    <a:lumMod val="50000"/>
                  </a:schemeClr>
                </a:solidFill>
              </a:rPr>
              <a:t>количество впечатлений, большую часть которых </a:t>
            </a:r>
            <a:r>
              <a:rPr lang="ru-RU" sz="2250" dirty="0" smtClean="0">
                <a:solidFill>
                  <a:schemeClr val="accent1">
                    <a:lumMod val="50000"/>
                  </a:schemeClr>
                </a:solidFill>
              </a:rPr>
              <a:t>нужно проигнорировать </a:t>
            </a:r>
            <a:r>
              <a:rPr lang="ru-RU" sz="2250" dirty="0">
                <a:solidFill>
                  <a:schemeClr val="accent1">
                    <a:lumMod val="50000"/>
                  </a:schemeClr>
                </a:solidFill>
              </a:rPr>
              <a:t>(проблему игнорирования "лишних" стимулов обычно недооценивают; между тем зачастую именно обилие посторонних впечатлений мешает ребёнку сконцентрироваться на задании).. </a:t>
            </a:r>
          </a:p>
        </p:txBody>
      </p:sp>
    </p:spTree>
    <p:extLst>
      <p:ext uri="{BB962C8B-B14F-4D97-AF65-F5344CB8AC3E}">
        <p14:creationId xmlns:p14="http://schemas.microsoft.com/office/powerpoint/2010/main" val="23020344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398</TotalTime>
  <Words>2731</Words>
  <Application>Microsoft Office PowerPoint</Application>
  <PresentationFormat>Широкоэкранный</PresentationFormat>
  <Paragraphs>128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0" baseType="lpstr">
      <vt:lpstr>Arial</vt:lpstr>
      <vt:lpstr>Garamond</vt:lpstr>
      <vt:lpstr>Wingdings</vt:lpstr>
      <vt:lpstr>Натуральные материалы</vt:lpstr>
      <vt:lpstr>АУТИЗМ</vt:lpstr>
      <vt:lpstr>Актуальность</vt:lpstr>
      <vt:lpstr>Аналитическая справка</vt:lpstr>
      <vt:lpstr>Понятие</vt:lpstr>
      <vt:lpstr>Симптомы</vt:lpstr>
      <vt:lpstr>Особенности в развитии                 коммуникативно-потребностной сферы</vt:lpstr>
      <vt:lpstr>Особенности в развитии интеллектуальной сферы</vt:lpstr>
      <vt:lpstr>Особенности в развитии           личностной сферы</vt:lpstr>
      <vt:lpstr>Трудности, с которыми сталкивается ребенок</vt:lpstr>
      <vt:lpstr>Трудности, которые возникают у родителей, воспитывающих аутичного ребенка</vt:lpstr>
      <vt:lpstr>Формы помощи семьям, воспитывающим аутичного ребенка</vt:lpstr>
      <vt:lpstr>Формы помощи семьям, воспитывающим аутичного ребенка</vt:lpstr>
      <vt:lpstr>Формы помощи семьям, воспитывающим аутичного ребенка</vt:lpstr>
      <vt:lpstr>Формы помощи семьям, воспитывающим аутичного ребенка</vt:lpstr>
      <vt:lpstr>Формы помощи семьям, воспитывающим аутичного ребенка</vt:lpstr>
      <vt:lpstr>Формы помощи семьям, воспитывающим аутичного ребенка</vt:lpstr>
      <vt:lpstr>Презентация PowerPoint</vt:lpstr>
      <vt:lpstr>Презентация PowerPoint</vt:lpstr>
      <vt:lpstr>Литература для родителей</vt:lpstr>
      <vt:lpstr>Литература для родителей</vt:lpstr>
      <vt:lpstr>Литература для родителей</vt:lpstr>
      <vt:lpstr>Литература для родителей</vt:lpstr>
      <vt:lpstr>Литература для родителей</vt:lpstr>
      <vt:lpstr>Литература для родителей</vt:lpstr>
      <vt:lpstr>Литература для родителей</vt:lpstr>
      <vt:lpstr>Литература для родителей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АУТИЗМ</dc:title>
  <dc:creator>Евгений Сан</dc:creator>
  <cp:lastModifiedBy>Евгений Сан</cp:lastModifiedBy>
  <cp:revision>47</cp:revision>
  <dcterms:created xsi:type="dcterms:W3CDTF">2020-03-22T13:48:29Z</dcterms:created>
  <dcterms:modified xsi:type="dcterms:W3CDTF">2022-11-08T03:50:59Z</dcterms:modified>
</cp:coreProperties>
</file>