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2" r:id="rId3"/>
    <p:sldId id="260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276872"/>
            <a:ext cx="7344816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85698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04856" cy="381642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Детская агрессия. Как помочь ребёнку?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700" b="0" i="1" dirty="0" smtClean="0">
                <a:solidFill>
                  <a:srgbClr val="002060"/>
                </a:solidFill>
                <a:effectLst/>
              </a:rPr>
              <a:t>Презентацию подготовила педагог-психолог</a:t>
            </a:r>
            <a:br>
              <a:rPr lang="ru-RU" sz="2700" b="0" i="1" dirty="0" smtClean="0">
                <a:solidFill>
                  <a:srgbClr val="002060"/>
                </a:solidFill>
                <a:effectLst/>
              </a:rPr>
            </a:br>
            <a:r>
              <a:rPr lang="ru-RU" sz="2700" b="0" i="1" dirty="0" smtClean="0">
                <a:solidFill>
                  <a:srgbClr val="002060"/>
                </a:solidFill>
                <a:effectLst/>
              </a:rPr>
              <a:t> МБДОУ г. Иркутска № 51 «Рябинка» </a:t>
            </a:r>
            <a:br>
              <a:rPr lang="ru-RU" sz="2700" b="0" i="1" dirty="0" smtClean="0">
                <a:solidFill>
                  <a:srgbClr val="002060"/>
                </a:solidFill>
                <a:effectLst/>
              </a:rPr>
            </a:br>
            <a:r>
              <a:rPr lang="ru-RU" sz="2700" b="0" i="1" dirty="0" smtClean="0">
                <a:solidFill>
                  <a:srgbClr val="002060"/>
                </a:solidFill>
                <a:effectLst/>
              </a:rPr>
              <a:t> Попова Анна Анатольевна</a:t>
            </a:r>
            <a:endParaRPr lang="ru-RU" sz="2700" b="0" i="1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</a:rPr>
              <a:t>Коммуникативный приём для профилактики агрессии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908720"/>
            <a:ext cx="8533456" cy="56886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Техника «Я-высказывание»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Формулирование высказываний в этой форме в отличие от «Ты-высказываний» позволяет выразить словами свои негативные чувства и при этом  не спровоцировать  вспышку защитной агрессии у собеседника, потому что не </a:t>
            </a:r>
            <a:r>
              <a:rPr lang="ru-RU" sz="2000" dirty="0" smtClean="0">
                <a:solidFill>
                  <a:srgbClr val="002060"/>
                </a:solidFill>
              </a:rPr>
              <a:t>предполагает </a:t>
            </a:r>
            <a:r>
              <a:rPr lang="ru-RU" sz="2000" dirty="0" smtClean="0">
                <a:solidFill>
                  <a:srgbClr val="002060"/>
                </a:solidFill>
              </a:rPr>
              <a:t>обвинения и оценки партнёра.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1.  </a:t>
            </a:r>
            <a:r>
              <a:rPr lang="ru-RU" sz="2200" dirty="0" smtClean="0">
                <a:solidFill>
                  <a:srgbClr val="002060"/>
                </a:solidFill>
              </a:rPr>
              <a:t>   </a:t>
            </a:r>
            <a:r>
              <a:rPr lang="ru-RU" sz="2400" dirty="0" smtClean="0">
                <a:solidFill>
                  <a:srgbClr val="002060"/>
                </a:solidFill>
              </a:rPr>
              <a:t>Когда</a:t>
            </a:r>
            <a:r>
              <a:rPr lang="ru-RU" sz="2400" dirty="0" smtClean="0">
                <a:solidFill>
                  <a:srgbClr val="002060"/>
                </a:solidFill>
              </a:rPr>
              <a:t>… (описываем ситуацию)</a:t>
            </a:r>
          </a:p>
          <a:p>
            <a:pPr marL="514350" indent="-514350" algn="just">
              <a:buAutoNum type="arabicPeriod" startAt="2"/>
            </a:pPr>
            <a:r>
              <a:rPr lang="ru-RU" sz="2400" dirty="0" smtClean="0">
                <a:solidFill>
                  <a:srgbClr val="002060"/>
                </a:solidFill>
              </a:rPr>
              <a:t>Я чувствую… (перечисляем свои чувства)</a:t>
            </a:r>
          </a:p>
          <a:p>
            <a:pPr marL="514350" indent="-514350" algn="just">
              <a:buAutoNum type="arabicPeriod" startAt="2"/>
            </a:pPr>
            <a:r>
              <a:rPr lang="ru-RU" sz="2400" dirty="0" smtClean="0">
                <a:solidFill>
                  <a:srgbClr val="002060"/>
                </a:solidFill>
              </a:rPr>
              <a:t>Потому что для меня это значит…</a:t>
            </a:r>
          </a:p>
          <a:p>
            <a:pPr marL="514350" indent="-514350" algn="just">
              <a:buAutoNum type="arabicPeriod" startAt="2"/>
            </a:pPr>
            <a:r>
              <a:rPr lang="ru-RU" sz="2400" dirty="0" smtClean="0">
                <a:solidFill>
                  <a:srgbClr val="002060"/>
                </a:solidFill>
              </a:rPr>
              <a:t>И я бы хотел(а), чтобы в следующий раз…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   (описываем желаемый вариант развития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событий)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Например, «Когда мои вещи берут без спроса, я чувствую гнев и возмущение, потому что для меня это означает неуважение, пренебрежение моими правами. И я бы хотела, чтобы  </a:t>
            </a:r>
            <a:r>
              <a:rPr lang="ru-RU" sz="2400" dirty="0" smtClean="0">
                <a:solidFill>
                  <a:schemeClr val="bg1"/>
                </a:solidFill>
              </a:rPr>
              <a:t>ты</a:t>
            </a:r>
            <a:r>
              <a:rPr lang="ru-RU" sz="2400" dirty="0" smtClean="0">
                <a:solidFill>
                  <a:srgbClr val="002060"/>
                </a:solidFill>
              </a:rPr>
              <a:t> спрашивала разрешения, прежде, чем что-то у </a:t>
            </a:r>
            <a:r>
              <a:rPr lang="ru-RU" sz="2400" dirty="0" smtClean="0">
                <a:solidFill>
                  <a:schemeClr val="bg1"/>
                </a:solidFill>
              </a:rPr>
              <a:t>меня взять».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6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86286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</a:rPr>
              <a:t>Подкрепление желаемых форм поведения ребёнка, склонного к агрессии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77472" cy="57606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Важно стараться отмечать малейшие  изменения в лучшую сторону  у ребёнка, склонного к агрессивному поведению. Иногда полезно авансировать  такого ребёнка, создавая ему репутацию выдержанного и сильного человека, старающегося себя контролировать. Тогда у ребёнка будет больше желания оправдать хорошее мнение окружающих  о себе.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   Если есть реальные сдвиги в поведении, попытки использовать конструктивные способы </a:t>
            </a:r>
            <a:r>
              <a:rPr lang="ru-RU" sz="2000" dirty="0" err="1" smtClean="0">
                <a:solidFill>
                  <a:srgbClr val="002060"/>
                </a:solidFill>
              </a:rPr>
              <a:t>совладания</a:t>
            </a:r>
            <a:r>
              <a:rPr lang="ru-RU" sz="2000" dirty="0" smtClean="0">
                <a:solidFill>
                  <a:srgbClr val="002060"/>
                </a:solidFill>
              </a:rPr>
              <a:t> с гневом, то усилия ребёнка важно вовремя замечать и подкреплять развёрнутой  похвалой с указанием, что именно ребёнок</a:t>
            </a:r>
            <a:r>
              <a:rPr lang="ru-RU" sz="2000" dirty="0">
                <a:solidFill>
                  <a:srgbClr val="002060"/>
                </a:solidFill>
              </a:rPr>
              <a:t> сделал</a:t>
            </a:r>
            <a:r>
              <a:rPr lang="ru-RU" sz="2000" dirty="0" smtClean="0">
                <a:solidFill>
                  <a:srgbClr val="002060"/>
                </a:solidFill>
              </a:rPr>
              <a:t> правильно и хорошо: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« Я рада, что ты вспомнил, про наш коврик Ярости»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« Твоя выдержка, Петя,  меня сегодня просто поразила»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« Как здорово, что сегодня Маша не стала обвинять Свету, а рассказала ей о своих чувствах!»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« Я довольна, как никогда, потому что дети в нашей </a:t>
            </a:r>
            <a:r>
              <a:rPr lang="ru-RU" sz="2000" dirty="0" smtClean="0">
                <a:solidFill>
                  <a:srgbClr val="002060"/>
                </a:solidFill>
              </a:rPr>
              <a:t>семье </a:t>
            </a:r>
            <a:r>
              <a:rPr lang="ru-RU" sz="2000" dirty="0" smtClean="0">
                <a:solidFill>
                  <a:srgbClr val="002060"/>
                </a:solidFill>
              </a:rPr>
              <a:t>прожили целый день без драк, обид и выражали свой гнев безопасно, как взрослые люди!»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 качестве поощрения за регулярные усилия можно интерес</a:t>
            </a:r>
            <a:r>
              <a:rPr lang="ru-RU" sz="2000" dirty="0" smtClean="0">
                <a:solidFill>
                  <a:schemeClr val="bg1"/>
                </a:solidFill>
              </a:rPr>
              <a:t>но провести </a:t>
            </a:r>
            <a:r>
              <a:rPr lang="ru-RU" sz="2000" dirty="0" smtClean="0">
                <a:solidFill>
                  <a:srgbClr val="002060"/>
                </a:solidFill>
              </a:rPr>
              <a:t>время или выполнить желание ребёнка.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9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</a:rPr>
              <a:t>Создание условий и атмосферы, предупреждающей агрессивное поведение. 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1052736"/>
            <a:ext cx="8605464" cy="547260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В помещении </a:t>
            </a:r>
            <a:r>
              <a:rPr lang="ru-RU" sz="2200" dirty="0" smtClean="0">
                <a:solidFill>
                  <a:srgbClr val="002060"/>
                </a:solidFill>
              </a:rPr>
              <a:t>дома </a:t>
            </a:r>
            <a:r>
              <a:rPr lang="ru-RU" sz="2200" dirty="0" smtClean="0">
                <a:solidFill>
                  <a:srgbClr val="002060"/>
                </a:solidFill>
              </a:rPr>
              <a:t>всегда должно быть физически комфортно: тепло, светло, проветрено. Количество игрушек и </a:t>
            </a:r>
            <a:r>
              <a:rPr lang="ru-RU" sz="2200" dirty="0" smtClean="0">
                <a:solidFill>
                  <a:srgbClr val="002060"/>
                </a:solidFill>
              </a:rPr>
              <a:t>материалов для творчества  </a:t>
            </a:r>
            <a:r>
              <a:rPr lang="ru-RU" sz="2200" dirty="0" smtClean="0">
                <a:solidFill>
                  <a:srgbClr val="002060"/>
                </a:solidFill>
              </a:rPr>
              <a:t>должно быть достаточным, </a:t>
            </a:r>
            <a:r>
              <a:rPr lang="ru-RU" sz="2200" dirty="0" smtClean="0">
                <a:solidFill>
                  <a:srgbClr val="002060"/>
                </a:solidFill>
              </a:rPr>
              <a:t>чтобы ребёнок  не испытывал дефицита и соперничества с братьями/сёстрами.</a:t>
            </a:r>
            <a:endParaRPr lang="ru-RU" sz="22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Деятельность </a:t>
            </a:r>
            <a:r>
              <a:rPr lang="ru-RU" sz="2200" dirty="0" smtClean="0">
                <a:solidFill>
                  <a:srgbClr val="002060"/>
                </a:solidFill>
              </a:rPr>
              <a:t>ребёнка должна </a:t>
            </a:r>
            <a:r>
              <a:rPr lang="ru-RU" sz="2200" dirty="0" smtClean="0">
                <a:solidFill>
                  <a:srgbClr val="002060"/>
                </a:solidFill>
              </a:rPr>
              <a:t>предусматривать чередование периодов двигательной активности, умственной деятельности, напряжения и отдыха.</a:t>
            </a: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В помещении важно  не допускать раздражающие ядовитые цвета, громкие, резкие звуки, неприятные запахи.</a:t>
            </a: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  Важно </a:t>
            </a:r>
            <a:r>
              <a:rPr lang="ru-RU" sz="2200" dirty="0" smtClean="0">
                <a:solidFill>
                  <a:srgbClr val="002060"/>
                </a:solidFill>
              </a:rPr>
              <a:t>приучать ребёнка к </a:t>
            </a:r>
            <a:r>
              <a:rPr lang="ru-RU" sz="2200" dirty="0" smtClean="0">
                <a:solidFill>
                  <a:srgbClr val="002060"/>
                </a:solidFill>
              </a:rPr>
              <a:t>спокойной умеренной громкости голоса во время общения, поскольку повышенный шум действует раздражающе на нервную систему и провоцирует агрессию.</a:t>
            </a: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В </a:t>
            </a:r>
            <a:r>
              <a:rPr lang="ru-RU" sz="2200" dirty="0" smtClean="0">
                <a:solidFill>
                  <a:srgbClr val="002060"/>
                </a:solidFill>
              </a:rPr>
              <a:t>конце дня полезно </a:t>
            </a:r>
            <a:r>
              <a:rPr lang="ru-RU" sz="2200" dirty="0" smtClean="0">
                <a:solidFill>
                  <a:srgbClr val="002060"/>
                </a:solidFill>
              </a:rPr>
              <a:t>проводить упражнения на мышечную релаксацию, дыхательные упражнения,  пятиминутки тишины во время </a:t>
            </a:r>
            <a:r>
              <a:rPr lang="ru-RU" sz="2200" dirty="0" smtClean="0">
                <a:solidFill>
                  <a:srgbClr val="002060"/>
                </a:solidFill>
              </a:rPr>
              <a:t>которых родитель  шёпотом </a:t>
            </a:r>
            <a:r>
              <a:rPr lang="ru-RU" sz="2200" dirty="0" smtClean="0">
                <a:solidFill>
                  <a:srgbClr val="002060"/>
                </a:solidFill>
              </a:rPr>
              <a:t>говорит что-то приятное </a:t>
            </a:r>
            <a:r>
              <a:rPr lang="ru-RU" sz="2200" dirty="0" smtClean="0">
                <a:solidFill>
                  <a:srgbClr val="002060"/>
                </a:solidFill>
              </a:rPr>
              <a:t> ребёнку, отмечает его достижения, достоинства, маленькие победы.</a:t>
            </a:r>
            <a:endParaRPr lang="ru-RU" sz="22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С ребёнком, склонным к проявлению </a:t>
            </a:r>
            <a:r>
              <a:rPr lang="ru-RU" sz="2200" dirty="0" smtClean="0">
                <a:solidFill>
                  <a:srgbClr val="002060"/>
                </a:solidFill>
              </a:rPr>
              <a:t>агрессии, </a:t>
            </a:r>
            <a:r>
              <a:rPr lang="ru-RU" sz="2200" dirty="0" smtClean="0">
                <a:solidFill>
                  <a:srgbClr val="002060"/>
                </a:solidFill>
              </a:rPr>
              <a:t>в конце для важно проводить сеанс рефлексии, где он сам оценивает, насколько ему се</a:t>
            </a:r>
            <a:r>
              <a:rPr lang="ru-RU" sz="2200" dirty="0" smtClean="0">
                <a:solidFill>
                  <a:schemeClr val="bg1"/>
                </a:solidFill>
              </a:rPr>
              <a:t>годня</a:t>
            </a:r>
            <a:r>
              <a:rPr lang="ru-RU" sz="2200" dirty="0" smtClean="0">
                <a:solidFill>
                  <a:srgbClr val="002060"/>
                </a:solidFill>
              </a:rPr>
              <a:t> удавалось  себя контролировать, что было трудно, что </a:t>
            </a:r>
            <a:r>
              <a:rPr lang="ru-RU" sz="2200" dirty="0" smtClean="0">
                <a:solidFill>
                  <a:srgbClr val="002060"/>
                </a:solidFill>
              </a:rPr>
              <a:t>получ</a:t>
            </a:r>
            <a:r>
              <a:rPr lang="ru-RU" sz="2200" dirty="0" smtClean="0">
                <a:solidFill>
                  <a:schemeClr val="bg1"/>
                </a:solidFill>
              </a:rPr>
              <a:t>илось, а что нет.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46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/>
              </a:rPr>
              <a:t>Афоризмы для размышления:</a:t>
            </a:r>
            <a:endParaRPr lang="ru-RU" sz="32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5" y="980728"/>
            <a:ext cx="8464305" cy="5544616"/>
          </a:xfrm>
        </p:spPr>
        <p:txBody>
          <a:bodyPr>
            <a:normAutofit/>
          </a:bodyPr>
          <a:lstStyle/>
          <a:p>
            <a:pPr marL="0" indent="0" algn="ctr">
              <a:lnSpc>
                <a:spcPts val="2500"/>
              </a:lnSpc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ts val="2500"/>
              </a:lnSpc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«Недостаток интеллекта обычно компенсируется избытком самоуверенности и повышенной агрессивностью</a:t>
            </a:r>
            <a:r>
              <a:rPr lang="ru-RU" sz="2800" i="1" dirty="0" smtClean="0">
                <a:solidFill>
                  <a:srgbClr val="002060"/>
                </a:solidFill>
              </a:rPr>
              <a:t>».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ts val="2500"/>
              </a:lnSpc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ts val="2500"/>
              </a:lnSpc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«Чем трусливей человек, 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тем агрессивнее его собака</a:t>
            </a:r>
            <a:r>
              <a:rPr lang="ru-RU" sz="2800" i="1" dirty="0" smtClean="0">
                <a:solidFill>
                  <a:srgbClr val="002060"/>
                </a:solidFill>
              </a:rPr>
              <a:t>».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ts val="2500"/>
              </a:lnSpc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 marL="0" lvl="0" indent="0" algn="ctr">
              <a:lnSpc>
                <a:spcPts val="2500"/>
              </a:lnSpc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«В наше время очень часто доброту принимают за слабость, а агрессию – за силу характера</a:t>
            </a:r>
            <a:r>
              <a:rPr lang="ru-RU" sz="2800" i="1" dirty="0" smtClean="0">
                <a:solidFill>
                  <a:srgbClr val="002060"/>
                </a:solidFill>
              </a:rPr>
              <a:t>».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pPr marL="0" lvl="0" indent="0" algn="ctr">
              <a:lnSpc>
                <a:spcPts val="2500"/>
              </a:lnSpc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70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Основные понятия: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u="sng" dirty="0" smtClean="0">
                <a:solidFill>
                  <a:srgbClr val="002060"/>
                </a:solidFill>
              </a:rPr>
              <a:t>Агрессия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 мотивированное деструктивное поведение, противоречащее правилам и нормам существования людей в обществе, наносящее  психологический или физический  вред.</a:t>
            </a:r>
          </a:p>
          <a:p>
            <a:pPr marL="0" indent="0" algn="just">
              <a:buNone/>
            </a:pPr>
            <a:r>
              <a:rPr lang="ru-RU" i="1" u="sng" dirty="0" smtClean="0">
                <a:solidFill>
                  <a:srgbClr val="002060"/>
                </a:solidFill>
              </a:rPr>
              <a:t>Агрессивность – </a:t>
            </a:r>
            <a:r>
              <a:rPr lang="ru-RU" dirty="0" smtClean="0">
                <a:solidFill>
                  <a:srgbClr val="002060"/>
                </a:solidFill>
              </a:rPr>
              <a:t>свойство личности, выражающееся в готовности к агрессии.</a:t>
            </a:r>
          </a:p>
          <a:p>
            <a:pPr marL="0" indent="0" algn="just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Полное отсутствие агрессивности приводит к пассивности, ведомости, </a:t>
            </a:r>
            <a:r>
              <a:rPr lang="ru-RU" sz="2800" dirty="0" err="1" smtClean="0">
                <a:solidFill>
                  <a:srgbClr val="002060"/>
                </a:solidFill>
              </a:rPr>
              <a:t>конформности</a:t>
            </a:r>
            <a:r>
              <a:rPr lang="ru-RU" sz="2800" dirty="0" smtClean="0">
                <a:solidFill>
                  <a:srgbClr val="002060"/>
                </a:solidFill>
              </a:rPr>
              <a:t>, зависимости.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Виды агрессии.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(по </a:t>
            </a:r>
            <a:r>
              <a:rPr lang="ru-RU" sz="2200" dirty="0" err="1" smtClean="0">
                <a:solidFill>
                  <a:srgbClr val="002060"/>
                </a:solidFill>
              </a:rPr>
              <a:t>Басса</a:t>
            </a:r>
            <a:r>
              <a:rPr lang="ru-RU" sz="2200" dirty="0" smtClean="0">
                <a:solidFill>
                  <a:srgbClr val="002060"/>
                </a:solidFill>
              </a:rPr>
              <a:t> А. и </a:t>
            </a:r>
            <a:r>
              <a:rPr lang="ru-RU" sz="2200" dirty="0" err="1" smtClean="0">
                <a:solidFill>
                  <a:srgbClr val="002060"/>
                </a:solidFill>
              </a:rPr>
              <a:t>Дарка</a:t>
            </a:r>
            <a:r>
              <a:rPr lang="ru-RU" sz="2200" dirty="0" smtClean="0">
                <a:solidFill>
                  <a:srgbClr val="002060"/>
                </a:solidFill>
              </a:rPr>
              <a:t> А.)</a:t>
            </a: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Физическая  (укусы, толчки, пинки, драки, причинение боли).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Вербальная  (угрозы, ругань, крики).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Раздражение   (вспыльчивость, грубость, ненависть, антипатия).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Косвенная агрессия (злобные сплетни, насмешки, топанье ногами, битьё кулаками по столу, интриги).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Негативизм (пассивная агрессия, отказ выполнять  просьбы, задания,  саботаж, </a:t>
            </a:r>
            <a:r>
              <a:rPr lang="ru-RU" sz="2400" dirty="0" smtClean="0">
                <a:solidFill>
                  <a:srgbClr val="002060"/>
                </a:solidFill>
              </a:rPr>
              <a:t>игнорирование, длительное молчание)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6.     </a:t>
            </a:r>
            <a:r>
              <a:rPr lang="ru-RU" sz="2400" dirty="0" err="1" smtClean="0">
                <a:solidFill>
                  <a:srgbClr val="002060"/>
                </a:solidFill>
              </a:rPr>
              <a:t>Аутоагрессия</a:t>
            </a:r>
            <a:r>
              <a:rPr lang="ru-RU" sz="2400" dirty="0" smtClean="0">
                <a:solidFill>
                  <a:srgbClr val="002060"/>
                </a:solidFill>
              </a:rPr>
              <a:t> (самообвинения, </a:t>
            </a:r>
            <a:r>
              <a:rPr lang="ru-RU" sz="2400" dirty="0" smtClean="0">
                <a:solidFill>
                  <a:srgbClr val="002060"/>
                </a:solidFill>
              </a:rPr>
              <a:t>самоуничижения</a:t>
            </a:r>
            <a:r>
              <a:rPr lang="ru-RU" sz="2400" dirty="0" smtClean="0">
                <a:solidFill>
                  <a:srgbClr val="002060"/>
                </a:solidFill>
              </a:rPr>
              <a:t>, нанесение телесных повреждений, суицид).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93487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Причины агрессии.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u="sng" dirty="0" smtClean="0">
                <a:solidFill>
                  <a:srgbClr val="002060"/>
                </a:solidFill>
              </a:rPr>
              <a:t>Осознанно, а у детей чаще бессознательно, агрессия может использоваться, как: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Средство достижения цели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С</a:t>
            </a:r>
            <a:r>
              <a:rPr lang="ru-RU" sz="2000" dirty="0" smtClean="0">
                <a:solidFill>
                  <a:srgbClr val="002060"/>
                </a:solidFill>
              </a:rPr>
              <a:t>пособ психологической разрядки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С</a:t>
            </a:r>
            <a:r>
              <a:rPr lang="ru-RU" sz="2000" dirty="0" smtClean="0">
                <a:solidFill>
                  <a:srgbClr val="002060"/>
                </a:solidFill>
              </a:rPr>
              <a:t>пособ удовлетворения потребности в самоутверждении и самореализации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Защитная реакция на психологический, физический дискомфорт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Стремление к власти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Реакция на фрустрацию (неудовлетворённость потребности)</a:t>
            </a:r>
          </a:p>
          <a:p>
            <a:pPr marL="0" indent="0">
              <a:buNone/>
            </a:pPr>
            <a:r>
              <a:rPr lang="ru-RU" sz="2000" u="sng" dirty="0" smtClean="0">
                <a:solidFill>
                  <a:srgbClr val="002060"/>
                </a:solidFill>
              </a:rPr>
              <a:t>А может проявляться, как</a:t>
            </a:r>
            <a:r>
              <a:rPr lang="ru-RU" sz="2000" u="sng" dirty="0">
                <a:solidFill>
                  <a:srgbClr val="002060"/>
                </a:solidFill>
              </a:rPr>
              <a:t> </a:t>
            </a:r>
            <a:r>
              <a:rPr lang="ru-RU" sz="2000" u="sng" dirty="0" smtClean="0">
                <a:solidFill>
                  <a:srgbClr val="002060"/>
                </a:solidFill>
              </a:rPr>
              <a:t>следствие: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соматических заболеваний, нарушений в работе отделов мозга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высокой возбудимости, особенностей нервной системы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копирования поведения членов семьи, персонажей фильмов, игр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непоследовательности и несогласованности стилей и методов  родительского воспитания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недостаточной развитости интеллекта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отсутствия коммуникативных  навыков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жестокого отношения значимых  взрослых к ребёнку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51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Социализация агрессии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54006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С возрастанием возможностей ребёнка увеличивается  и количество потенциально конфликтных ситуаций, но и возможности самоконтроля  возрастают тоже.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По мере взросления ребёнка проявления агрессивности  всё больше зависят от </a:t>
            </a:r>
            <a:r>
              <a:rPr lang="ru-RU" sz="2400" u="sng" dirty="0" smtClean="0">
                <a:solidFill>
                  <a:srgbClr val="002060"/>
                </a:solidFill>
              </a:rPr>
              <a:t>реакции и отношения родителей</a:t>
            </a:r>
            <a:r>
              <a:rPr lang="ru-RU" sz="2400" dirty="0" smtClean="0">
                <a:solidFill>
                  <a:srgbClr val="002060"/>
                </a:solidFill>
              </a:rPr>
              <a:t> к формам поведения.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Культурная среда,  семейные традиции, эмоциональный фон отношения родителей к ребёнку, подкрепление того или иного поведения ребёнка  членами семьи играют  важнейшую  роль в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</a:rPr>
              <a:t>п</a:t>
            </a:r>
            <a:r>
              <a:rPr lang="ru-RU" sz="2400" dirty="0" smtClean="0">
                <a:solidFill>
                  <a:srgbClr val="002060"/>
                </a:solidFill>
              </a:rPr>
              <a:t>роцессе научения ребёнка контролю  за эмоциональными проявлениями.</a:t>
            </a:r>
          </a:p>
          <a:p>
            <a:pPr marL="0" indent="0" algn="just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 Как вы думаете, как </a:t>
            </a:r>
            <a:r>
              <a:rPr lang="ru-RU" sz="2400" b="1" dirty="0" smtClean="0">
                <a:solidFill>
                  <a:srgbClr val="002060"/>
                </a:solidFill>
              </a:rPr>
              <a:t>снисходительность</a:t>
            </a:r>
            <a:r>
              <a:rPr lang="ru-RU" sz="2400" dirty="0" smtClean="0">
                <a:solidFill>
                  <a:srgbClr val="002060"/>
                </a:solidFill>
              </a:rPr>
              <a:t> родителей и </a:t>
            </a:r>
            <a:r>
              <a:rPr lang="ru-RU" sz="2400" b="1" dirty="0" smtClean="0">
                <a:solidFill>
                  <a:srgbClr val="002060"/>
                </a:solidFill>
              </a:rPr>
              <a:t>строгость наказания</a:t>
            </a:r>
            <a:r>
              <a:rPr lang="ru-RU" sz="2400" dirty="0" smtClean="0">
                <a:solidFill>
                  <a:srgbClr val="002060"/>
                </a:solidFill>
              </a:rPr>
              <a:t> влияют на  проявление агрессивности детей?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54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</a:rPr>
              <a:t>Ошибки взрослых, 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способствующие агрессивности детей: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328592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Font typeface="Arial" panose="020B0604020202020204" pitchFamily="34" charset="0"/>
              <a:buAutoNum type="arabicPeriod"/>
            </a:pPr>
            <a:r>
              <a:rPr lang="ru-RU" sz="2000" dirty="0">
                <a:solidFill>
                  <a:srgbClr val="002060"/>
                </a:solidFill>
              </a:rPr>
              <a:t>Личный пример взрослого, позволяющий ребёнку считать, что агрессивное поведение </a:t>
            </a:r>
            <a:r>
              <a:rPr lang="ru-RU" sz="2000" dirty="0" smtClean="0">
                <a:solidFill>
                  <a:srgbClr val="002060"/>
                </a:solidFill>
              </a:rPr>
              <a:t>допустимо или регулярное  потребление контента,  где насилие и жестокость  транслируются в качестве нормативного поведения.</a:t>
            </a:r>
            <a:endParaRPr lang="ru-RU" sz="2000" dirty="0">
              <a:solidFill>
                <a:srgbClr val="002060"/>
              </a:solidFill>
            </a:endParaRP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Снисходительность, попустительское, нейтральное  отношение к проявлению агрессии создаёт у ребёнка ложное ощущение, что любое поведение приемлемо.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Слишком строгое, резкое,  жёсткое наказание  ребёнка за проявления агрессивности  может провоцировать  новые  агрессивные проявления.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Вывод: </a:t>
            </a:r>
            <a:r>
              <a:rPr lang="ru-RU" sz="2000" dirty="0" smtClean="0">
                <a:solidFill>
                  <a:srgbClr val="002060"/>
                </a:solidFill>
              </a:rPr>
              <a:t>профилактикой детской агрессивности  может служить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создание  безопасной, благоприятной эмоциональной атмосферы в окружении ребёнка,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исключение агрессивного контента,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</a:t>
            </a:r>
            <a:r>
              <a:rPr lang="ru-RU" sz="2000" dirty="0" smtClean="0">
                <a:solidFill>
                  <a:srgbClr val="002060"/>
                </a:solidFill>
              </a:rPr>
              <a:t>еотвратимое, однозначно  негативное,  эмоционально выраженное реагирование </a:t>
            </a:r>
            <a:r>
              <a:rPr lang="ru-RU" sz="2000" dirty="0" smtClean="0">
                <a:solidFill>
                  <a:srgbClr val="002060"/>
                </a:solidFill>
              </a:rPr>
              <a:t>на агрессивное поведение ребёнка.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у</a:t>
            </a:r>
            <a:r>
              <a:rPr lang="ru-RU" sz="2000" dirty="0" smtClean="0">
                <a:solidFill>
                  <a:srgbClr val="002060"/>
                </a:solidFill>
              </a:rPr>
              <a:t>меренное, но чувствительное наказание за агрессивное поведение.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53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802" y="188640"/>
            <a:ext cx="8928992" cy="1048666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002060"/>
                </a:solidFill>
                <a:effectLst/>
              </a:rPr>
              <a:t>Как </a:t>
            </a:r>
            <a:r>
              <a:rPr lang="ru-RU" sz="3000" dirty="0" smtClean="0">
                <a:solidFill>
                  <a:srgbClr val="002060"/>
                </a:solidFill>
                <a:effectLst/>
              </a:rPr>
              <a:t>родитель может </a:t>
            </a:r>
            <a:r>
              <a:rPr lang="ru-RU" sz="3000" dirty="0" smtClean="0">
                <a:solidFill>
                  <a:srgbClr val="002060"/>
                </a:solidFill>
                <a:effectLst/>
              </a:rPr>
              <a:t>помочь ребёнку, склонному к агрессивному поведению?</a:t>
            </a:r>
            <a:endParaRPr lang="ru-RU" sz="30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496855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Демонстрировать личный пример уравновешенного поведения в любой ситуации.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Научить выражать  гнев  приемлемыми безопасными для себя и окружающих способами.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Научить </a:t>
            </a:r>
            <a:r>
              <a:rPr lang="ru-RU" sz="2400" dirty="0" smtClean="0">
                <a:solidFill>
                  <a:srgbClr val="002060"/>
                </a:solidFill>
              </a:rPr>
              <a:t>безопасным  </a:t>
            </a:r>
            <a:r>
              <a:rPr lang="ru-RU" sz="2400" dirty="0" smtClean="0">
                <a:solidFill>
                  <a:srgbClr val="002060"/>
                </a:solidFill>
              </a:rPr>
              <a:t>приёмам  </a:t>
            </a:r>
            <a:r>
              <a:rPr lang="ru-RU" sz="2400" dirty="0" smtClean="0">
                <a:solidFill>
                  <a:srgbClr val="002060"/>
                </a:solidFill>
              </a:rPr>
              <a:t>телесного выражения  агрессии, навыкам  </a:t>
            </a:r>
            <a:r>
              <a:rPr lang="ru-RU" sz="2400" dirty="0" err="1" smtClean="0">
                <a:solidFill>
                  <a:srgbClr val="002060"/>
                </a:solidFill>
              </a:rPr>
              <a:t>саморегуляции</a:t>
            </a:r>
            <a:r>
              <a:rPr lang="ru-RU" sz="2400" dirty="0" smtClean="0">
                <a:solidFill>
                  <a:srgbClr val="002060"/>
                </a:solidFill>
              </a:rPr>
              <a:t> состояний напряжения-расслабления.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Научить коммуникативным </a:t>
            </a:r>
            <a:r>
              <a:rPr lang="ru-RU" sz="2400" dirty="0" smtClean="0">
                <a:solidFill>
                  <a:srgbClr val="002060"/>
                </a:solidFill>
              </a:rPr>
              <a:t>  приёмам </a:t>
            </a:r>
            <a:r>
              <a:rPr lang="ru-RU" sz="2400" dirty="0" smtClean="0">
                <a:solidFill>
                  <a:srgbClr val="002060"/>
                </a:solidFill>
              </a:rPr>
              <a:t>профилактики агрессии.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Стимулировать и подкреплять  желаемые формы </a:t>
            </a:r>
            <a:r>
              <a:rPr lang="ru-RU" sz="2400" dirty="0" smtClean="0">
                <a:solidFill>
                  <a:srgbClr val="002060"/>
                </a:solidFill>
              </a:rPr>
              <a:t>поведения ребёнка.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Создать   условия </a:t>
            </a:r>
            <a:r>
              <a:rPr lang="ru-RU" sz="2400" dirty="0" smtClean="0">
                <a:solidFill>
                  <a:srgbClr val="002060"/>
                </a:solidFill>
              </a:rPr>
              <a:t>и </a:t>
            </a:r>
            <a:r>
              <a:rPr lang="ru-RU" sz="2400" dirty="0" smtClean="0">
                <a:solidFill>
                  <a:srgbClr val="002060"/>
                </a:solidFill>
              </a:rPr>
              <a:t>атмосферу, предупреждающие возникновение </a:t>
            </a:r>
            <a:r>
              <a:rPr lang="ru-RU" sz="2400" dirty="0" smtClean="0">
                <a:solidFill>
                  <a:srgbClr val="002060"/>
                </a:solidFill>
              </a:rPr>
              <a:t>агрессивного поведения.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94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928992" cy="79085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/>
              </a:rPr>
              <a:t>Варианты приемлемого выражения гнева</a:t>
            </a:r>
            <a:endParaRPr lang="ru-RU" sz="36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76064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В условиях </a:t>
            </a:r>
            <a:r>
              <a:rPr lang="ru-RU" sz="2000" dirty="0" smtClean="0">
                <a:solidFill>
                  <a:srgbClr val="002060"/>
                </a:solidFill>
              </a:rPr>
              <a:t>семьи </a:t>
            </a:r>
            <a:r>
              <a:rPr lang="ru-RU" sz="2000" dirty="0" smtClean="0">
                <a:solidFill>
                  <a:srgbClr val="002060"/>
                </a:solidFill>
              </a:rPr>
              <a:t>можно заготовить атрибуты «скорой помощи», позволяющие  детям безопасно выражать негативные  эмоции, например: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«коврик Ярости» (</a:t>
            </a:r>
            <a:r>
              <a:rPr lang="ru-RU" sz="2000" dirty="0" smtClean="0">
                <a:solidFill>
                  <a:srgbClr val="002060"/>
                </a:solidFill>
              </a:rPr>
              <a:t>ребёнку и взрослым членам семьи </a:t>
            </a:r>
            <a:r>
              <a:rPr lang="ru-RU" sz="2000" dirty="0" smtClean="0">
                <a:solidFill>
                  <a:srgbClr val="002060"/>
                </a:solidFill>
              </a:rPr>
              <a:t>в возбуждённом состоянии разрешается протопать  на нём свои чувства</a:t>
            </a:r>
            <a:r>
              <a:rPr lang="ru-RU" sz="2000" dirty="0" smtClean="0">
                <a:solidFill>
                  <a:srgbClr val="002060"/>
                </a:solidFill>
              </a:rPr>
              <a:t>).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 «стаканчик для Гнева» (специальный стакан используется только для проговаривания, </a:t>
            </a:r>
            <a:r>
              <a:rPr lang="ru-RU" sz="2000" dirty="0" err="1" smtClean="0">
                <a:solidFill>
                  <a:srgbClr val="002060"/>
                </a:solidFill>
              </a:rPr>
              <a:t>прокрикивания</a:t>
            </a:r>
            <a:r>
              <a:rPr lang="ru-RU" sz="2000" dirty="0" smtClean="0">
                <a:solidFill>
                  <a:srgbClr val="002060"/>
                </a:solidFill>
              </a:rPr>
              <a:t>, выплёвывания негативных  чувств</a:t>
            </a:r>
            <a:r>
              <a:rPr lang="ru-RU" sz="2000" dirty="0" smtClean="0">
                <a:solidFill>
                  <a:srgbClr val="002060"/>
                </a:solidFill>
              </a:rPr>
              <a:t>).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тугую «подушку </a:t>
            </a:r>
            <a:r>
              <a:rPr lang="ru-RU" sz="2000" dirty="0" smtClean="0">
                <a:solidFill>
                  <a:srgbClr val="002060"/>
                </a:solidFill>
              </a:rPr>
              <a:t>Злости» ( которая может принять на себя удары сжатых кулаков и поможет разрядить негативный  заряд</a:t>
            </a:r>
            <a:r>
              <a:rPr lang="ru-RU" sz="2000" dirty="0" smtClean="0">
                <a:solidFill>
                  <a:srgbClr val="002060"/>
                </a:solidFill>
              </a:rPr>
              <a:t>).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 «листы Раздражения» (которые можно долго и темпераментно рвать на мелкие кусочки, проговаривая причину раздражения</a:t>
            </a:r>
            <a:r>
              <a:rPr lang="ru-RU" sz="2000" dirty="0" smtClean="0">
                <a:solidFill>
                  <a:srgbClr val="002060"/>
                </a:solidFill>
              </a:rPr>
              <a:t>).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</a:rPr>
              <a:t>Дартс</a:t>
            </a:r>
            <a:r>
              <a:rPr lang="ru-RU" sz="2000" dirty="0" smtClean="0">
                <a:solidFill>
                  <a:srgbClr val="002060"/>
                </a:solidFill>
              </a:rPr>
              <a:t> Обиды» (позволит ребёнку передать насколько он обижен, разочарован,  особенно если  его предупредить, что чем больше его обида, тем точнее в центр  ему надо попасть</a:t>
            </a:r>
            <a:r>
              <a:rPr lang="ru-RU" sz="2000" dirty="0" smtClean="0">
                <a:solidFill>
                  <a:srgbClr val="002060"/>
                </a:solidFill>
              </a:rPr>
              <a:t>).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Перед использованием этих атрибутов важно побеседовать </a:t>
            </a:r>
            <a:r>
              <a:rPr lang="ru-RU" sz="2000" dirty="0" smtClean="0">
                <a:solidFill>
                  <a:srgbClr val="002060"/>
                </a:solidFill>
              </a:rPr>
              <a:t>со всеми членами семьи и </a:t>
            </a:r>
            <a:r>
              <a:rPr lang="ru-RU" sz="2000" dirty="0" smtClean="0">
                <a:solidFill>
                  <a:srgbClr val="002060"/>
                </a:solidFill>
              </a:rPr>
              <a:t>проговорить, что все эти чувства – есть  естественные проявления нашей природы и мы имеем право на их безопасное выражение. Видя надвигающуюся грозу, важно </a:t>
            </a:r>
            <a:r>
              <a:rPr lang="ru-RU" sz="2000" dirty="0" smtClean="0">
                <a:solidFill>
                  <a:srgbClr val="002060"/>
                </a:solidFill>
              </a:rPr>
              <a:t>напоминать </a:t>
            </a:r>
            <a:r>
              <a:rPr lang="ru-RU" sz="2000" dirty="0" smtClean="0">
                <a:solidFill>
                  <a:srgbClr val="002060"/>
                </a:solidFill>
              </a:rPr>
              <a:t>друг другу  о имеющемся для этих целей </a:t>
            </a:r>
            <a:r>
              <a:rPr lang="ru-RU" sz="2000" dirty="0" smtClean="0">
                <a:solidFill>
                  <a:srgbClr val="002060"/>
                </a:solidFill>
              </a:rPr>
              <a:t>атрибуте </a:t>
            </a:r>
            <a:r>
              <a:rPr lang="ru-RU" sz="2000" dirty="0" smtClean="0">
                <a:solidFill>
                  <a:srgbClr val="002060"/>
                </a:solidFill>
              </a:rPr>
              <a:t>и </a:t>
            </a:r>
            <a:r>
              <a:rPr lang="ru-RU" sz="2000" dirty="0" smtClean="0">
                <a:solidFill>
                  <a:srgbClr val="002060"/>
                </a:solidFill>
              </a:rPr>
              <a:t>побуждать </a:t>
            </a:r>
            <a:r>
              <a:rPr lang="ru-RU" sz="2000" dirty="0" smtClean="0">
                <a:solidFill>
                  <a:srgbClr val="002060"/>
                </a:solidFill>
              </a:rPr>
              <a:t>к его использованию, </a:t>
            </a:r>
            <a:r>
              <a:rPr lang="ru-RU" sz="2000" dirty="0" smtClean="0">
                <a:solidFill>
                  <a:srgbClr val="002060"/>
                </a:solidFill>
              </a:rPr>
              <a:t>показывая, вариант использования  </a:t>
            </a:r>
            <a:r>
              <a:rPr lang="ru-RU" sz="2000" dirty="0" smtClean="0">
                <a:solidFill>
                  <a:srgbClr val="002060"/>
                </a:solidFill>
              </a:rPr>
              <a:t>на </a:t>
            </a:r>
            <a:r>
              <a:rPr lang="ru-RU" sz="2000" dirty="0" smtClean="0">
                <a:solidFill>
                  <a:srgbClr val="002060"/>
                </a:solidFill>
              </a:rPr>
              <a:t>своём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примере.</a:t>
            </a: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9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 smtClean="0">
                <a:solidFill>
                  <a:srgbClr val="002060"/>
                </a:solidFill>
                <a:effectLst/>
              </a:rPr>
              <a:t>Приёмы </a:t>
            </a:r>
            <a:r>
              <a:rPr lang="ru-RU" sz="2600" dirty="0" err="1" smtClean="0">
                <a:solidFill>
                  <a:srgbClr val="002060"/>
                </a:solidFill>
                <a:effectLst/>
              </a:rPr>
              <a:t>саморегуляции</a:t>
            </a:r>
            <a:r>
              <a:rPr lang="ru-RU" sz="2600" dirty="0" smtClean="0">
                <a:solidFill>
                  <a:srgbClr val="002060"/>
                </a:solidFill>
                <a:effectLst/>
              </a:rPr>
              <a:t> состояний напряжения-расслабления.</a:t>
            </a:r>
            <a:endParaRPr lang="ru-RU" sz="26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485" y="1052736"/>
            <a:ext cx="8609995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Умение чувствовать,  осознавать и регулировать свои телесные реакции позволяет  оперативно справиться с нежелательными эмоциями. </a:t>
            </a:r>
          </a:p>
          <a:p>
            <a:pPr marL="0" indent="0" algn="ctr">
              <a:buNone/>
            </a:pPr>
            <a:r>
              <a:rPr lang="ru-RU" sz="2400" u="sng" dirty="0" smtClean="0">
                <a:solidFill>
                  <a:srgbClr val="002060"/>
                </a:solidFill>
              </a:rPr>
              <a:t>Упражнения, развивающие навык управления телом через чередование мышечного напряжения и релаксации</a:t>
            </a:r>
            <a:r>
              <a:rPr lang="ru-RU" sz="2400" dirty="0" smtClean="0">
                <a:solidFill>
                  <a:srgbClr val="002060"/>
                </a:solidFill>
              </a:rPr>
              <a:t>: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lnSpc>
                <a:spcPts val="1865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«Мороженное»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«Холодно-жарко»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«Лимон»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«Слон»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«Снежная баба»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«Мяч»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«Дерево»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«Согреем бабочку» (дыхательное упражнение)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8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878de0d1cd954d3e63ee5db6ecd4c4459ff5"/>
</p:tagLst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2612</TotalTime>
  <Words>1308</Words>
  <Application>Microsoft Office PowerPoint</Application>
  <PresentationFormat>Экран (4:3)</PresentationFormat>
  <Paragraphs>112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Детская агрессия. Как помочь ребёнку?  Презентацию подготовила педагог-психолог  МБДОУ г. Иркутска № 51 «Рябинка»   Попова Анна Анатольевна</vt:lpstr>
      <vt:lpstr>Основные понятия:</vt:lpstr>
      <vt:lpstr>Виды агрессии.  (по Басса А. и Дарка А.)</vt:lpstr>
      <vt:lpstr>Причины агрессии.</vt:lpstr>
      <vt:lpstr>Социализация агрессии</vt:lpstr>
      <vt:lpstr>Ошибки взрослых,  способствующие агрессивности детей:</vt:lpstr>
      <vt:lpstr>Как родитель может помочь ребёнку, склонному к агрессивному поведению?</vt:lpstr>
      <vt:lpstr>Варианты приемлемого выражения гнева</vt:lpstr>
      <vt:lpstr>Приёмы саморегуляции состояний напряжения-расслабления.</vt:lpstr>
      <vt:lpstr>Коммуникативный приём для профилактики агрессии</vt:lpstr>
      <vt:lpstr>Подкрепление желаемых форм поведения ребёнка, склонного к агрессии</vt:lpstr>
      <vt:lpstr>Создание условий и атмосферы, предупреждающей агрессивное поведение. </vt:lpstr>
      <vt:lpstr>Афоризмы для размышления: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Геометрическая абстракция</dc:title>
  <dc:creator>obstinate</dc:creator>
  <dc:description>Шаблон презентации с сайта https://presentation-creation.ru/</dc:description>
  <cp:lastModifiedBy>Рябинка</cp:lastModifiedBy>
  <cp:revision>813</cp:revision>
  <dcterms:created xsi:type="dcterms:W3CDTF">2018-02-25T09:09:03Z</dcterms:created>
  <dcterms:modified xsi:type="dcterms:W3CDTF">2022-11-08T05:12:53Z</dcterms:modified>
</cp:coreProperties>
</file>