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83" r:id="rId6"/>
    <p:sldId id="289" r:id="rId7"/>
    <p:sldId id="290" r:id="rId8"/>
    <p:sldId id="293" r:id="rId9"/>
    <p:sldId id="294" r:id="rId10"/>
    <p:sldId id="268" r:id="rId11"/>
    <p:sldId id="275" r:id="rId12"/>
    <p:sldId id="282" r:id="rId13"/>
    <p:sldId id="284" r:id="rId14"/>
    <p:sldId id="286" r:id="rId15"/>
    <p:sldId id="295" r:id="rId16"/>
    <p:sldId id="288" r:id="rId17"/>
    <p:sldId id="291" r:id="rId18"/>
    <p:sldId id="29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9247" autoAdjust="0"/>
  </p:normalViewPr>
  <p:slideViewPr>
    <p:cSldViewPr>
      <p:cViewPr varScale="1">
        <p:scale>
          <a:sx n="104" d="100"/>
          <a:sy n="104" d="100"/>
        </p:scale>
        <p:origin x="-182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6666E-2A64-4030-862C-E01A6CCB96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1C449-F279-4286-841E-BFE39D0D7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232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E363F-950F-41DB-B11C-0C12115B0257}" type="datetime1">
              <a:rPr lang="ru-RU" smtClean="0"/>
              <a:pPr/>
              <a:t>08.11.2022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D4AF6D-E36F-4623-889E-5D8814F5E017}" type="datetime1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24B37A-0612-4EB8-8A12-DD1548183850}" type="datetime1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412CBC-5C02-4DD3-9AE2-0BAE6EDB51E8}" type="datetime1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C0820E-239A-4A21-8DA8-A6BD2ADEDC10}" type="datetime1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387F4-1B23-41EC-80AE-891D3FD2DD7C}" type="datetime1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6F5189-8036-4CC0-A8F3-A7DC117A3758}" type="datetime1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BC5C42-0D15-43B5-B337-E3FA60CBAE2E}" type="datetime1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BCB214-F24E-4B16-BA14-15D1CCF7CC8F}" type="datetime1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39EC8F-A4D6-4F50-B858-789635209F37}" type="datetime1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E761A-3529-429B-BEE2-023922E7D34A}" type="datetime1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B2ECC2D-9591-4951-859F-A0BD4F6487AA}" type="datetime1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132856"/>
            <a:ext cx="72008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3936" y="4941168"/>
            <a:ext cx="4528592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 учитель химии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Шевченко В.А.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3068960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АЛЛИЛИЗОТИОЦИАНАТ В РЕАКЦИЯХ С НУКЛЕОФИЛЬНЫМИ РЕАГЕНТАМИ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1) По литературной методике получен </a:t>
            </a:r>
            <a:r>
              <a:rPr lang="ru-RU" dirty="0" err="1" smtClean="0"/>
              <a:t>аллилизотиоцианат</a:t>
            </a:r>
            <a:r>
              <a:rPr lang="en-US" dirty="0" smtClean="0"/>
              <a:t> c </a:t>
            </a:r>
            <a:r>
              <a:rPr lang="ru-RU" dirty="0" smtClean="0"/>
              <a:t>выходом </a:t>
            </a:r>
            <a:r>
              <a:rPr lang="en-US" dirty="0" smtClean="0"/>
              <a:t>77%</a:t>
            </a:r>
            <a:r>
              <a:rPr lang="ru-RU" dirty="0" smtClean="0"/>
              <a:t>;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2)Синтезированы промежуточные </a:t>
            </a:r>
            <a:r>
              <a:rPr lang="ru-RU" dirty="0" err="1" smtClean="0"/>
              <a:t>этентиоляты</a:t>
            </a:r>
            <a:r>
              <a:rPr lang="ru-RU" dirty="0" smtClean="0"/>
              <a:t> калия по реакции </a:t>
            </a:r>
            <a:r>
              <a:rPr lang="ru-RU" dirty="0" err="1" smtClean="0"/>
              <a:t>аллилизотиоцианата</a:t>
            </a:r>
            <a:r>
              <a:rPr lang="ru-RU" dirty="0" smtClean="0"/>
              <a:t> с </a:t>
            </a:r>
            <a:r>
              <a:rPr lang="ru-RU" dirty="0" err="1" smtClean="0"/>
              <a:t>малононитрилом</a:t>
            </a:r>
            <a:r>
              <a:rPr lang="ru-RU" dirty="0" smtClean="0"/>
              <a:t> и </a:t>
            </a:r>
            <a:r>
              <a:rPr lang="ru-RU" dirty="0" err="1" smtClean="0"/>
              <a:t>цианоуксусным</a:t>
            </a:r>
            <a:r>
              <a:rPr lang="ru-RU" dirty="0" smtClean="0"/>
              <a:t> </a:t>
            </a:r>
            <a:r>
              <a:rPr lang="ru-RU" dirty="0" err="1" smtClean="0"/>
              <a:t>эфмром</a:t>
            </a:r>
            <a:r>
              <a:rPr lang="ru-RU" dirty="0" smtClean="0"/>
              <a:t>;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3) Осуществлено </a:t>
            </a:r>
            <a:r>
              <a:rPr lang="ru-RU" dirty="0" err="1" smtClean="0"/>
              <a:t>алкилирование</a:t>
            </a:r>
            <a:r>
              <a:rPr lang="ru-RU" dirty="0" smtClean="0"/>
              <a:t> </a:t>
            </a:r>
            <a:r>
              <a:rPr lang="ru-RU" dirty="0" err="1" smtClean="0"/>
              <a:t>этентиолятов</a:t>
            </a:r>
            <a:r>
              <a:rPr lang="ru-RU" dirty="0" smtClean="0"/>
              <a:t> калия различными галогенпроизводными;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524328" y="6021288"/>
            <a:ext cx="1546520" cy="760512"/>
          </a:xfrm>
        </p:spPr>
        <p:txBody>
          <a:bodyPr/>
          <a:lstStyle/>
          <a:p>
            <a:r>
              <a:rPr lang="en-US" sz="6000" dirty="0" smtClean="0">
                <a:solidFill>
                  <a:schemeClr val="tx1"/>
                </a:solidFill>
              </a:rPr>
              <a:t>1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209550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209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700808"/>
            <a:ext cx="8229600" cy="1512168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308304" y="6305550"/>
            <a:ext cx="1762544" cy="476250"/>
          </a:xfrm>
        </p:spPr>
        <p:txBody>
          <a:bodyPr/>
          <a:lstStyle/>
          <a:p>
            <a:r>
              <a:rPr lang="ru-RU" sz="6000" dirty="0" smtClean="0">
                <a:solidFill>
                  <a:schemeClr val="tx1"/>
                </a:solidFill>
              </a:rPr>
              <a:t>11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ИК-спектр </a:t>
            </a:r>
            <a:r>
              <a:rPr lang="ru-RU" sz="3200" dirty="0" err="1" smtClean="0"/>
              <a:t>аллилизотиоционата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24744"/>
            <a:ext cx="7533941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740352" y="6305550"/>
            <a:ext cx="1330496" cy="476250"/>
          </a:xfrm>
        </p:spPr>
        <p:txBody>
          <a:bodyPr/>
          <a:lstStyle/>
          <a:p>
            <a:r>
              <a:rPr lang="ru-RU" sz="6000" dirty="0" smtClean="0">
                <a:solidFill>
                  <a:schemeClr val="tx1"/>
                </a:solidFill>
              </a:rPr>
              <a:t>12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ИК-спектр [(</a:t>
            </a:r>
            <a:r>
              <a:rPr lang="ru-RU" sz="2800" dirty="0" err="1" smtClean="0"/>
              <a:t>Пентилсульфанилпиримидин</a:t>
            </a:r>
            <a:r>
              <a:rPr lang="ru-RU" sz="2800" dirty="0" smtClean="0"/>
              <a:t>) (проп-2-ен-1-ил) </a:t>
            </a:r>
            <a:r>
              <a:rPr lang="ru-RU" sz="2800" dirty="0" err="1" smtClean="0"/>
              <a:t>метилиден</a:t>
            </a:r>
            <a:r>
              <a:rPr lang="ru-RU" sz="2800" dirty="0" smtClean="0"/>
              <a:t>] </a:t>
            </a:r>
            <a:r>
              <a:rPr lang="ru-RU" sz="2800" dirty="0" err="1" smtClean="0"/>
              <a:t>пропандинитрила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00392" y="6305550"/>
            <a:ext cx="970456" cy="47625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13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7632848" cy="4870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ИК-спектр [(</a:t>
            </a:r>
            <a:r>
              <a:rPr lang="ru-RU" sz="2800" dirty="0" err="1" smtClean="0"/>
              <a:t>Пропилсульфанилпиримидин</a:t>
            </a:r>
            <a:r>
              <a:rPr lang="ru-RU" sz="2800" dirty="0" smtClean="0"/>
              <a:t>) (проп-2-ен-1-ил) </a:t>
            </a:r>
            <a:r>
              <a:rPr lang="ru-RU" sz="2800" dirty="0" err="1" smtClean="0"/>
              <a:t>метилиден</a:t>
            </a:r>
            <a:r>
              <a:rPr lang="ru-RU" sz="2800" dirty="0" smtClean="0"/>
              <a:t>] </a:t>
            </a:r>
            <a:r>
              <a:rPr lang="ru-RU" sz="2800" dirty="0" err="1" smtClean="0"/>
              <a:t>пропандинитрила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956376" y="6305550"/>
            <a:ext cx="1114472" cy="476250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tx1"/>
                </a:solidFill>
              </a:rPr>
              <a:t>14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756084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ИК-спектр [4 - </a:t>
            </a:r>
            <a:r>
              <a:rPr lang="ru-RU" sz="2800" dirty="0" err="1" smtClean="0"/>
              <a:t>оксо</a:t>
            </a:r>
            <a:r>
              <a:rPr lang="ru-RU" sz="2800" dirty="0" smtClean="0"/>
              <a:t> - 3 - (проп-2-ен-1-ил) - 1,3 – </a:t>
            </a:r>
            <a:r>
              <a:rPr lang="ru-RU" sz="2800" dirty="0" err="1" smtClean="0"/>
              <a:t>триазолидин</a:t>
            </a:r>
            <a:r>
              <a:rPr lang="ru-RU" sz="2800" dirty="0" smtClean="0"/>
              <a:t> – 2 - </a:t>
            </a:r>
            <a:r>
              <a:rPr lang="ru-RU" sz="2800" dirty="0" err="1" smtClean="0"/>
              <a:t>илиден</a:t>
            </a:r>
            <a:r>
              <a:rPr lang="ru-RU" sz="2800" dirty="0" smtClean="0"/>
              <a:t>] </a:t>
            </a:r>
            <a:r>
              <a:rPr lang="ru-RU" sz="2800" dirty="0" err="1" smtClean="0"/>
              <a:t>пропандинитрила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028384" y="6305550"/>
            <a:ext cx="1042464" cy="476250"/>
          </a:xfrm>
        </p:spPr>
        <p:txBody>
          <a:bodyPr/>
          <a:lstStyle/>
          <a:p>
            <a:r>
              <a:rPr lang="en-US" sz="6000" dirty="0" smtClean="0">
                <a:solidFill>
                  <a:schemeClr val="tx1"/>
                </a:solidFill>
              </a:rPr>
              <a:t>15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748883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ЯМР </a:t>
            </a:r>
            <a:r>
              <a:rPr lang="ru-RU" sz="2400" baseline="30000" dirty="0" smtClean="0"/>
              <a:t>1</a:t>
            </a:r>
            <a:r>
              <a:rPr lang="ru-RU" sz="2400" dirty="0" smtClean="0"/>
              <a:t>Н-спектр этил (2E) -2-циано-3- (</a:t>
            </a:r>
            <a:r>
              <a:rPr lang="ru-RU" sz="2400" dirty="0" err="1" smtClean="0"/>
              <a:t>метилсульфанил</a:t>
            </a:r>
            <a:r>
              <a:rPr lang="ru-RU" sz="2400" dirty="0" smtClean="0"/>
              <a:t>) -3- (проп-2-ен-1-иламино) проп-2-еноата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452320" y="6305550"/>
            <a:ext cx="1618528" cy="476250"/>
          </a:xfrm>
        </p:spPr>
        <p:txBody>
          <a:bodyPr/>
          <a:lstStyle/>
          <a:p>
            <a:r>
              <a:rPr lang="en-US" sz="6000" b="1" dirty="0" smtClean="0">
                <a:solidFill>
                  <a:schemeClr val="tx1"/>
                </a:solidFill>
              </a:rPr>
              <a:t>16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96752"/>
            <a:ext cx="7495281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556792"/>
            <a:ext cx="271462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ЯМР 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Н-спектр [4-оксо-3- (проп-2-ен-1-ил) -1,3-тиазолидин-2-илиден]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пропандинитрила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380312" y="6305550"/>
            <a:ext cx="1690536" cy="476250"/>
          </a:xfrm>
        </p:spPr>
        <p:txBody>
          <a:bodyPr/>
          <a:lstStyle/>
          <a:p>
            <a:r>
              <a:rPr lang="en-US" sz="6000" b="1" dirty="0" smtClean="0">
                <a:solidFill>
                  <a:schemeClr val="tx1"/>
                </a:solidFill>
              </a:rPr>
              <a:t>17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40768"/>
            <a:ext cx="792088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ЯМР 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Н-спектр этил (2E) -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циано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[4-оксо-3- (проп-2-ен-1-ил) -1,3-тиазолидин-2-илиден]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этаноата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956376" y="6305550"/>
            <a:ext cx="1114472" cy="476250"/>
          </a:xfrm>
        </p:spPr>
        <p:txBody>
          <a:bodyPr/>
          <a:lstStyle/>
          <a:p>
            <a:r>
              <a:rPr lang="en-US" sz="6000" b="1" dirty="0" smtClean="0">
                <a:solidFill>
                  <a:schemeClr val="tx1"/>
                </a:solidFill>
              </a:rPr>
              <a:t>18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777686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683568" y="908720"/>
            <a:ext cx="7992888" cy="5040560"/>
          </a:xfrm>
        </p:spPr>
        <p:txBody>
          <a:bodyPr>
            <a:normAutofit fontScale="77500" lnSpcReduction="20000"/>
          </a:bodyPr>
          <a:lstStyle/>
          <a:p>
            <a:r>
              <a:rPr lang="ru-RU" sz="3200" dirty="0" smtClean="0"/>
              <a:t>Цель: изучение реакционной способности </a:t>
            </a:r>
            <a:r>
              <a:rPr lang="ru-RU" sz="3200" dirty="0" err="1" smtClean="0"/>
              <a:t>аллилизотиоцианата</a:t>
            </a:r>
            <a:r>
              <a:rPr lang="ru-RU" sz="3200" dirty="0" smtClean="0"/>
              <a:t> с различными нуклеофильными агентами </a:t>
            </a:r>
          </a:p>
          <a:p>
            <a:r>
              <a:rPr lang="ru-RU" sz="3200" dirty="0" smtClean="0"/>
              <a:t>Задачи:</a:t>
            </a:r>
          </a:p>
          <a:p>
            <a:r>
              <a:rPr lang="ru-RU" sz="3200" dirty="0" smtClean="0"/>
              <a:t>- синтезировать </a:t>
            </a:r>
            <a:r>
              <a:rPr lang="ru-RU" sz="3200" dirty="0" err="1" smtClean="0"/>
              <a:t>аллилизотиоцианат</a:t>
            </a:r>
            <a:r>
              <a:rPr lang="ru-RU" sz="3200" dirty="0" smtClean="0"/>
              <a:t> по литературной методике с удовлетворительным выходом;</a:t>
            </a:r>
          </a:p>
          <a:p>
            <a:r>
              <a:rPr lang="ru-RU" sz="3200" dirty="0" smtClean="0"/>
              <a:t>- получить промежуточные </a:t>
            </a:r>
            <a:r>
              <a:rPr lang="ru-RU" sz="3200" dirty="0" err="1" smtClean="0"/>
              <a:t>этентиоляты</a:t>
            </a:r>
            <a:r>
              <a:rPr lang="ru-RU" sz="3200" dirty="0" smtClean="0"/>
              <a:t> калия по реакции </a:t>
            </a:r>
            <a:r>
              <a:rPr lang="ru-RU" sz="3200" dirty="0" err="1" smtClean="0"/>
              <a:t>аллилизотиоцианата</a:t>
            </a:r>
            <a:r>
              <a:rPr lang="ru-RU" sz="3200" dirty="0" smtClean="0"/>
              <a:t> с некоторыми </a:t>
            </a:r>
            <a:r>
              <a:rPr lang="ru-RU" sz="3200" dirty="0" err="1" smtClean="0"/>
              <a:t>СН-кислотами</a:t>
            </a:r>
            <a:r>
              <a:rPr lang="ru-RU" sz="3200" dirty="0" smtClean="0"/>
              <a:t>;</a:t>
            </a:r>
          </a:p>
          <a:p>
            <a:r>
              <a:rPr lang="ru-RU" sz="3200" dirty="0" smtClean="0"/>
              <a:t>- осуществить </a:t>
            </a:r>
            <a:r>
              <a:rPr lang="ru-RU" sz="3200" dirty="0" err="1" smtClean="0"/>
              <a:t>алкилирование</a:t>
            </a:r>
            <a:r>
              <a:rPr lang="ru-RU" sz="3200" dirty="0" smtClean="0"/>
              <a:t> </a:t>
            </a:r>
            <a:r>
              <a:rPr lang="ru-RU" sz="3200" dirty="0" err="1" smtClean="0"/>
              <a:t>этентиолятов</a:t>
            </a:r>
            <a:r>
              <a:rPr lang="ru-RU" sz="3200" dirty="0" smtClean="0"/>
              <a:t> различными галогенпроизводными;</a:t>
            </a:r>
          </a:p>
          <a:p>
            <a:r>
              <a:rPr lang="ru-RU" sz="3200" dirty="0" smtClean="0"/>
              <a:t>- определить физико-химические константы и установить строение</a:t>
            </a:r>
            <a:r>
              <a:rPr lang="en-US" sz="3200" dirty="0" smtClean="0"/>
              <a:t> </a:t>
            </a:r>
            <a:r>
              <a:rPr lang="ru-RU" sz="3200" smtClean="0"/>
              <a:t>полученных продуктов;</a:t>
            </a:r>
            <a:endParaRPr lang="ru-RU" sz="3200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28384" y="6165304"/>
            <a:ext cx="1042464" cy="616496"/>
          </a:xfrm>
        </p:spPr>
        <p:txBody>
          <a:bodyPr/>
          <a:lstStyle/>
          <a:p>
            <a:r>
              <a:rPr lang="en-US" sz="6000" dirty="0" smtClean="0">
                <a:solidFill>
                  <a:schemeClr val="tx1"/>
                </a:solidFill>
              </a:rPr>
              <a:t>2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Получение </a:t>
            </a:r>
            <a:r>
              <a:rPr lang="ru-RU" dirty="0" err="1" smtClean="0"/>
              <a:t>аллилизотиоцианата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chemeClr val="tx1"/>
                </a:solidFill>
              </a:rPr>
              <a:t>3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5301208"/>
            <a:ext cx="2592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Выход: 77%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5733256"/>
            <a:ext cx="33891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n</a:t>
            </a:r>
            <a:r>
              <a:rPr lang="en-US" sz="2400" baseline="-25000" dirty="0" smtClean="0"/>
              <a:t>D</a:t>
            </a:r>
            <a:r>
              <a:rPr lang="en-US" sz="2400" baseline="30000" dirty="0" smtClean="0"/>
              <a:t>20</a:t>
            </a:r>
            <a:r>
              <a:rPr lang="ru-RU" sz="2400" dirty="0" smtClean="0"/>
              <a:t>: </a:t>
            </a:r>
            <a:r>
              <a:rPr lang="en-US" sz="2400" dirty="0" smtClean="0"/>
              <a:t>1,5241</a:t>
            </a:r>
            <a:endParaRPr lang="ru-RU" sz="2400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57175" cy="247650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57175" cy="247650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57175" cy="247650"/>
          </a:xfrm>
          <a:prstGeom prst="rect">
            <a:avLst/>
          </a:prstGeom>
          <a:noFill/>
        </p:spPr>
      </p:pic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57175" cy="247650"/>
          </a:xfrm>
          <a:prstGeom prst="rect">
            <a:avLst/>
          </a:prstGeom>
          <a:noFill/>
        </p:spPr>
      </p:pic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57175" cy="247650"/>
          </a:xfrm>
          <a:prstGeom prst="rect">
            <a:avLst/>
          </a:prstGeom>
          <a:noFill/>
        </p:spPr>
      </p:pic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91" name="Object 11"/>
          <p:cNvGraphicFramePr>
            <a:graphicFrameLocks noChangeAspect="1"/>
          </p:cNvGraphicFramePr>
          <p:nvPr/>
        </p:nvGraphicFramePr>
        <p:xfrm>
          <a:off x="1259632" y="2636912"/>
          <a:ext cx="7603476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2" name="ChemSketch" r:id="rId4" imgW="5093208" imgH="725424" progId="ACD.ChemSketch.20">
                  <p:embed/>
                </p:oleObj>
              </mc:Choice>
              <mc:Fallback>
                <p:oleObj name="ChemSketch" r:id="rId4" imgW="5093208" imgH="725424" progId="ACD.ChemSketch.20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636912"/>
                        <a:ext cx="7603476" cy="1080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Взаимодействие </a:t>
            </a:r>
            <a:r>
              <a:rPr lang="ru-RU" dirty="0" err="1" smtClean="0"/>
              <a:t>тиолята</a:t>
            </a:r>
            <a:r>
              <a:rPr lang="ru-RU" dirty="0" smtClean="0"/>
              <a:t> с </a:t>
            </a:r>
            <a:r>
              <a:rPr lang="ru-RU" dirty="0" err="1" smtClean="0"/>
              <a:t>алкилгалогенидами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RHal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BuI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BuCl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(I),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 (II)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PrI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(III),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AllBr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(IV)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chemeClr val="tx1"/>
                </a:solidFill>
              </a:rPr>
              <a:t>4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1115616" y="2204864"/>
          <a:ext cx="7632848" cy="168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name="ChemSketch" r:id="rId3" imgW="5882640" imgH="1301496" progId="ACD.ChemSketch.20">
                  <p:embed/>
                </p:oleObj>
              </mc:Choice>
              <mc:Fallback>
                <p:oleObj name="ChemSketch" r:id="rId3" imgW="5882640" imgH="1301496" progId="ACD.ChemSketch.20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204864"/>
                        <a:ext cx="7632848" cy="1689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96336" y="3789040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I-IV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Полученные продукты реакций.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chemeClr val="tx1"/>
                </a:solidFill>
              </a:rPr>
              <a:t>5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3968" y="1412776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12360" y="2276872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II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131840" y="5157192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III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948264" y="5013176"/>
            <a:ext cx="169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IV</a:t>
            </a:r>
            <a:endParaRPr lang="ru-RU" sz="3200" b="1" dirty="0"/>
          </a:p>
        </p:txBody>
      </p:sp>
      <p:graphicFrame>
        <p:nvGraphicFramePr>
          <p:cNvPr id="17409" name="Object 1"/>
          <p:cNvGraphicFramePr>
            <a:graphicFrameLocks noChangeAspect="1"/>
          </p:cNvGraphicFramePr>
          <p:nvPr/>
        </p:nvGraphicFramePr>
        <p:xfrm>
          <a:off x="1547664" y="1196752"/>
          <a:ext cx="2088232" cy="2599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" name="ChemSketch" r:id="rId3" imgW="1420200" imgH="1767960" progId="ACD.ChemSketch.20">
                  <p:embed/>
                </p:oleObj>
              </mc:Choice>
              <mc:Fallback>
                <p:oleObj name="ChemSketch" r:id="rId3" imgW="1420200" imgH="1767960" progId="ACD.ChemSketch.20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1196752"/>
                        <a:ext cx="2088232" cy="25992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4932040" y="1556792"/>
          <a:ext cx="2903024" cy="1728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5" name="ChemSketch" r:id="rId5" imgW="1624680" imgH="966240" progId="ACD.ChemSketch.20">
                  <p:embed/>
                </p:oleObj>
              </mc:Choice>
              <mc:Fallback>
                <p:oleObj name="ChemSketch" r:id="rId5" imgW="1624680" imgH="966240" progId="ACD.ChemSketch.2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1556792"/>
                        <a:ext cx="2903024" cy="17281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1187624" y="4077072"/>
          <a:ext cx="2250337" cy="25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ChemSketch" r:id="rId7" imgW="1420200" imgH="1636920" progId="ACD.ChemSketch.20">
                  <p:embed/>
                </p:oleObj>
              </mc:Choice>
              <mc:Fallback>
                <p:oleObj name="ChemSketch" r:id="rId7" imgW="1420200" imgH="1636920" progId="ACD.ChemSketch.20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077072"/>
                        <a:ext cx="2250337" cy="259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4644008" y="4077072"/>
          <a:ext cx="2448272" cy="25835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7" name="ChemSketch" r:id="rId9" imgW="1551600" imgH="1636920" progId="ACD.ChemSketch.20">
                  <p:embed/>
                </p:oleObj>
              </mc:Choice>
              <mc:Fallback>
                <p:oleObj name="ChemSketch" r:id="rId9" imgW="1551600" imgH="1636920" progId="ACD.ChemSketch.20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4077072"/>
                        <a:ext cx="2448272" cy="25835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Взаимодействие </a:t>
            </a:r>
            <a:r>
              <a:rPr lang="ru-RU" dirty="0" err="1" smtClean="0"/>
              <a:t>тиолята</a:t>
            </a:r>
            <a:r>
              <a:rPr lang="ru-RU" dirty="0" smtClean="0"/>
              <a:t> с эфиром хлоруксусной кислоты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380312" y="6305550"/>
            <a:ext cx="1690536" cy="476250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tx1"/>
                </a:solidFill>
              </a:rPr>
              <a:t>6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5589240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CN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CN, CH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COOEt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1014985" y="1556792"/>
          <a:ext cx="8129015" cy="3744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7" name="ChemSketch" r:id="rId3" imgW="3871080" imgH="1783080" progId="ACD.ChemSketch.20">
                  <p:embed/>
                </p:oleObj>
              </mc:Choice>
              <mc:Fallback>
                <p:oleObj name="ChemSketch" r:id="rId3" imgW="3871080" imgH="1783080" progId="ACD.ChemSketch.2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4985" y="1556792"/>
                        <a:ext cx="8129015" cy="37444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0" y="4941168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V-VI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Полученные продукты реакции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812360" y="6305550"/>
            <a:ext cx="1258488" cy="476250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tx1"/>
                </a:solidFill>
              </a:rPr>
              <a:t>7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84" y="4509120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V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08304" y="4509120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VI</a:t>
            </a:r>
            <a:endParaRPr lang="ru-RU" sz="3200" b="1" dirty="0"/>
          </a:p>
        </p:txBody>
      </p:sp>
      <p:graphicFrame>
        <p:nvGraphicFramePr>
          <p:cNvPr id="10241" name="Object 1"/>
          <p:cNvGraphicFramePr>
            <a:graphicFrameLocks noChangeAspect="1"/>
          </p:cNvGraphicFramePr>
          <p:nvPr/>
        </p:nvGraphicFramePr>
        <p:xfrm>
          <a:off x="1187624" y="2420888"/>
          <a:ext cx="2304257" cy="2779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ChemSketch" r:id="rId3" imgW="1575720" imgH="1901880" progId="ACD.ChemSketch.20">
                  <p:embed/>
                </p:oleObj>
              </mc:Choice>
              <mc:Fallback>
                <p:oleObj name="ChemSketch" r:id="rId3" imgW="1575720" imgH="1901880" progId="ACD.ChemSketch.20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420888"/>
                        <a:ext cx="2304257" cy="27799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4572000" y="2492896"/>
          <a:ext cx="2520280" cy="2560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ChemSketch" r:id="rId5" imgW="1871640" imgH="1901880" progId="ACD.ChemSketch.20">
                  <p:embed/>
                </p:oleObj>
              </mc:Choice>
              <mc:Fallback>
                <p:oleObj name="ChemSketch" r:id="rId5" imgW="1871640" imgH="1901880" progId="ACD.ChemSketch.2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492896"/>
                        <a:ext cx="2520280" cy="25608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Физико-химические характеристики  соединений, полученных взаимодействием </a:t>
            </a:r>
            <a:r>
              <a:rPr lang="ru-RU" sz="2400" dirty="0" err="1" smtClean="0"/>
              <a:t>этентиолята</a:t>
            </a:r>
            <a:r>
              <a:rPr lang="ru-RU" sz="2400" dirty="0" smtClean="0"/>
              <a:t> калия с  </a:t>
            </a:r>
            <a:r>
              <a:rPr lang="ru-RU" sz="2400" dirty="0" err="1" smtClean="0"/>
              <a:t>алкилгалогенидами</a:t>
            </a:r>
            <a:endParaRPr lang="ru-RU" sz="24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331640" y="1189155"/>
          <a:ext cx="7488831" cy="56688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7766"/>
                <a:gridCol w="1706641"/>
                <a:gridCol w="1725768"/>
                <a:gridCol w="1581954"/>
                <a:gridCol w="976702"/>
              </a:tblGrid>
              <a:tr h="612656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r>
                        <a:rPr lang="ru-RU" dirty="0" err="1" smtClean="0"/>
                        <a:t>оединени</a:t>
                      </a:r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ИК-</a:t>
                      </a:r>
                      <a:r>
                        <a:rPr kumimoji="0" lang="en-US" sz="1800" kern="1200" dirty="0" smtClean="0"/>
                        <a:t>c</a:t>
                      </a:r>
                      <a:r>
                        <a:rPr kumimoji="0" lang="ru-RU" sz="1800" kern="1200" dirty="0" err="1" smtClean="0"/>
                        <a:t>пект</a:t>
                      </a:r>
                      <a:r>
                        <a:rPr kumimoji="0" lang="en-US" sz="1800" kern="1200" dirty="0" smtClean="0"/>
                        <a:t>p</a:t>
                      </a:r>
                      <a:r>
                        <a:rPr kumimoji="0" lang="ru-RU" sz="1800" kern="1200" dirty="0" smtClean="0"/>
                        <a:t>,</a:t>
                      </a:r>
                      <a:r>
                        <a:rPr kumimoji="0" lang="ru-RU" sz="1800" kern="1200" dirty="0" err="1" smtClean="0"/>
                        <a:t>(ʋ,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en-US" sz="1800" kern="1200" dirty="0" smtClean="0"/>
                        <a:t>c</a:t>
                      </a:r>
                      <a:r>
                        <a:rPr kumimoji="0" lang="ru-RU" sz="1800" kern="1200" dirty="0" smtClean="0"/>
                        <a:t>м</a:t>
                      </a:r>
                      <a:r>
                        <a:rPr kumimoji="0" lang="ru-RU" sz="1800" kern="1200" baseline="30000" dirty="0" smtClean="0"/>
                        <a:t>-1)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ЯМP </a:t>
                      </a:r>
                      <a:r>
                        <a:rPr kumimoji="0" lang="ru-RU" sz="1800" kern="1200" baseline="30000" dirty="0" smtClean="0"/>
                        <a:t>1</a:t>
                      </a:r>
                      <a:r>
                        <a:rPr kumimoji="0" lang="ru-RU" sz="1800" kern="1200" dirty="0" smtClean="0"/>
                        <a:t>Н </a:t>
                      </a:r>
                      <a:r>
                        <a:rPr kumimoji="0" lang="ru-RU" sz="1800" kern="1200" dirty="0" err="1" smtClean="0"/>
                        <a:t>cпектp</a:t>
                      </a:r>
                      <a:endParaRPr lang="ru-RU" dirty="0" smtClean="0"/>
                    </a:p>
                    <a:p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kern="1200" dirty="0" err="1" smtClean="0"/>
                        <a:t>(δ, </a:t>
                      </a:r>
                      <a:r>
                        <a:rPr kumimoji="0" lang="ru-RU" sz="1800" kern="1200" dirty="0" smtClean="0"/>
                        <a:t>м.д.)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err="1" smtClean="0"/>
                        <a:t>Темпеpaтуpa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kern="1200" dirty="0" err="1" smtClean="0"/>
                        <a:t>плaвления</a:t>
                      </a:r>
                      <a:r>
                        <a:rPr kumimoji="0" lang="ru-RU" sz="1800" kern="1200" dirty="0" smtClean="0"/>
                        <a:t>, </a:t>
                      </a:r>
                      <a:r>
                        <a:rPr kumimoji="0" lang="ru-RU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/>
                        <a:t>Выxoд</a:t>
                      </a:r>
                      <a:r>
                        <a:rPr kumimoji="0" lang="ru-RU" sz="1800" kern="1200" dirty="0" smtClean="0"/>
                        <a:t>, %</a:t>
                      </a:r>
                      <a:endParaRPr lang="ru-RU" dirty="0"/>
                    </a:p>
                  </a:txBody>
                  <a:tcPr/>
                </a:tc>
              </a:tr>
              <a:tr h="1076034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1656(C=C)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2204(CN)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2920-2850(C-H)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3305, 3210 (NH)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229-230</a:t>
                      </a:r>
                      <a:endParaRPr lang="ru-RU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ru-RU" dirty="0"/>
                    </a:p>
                  </a:txBody>
                  <a:tcPr/>
                </a:tc>
              </a:tr>
              <a:tr h="1813886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1654(C=C)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2202(CN)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2935-2910(C-H)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3200(NH)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4,23(2Н)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5,89-5,97(1Н)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5,14-5,21(2Н)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2,50-2,60(3Н)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1,20-1,24(3Н)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4,12-4,17(2Н)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3,34(1Н)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78-79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</a:t>
                      </a:r>
                      <a:endParaRPr lang="ru-RU" dirty="0"/>
                    </a:p>
                  </a:txBody>
                  <a:tcPr/>
                </a:tc>
              </a:tr>
              <a:tr h="49292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213-214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/>
                </a:tc>
              </a:tr>
              <a:tr h="818746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3215, 3307(NH</a:t>
                      </a:r>
                      <a:r>
                        <a:rPr kumimoji="0" lang="ru-RU" sz="1600" kern="1200" baseline="-25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2206 (CN)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1620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1546 (C=C)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706000" y="6693768"/>
            <a:ext cx="1474512" cy="328464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8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Физико-химические характеристики  соединений, полученных взаимодействием </a:t>
            </a:r>
            <a:r>
              <a:rPr lang="ru-RU" sz="2400" dirty="0" err="1" smtClean="0"/>
              <a:t>этентиолята</a:t>
            </a:r>
            <a:r>
              <a:rPr lang="ru-RU" sz="2400" dirty="0" smtClean="0"/>
              <a:t> с </a:t>
            </a:r>
            <a:r>
              <a:rPr lang="ru-RU" sz="2400" dirty="0" err="1" smtClean="0"/>
              <a:t>эфирором</a:t>
            </a:r>
            <a:r>
              <a:rPr lang="ru-RU" sz="2400" dirty="0" smtClean="0"/>
              <a:t> хлоруксусной кислоты</a:t>
            </a:r>
            <a:endParaRPr lang="ru-RU" sz="24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115616" y="1412776"/>
          <a:ext cx="7499350" cy="408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9870"/>
                <a:gridCol w="1668482"/>
                <a:gridCol w="1872208"/>
                <a:gridCol w="1512168"/>
                <a:gridCol w="94662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Соединение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ИК-</a:t>
                      </a:r>
                      <a:r>
                        <a:rPr kumimoji="0" lang="en-US" sz="1800" kern="1200" dirty="0" smtClean="0"/>
                        <a:t>c</a:t>
                      </a:r>
                      <a:r>
                        <a:rPr kumimoji="0" lang="ru-RU" sz="1800" kern="1200" dirty="0" err="1" smtClean="0"/>
                        <a:t>пект</a:t>
                      </a:r>
                      <a:r>
                        <a:rPr kumimoji="0" lang="en-US" sz="1800" kern="1200" dirty="0" smtClean="0"/>
                        <a:t>p</a:t>
                      </a:r>
                      <a:r>
                        <a:rPr kumimoji="0" lang="ru-RU" sz="1800" kern="1200" dirty="0" smtClean="0"/>
                        <a:t>,</a:t>
                      </a:r>
                      <a:r>
                        <a:rPr kumimoji="0" lang="ru-RU" sz="1800" kern="1200" dirty="0" err="1" smtClean="0"/>
                        <a:t>(ʋ,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en-US" sz="1800" kern="1200" dirty="0" smtClean="0"/>
                        <a:t>c</a:t>
                      </a:r>
                      <a:r>
                        <a:rPr kumimoji="0" lang="ru-RU" sz="1800" kern="1200" dirty="0" smtClean="0"/>
                        <a:t>м</a:t>
                      </a:r>
                      <a:r>
                        <a:rPr kumimoji="0" lang="ru-RU" sz="1800" kern="1200" baseline="30000" dirty="0" smtClean="0"/>
                        <a:t>-1</a:t>
                      </a:r>
                      <a:r>
                        <a:rPr kumimoji="0" lang="ru-RU" sz="1800" kern="1200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ЯМP </a:t>
                      </a:r>
                      <a:r>
                        <a:rPr kumimoji="0" lang="ru-RU" sz="1800" kern="1200" baseline="30000" dirty="0" smtClean="0"/>
                        <a:t>1</a:t>
                      </a:r>
                      <a:r>
                        <a:rPr kumimoji="0" lang="ru-RU" sz="1800" kern="1200" dirty="0" smtClean="0"/>
                        <a:t>Н </a:t>
                      </a:r>
                      <a:r>
                        <a:rPr kumimoji="0" lang="ru-RU" sz="1800" kern="1200" dirty="0" err="1" smtClean="0"/>
                        <a:t>cпектp</a:t>
                      </a:r>
                      <a:endParaRPr lang="ru-RU" dirty="0" smtClean="0"/>
                    </a:p>
                    <a:p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kern="1200" dirty="0" err="1" smtClean="0"/>
                        <a:t>(δ, </a:t>
                      </a:r>
                      <a:r>
                        <a:rPr kumimoji="0" lang="ru-RU" sz="1800" kern="1200" dirty="0" smtClean="0"/>
                        <a:t>м.д.)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err="1" smtClean="0"/>
                        <a:t>Темпеpaтуpa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kern="1200" dirty="0" err="1" smtClean="0"/>
                        <a:t>плaвления</a:t>
                      </a:r>
                      <a:r>
                        <a:rPr kumimoji="0" lang="ru-RU" sz="1800" kern="1200" dirty="0" smtClean="0"/>
                        <a:t>, </a:t>
                      </a:r>
                      <a:r>
                        <a:rPr kumimoji="0" lang="ru-RU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Выход, 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1650(C=C)</a:t>
                      </a:r>
                      <a:endParaRPr lang="ru-RU" sz="1600" dirty="0" smtClean="0"/>
                    </a:p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1720(C=O)</a:t>
                      </a:r>
                      <a:endParaRPr lang="ru-RU" sz="1600" dirty="0" smtClean="0"/>
                    </a:p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2215-2205(CN)</a:t>
                      </a:r>
                      <a:endParaRPr lang="ru-RU" sz="1600" dirty="0" smtClean="0"/>
                    </a:p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2990-2935(C-H)</a:t>
                      </a:r>
                      <a:endParaRPr lang="ru-RU" sz="16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4,33(2Н)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5,81-5,89(1Н)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4,55(2Н)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5,09-5,25(2Н)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72-73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1685,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(C=O)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2204(CN)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299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-2935(C-H)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4,17-4,22(2Н)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5,83-5,90(1Н)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4,70-4,96(2Н)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5,00-5,20(2Н)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1,20-1,24(3Н)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4,02(2Н)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81-82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740352" y="6305550"/>
            <a:ext cx="1330496" cy="476250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tx1"/>
                </a:solidFill>
              </a:rPr>
              <a:t>9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1342</TotalTime>
  <Words>465</Words>
  <Application>Microsoft Office PowerPoint</Application>
  <PresentationFormat>Экран (4:3)</PresentationFormat>
  <Paragraphs>131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Солнцестояние</vt:lpstr>
      <vt:lpstr>ChemSketch</vt:lpstr>
      <vt:lpstr>     </vt:lpstr>
      <vt:lpstr>Презентация PowerPoint</vt:lpstr>
      <vt:lpstr>Получение аллилизотиоцианата: </vt:lpstr>
      <vt:lpstr>Взаимодействие тиолята с алкилгалогенидами.</vt:lpstr>
      <vt:lpstr>Полученные продукты реакций.</vt:lpstr>
      <vt:lpstr>Взаимодействие тиолята с эфиром хлоруксусной кислоты</vt:lpstr>
      <vt:lpstr>Полученные продукты реакции</vt:lpstr>
      <vt:lpstr>Физико-химические характеристики  соединений, полученных взаимодействием этентиолята калия с  алкилгалогенидами</vt:lpstr>
      <vt:lpstr>Физико-химические характеристики  соединений, полученных взаимодействием этентиолята с эфирором хлоруксусной кислоты</vt:lpstr>
      <vt:lpstr>Выводы:</vt:lpstr>
      <vt:lpstr>Спасибо за внимание!</vt:lpstr>
      <vt:lpstr>ИК-спектр аллилизотиоционата</vt:lpstr>
      <vt:lpstr>ИК-спектр [(Пентилсульфанилпиримидин) (проп-2-ен-1-ил) метилиден] пропандинитрила</vt:lpstr>
      <vt:lpstr>ИК-спектр [(Пропилсульфанилпиримидин) (проп-2-ен-1-ил) метилиден] пропандинитрила</vt:lpstr>
      <vt:lpstr>ИК-спектр [4 - оксо - 3 - (проп-2-ен-1-ил) - 1,3 – триазолидин – 2 - илиден] пропандинитрила </vt:lpstr>
      <vt:lpstr>ЯМР 1Н-спектр этил (2E) -2-циано-3- (метилсульфанил) -3- (проп-2-ен-1-иламино) проп-2-еноата</vt:lpstr>
      <vt:lpstr>ЯМР 1Н-спектр [4-оксо-3- (проп-2-ен-1-ил) -1,3-тиазолидин-2-илиден] пропандинитрила</vt:lpstr>
      <vt:lpstr>ЯМР 1Н-спектр этил (2E) -циано [4-оксо-3- (проп-2-ен-1-ил) -1,3-тиазолидин-2-илиден] этаноата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работ с нормативными документами в испытательной лаборатории</dc:title>
  <dc:creator>Виктория Панарина</dc:creator>
  <cp:lastModifiedBy>Даниил Косарев</cp:lastModifiedBy>
  <cp:revision>135</cp:revision>
  <dcterms:created xsi:type="dcterms:W3CDTF">2018-07-26T14:37:30Z</dcterms:created>
  <dcterms:modified xsi:type="dcterms:W3CDTF">2022-11-08T07:49:38Z</dcterms:modified>
</cp:coreProperties>
</file>