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9/16/2022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97735" y="270458"/>
            <a:ext cx="10109915" cy="682580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ДОПОЛНИТЕЛЬНАЯ ОБЩЕОБРАЗОВАТЕЛЬНАЯ ОБЩЕРАЗВИВАЮЩАЯ ПРОГРАММА                   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4211" y="1287887"/>
            <a:ext cx="10919653" cy="4503313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                                 </a:t>
            </a:r>
            <a:r>
              <a:rPr lang="ru-RU" sz="3200" b="1" dirty="0" smtClean="0">
                <a:solidFill>
                  <a:srgbClr val="FF0000"/>
                </a:solidFill>
              </a:rPr>
              <a:t>ВОЛШЕБНЫЙ ПЕСОЧЕК</a:t>
            </a:r>
          </a:p>
          <a:p>
            <a:r>
              <a:rPr lang="ru-RU" sz="1800" b="1" dirty="0" smtClean="0">
                <a:solidFill>
                  <a:schemeClr val="bg1"/>
                </a:solidFill>
              </a:rPr>
              <a:t>          </a:t>
            </a:r>
          </a:p>
          <a:p>
            <a:r>
              <a:rPr lang="ru-RU" sz="2000" b="1" dirty="0">
                <a:solidFill>
                  <a:schemeClr val="bg1"/>
                </a:solidFill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</a:rPr>
              <a:t>      КОМПЛЕКСНОЕ РАЗВИТИЕ ДЕТЕЙ 2-3 ЛЕТ НА ЗАНЯТИЯХ КИНЕТИЧЕСКИМ ПЕСКОМ</a:t>
            </a:r>
          </a:p>
          <a:p>
            <a:r>
              <a:rPr lang="ru-RU" sz="2000" b="1" dirty="0" smtClean="0">
                <a:solidFill>
                  <a:schemeClr val="bg1"/>
                </a:solidFill>
              </a:rPr>
              <a:t>                           </a:t>
            </a:r>
          </a:p>
          <a:p>
            <a:r>
              <a:rPr lang="ru-RU" sz="2000" b="1" dirty="0">
                <a:solidFill>
                  <a:schemeClr val="bg1"/>
                </a:solidFill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</a:rPr>
              <a:t>                      Срок освоения с 01.10.2022 по </a:t>
            </a:r>
            <a:r>
              <a:rPr lang="ru-RU" sz="2000" b="1" dirty="0" smtClean="0">
                <a:solidFill>
                  <a:schemeClr val="bg1"/>
                </a:solidFill>
              </a:rPr>
              <a:t>31.05.2023 </a:t>
            </a:r>
            <a:r>
              <a:rPr lang="ru-RU" sz="2000" b="1" dirty="0" smtClean="0">
                <a:solidFill>
                  <a:schemeClr val="bg1"/>
                </a:solidFill>
              </a:rPr>
              <a:t>(1 раз в неделю)</a:t>
            </a:r>
          </a:p>
          <a:p>
            <a:r>
              <a:rPr lang="ru-RU" sz="2000" b="1" dirty="0" smtClean="0">
                <a:solidFill>
                  <a:schemeClr val="bg1"/>
                </a:solidFill>
              </a:rPr>
              <a:t>                      </a:t>
            </a:r>
          </a:p>
          <a:p>
            <a:r>
              <a:rPr lang="ru-RU" sz="2000" b="1" dirty="0" smtClean="0">
                <a:solidFill>
                  <a:schemeClr val="bg1"/>
                </a:solidFill>
              </a:rPr>
              <a:t>              Преподаватель : педагог дополнительного образования Иванова Е.С.</a:t>
            </a:r>
          </a:p>
          <a:p>
            <a:endParaRPr lang="ru-RU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96044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4276" y="556182"/>
            <a:ext cx="7644335" cy="516588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Задачи программы: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chemeClr val="bg1"/>
                </a:solidFill>
              </a:rPr>
              <a:t>-</a:t>
            </a:r>
            <a:r>
              <a:rPr lang="ru-RU" sz="2400" b="1" i="1" dirty="0">
                <a:solidFill>
                  <a:schemeClr val="bg1"/>
                </a:solidFill>
              </a:rPr>
              <a:t> </a:t>
            </a:r>
            <a:r>
              <a:rPr lang="ru-RU" sz="2400" b="1" i="1" dirty="0" smtClean="0">
                <a:solidFill>
                  <a:schemeClr val="bg1"/>
                </a:solidFill>
              </a:rPr>
              <a:t>развивать тактильно-кинетическую чувствительность, мелкую моторику рук;</a:t>
            </a:r>
            <a:br>
              <a:rPr lang="ru-RU" sz="2400" b="1" i="1" dirty="0" smtClean="0">
                <a:solidFill>
                  <a:schemeClr val="bg1"/>
                </a:solidFill>
              </a:rPr>
            </a:br>
            <a:r>
              <a:rPr lang="ru-RU" sz="2400" b="1" i="1" dirty="0" smtClean="0">
                <a:solidFill>
                  <a:schemeClr val="bg1"/>
                </a:solidFill>
              </a:rPr>
              <a:t>- развивать творческие способности ребенка;</a:t>
            </a:r>
            <a:br>
              <a:rPr lang="ru-RU" sz="2400" b="1" i="1" dirty="0" smtClean="0">
                <a:solidFill>
                  <a:schemeClr val="bg1"/>
                </a:solidFill>
              </a:rPr>
            </a:br>
            <a:r>
              <a:rPr lang="ru-RU" sz="2400" b="1" i="1" dirty="0" smtClean="0">
                <a:solidFill>
                  <a:schemeClr val="bg1"/>
                </a:solidFill>
              </a:rPr>
              <a:t>- развивать речь и коммуникативные навыки;</a:t>
            </a:r>
            <a:br>
              <a:rPr lang="ru-RU" sz="2400" b="1" i="1" dirty="0" smtClean="0">
                <a:solidFill>
                  <a:schemeClr val="bg1"/>
                </a:solidFill>
              </a:rPr>
            </a:br>
            <a:r>
              <a:rPr lang="ru-RU" sz="2400" b="1" i="1" dirty="0" smtClean="0">
                <a:solidFill>
                  <a:schemeClr val="bg1"/>
                </a:solidFill>
              </a:rPr>
              <a:t>- создавать условия для психологического и эмоционального благополучия ребенка, снятия мышечной напряженности;</a:t>
            </a:r>
            <a:br>
              <a:rPr lang="ru-RU" sz="2400" b="1" i="1" dirty="0" smtClean="0">
                <a:solidFill>
                  <a:schemeClr val="bg1"/>
                </a:solidFill>
              </a:rPr>
            </a:br>
            <a:r>
              <a:rPr lang="ru-RU" sz="2400" b="1" i="1" dirty="0" smtClean="0">
                <a:solidFill>
                  <a:schemeClr val="bg1"/>
                </a:solidFill>
              </a:rPr>
              <a:t>- воспитывать усидчивость и терпение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38638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0962" y="103695"/>
            <a:ext cx="8483320" cy="5607901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Новизна программы</a:t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2400" b="1" dirty="0">
                <a:solidFill>
                  <a:srgbClr val="FF0000"/>
                </a:solidFill>
              </a:rPr>
              <a:t/>
            </a:r>
            <a:br>
              <a:rPr lang="ru-RU" sz="2400" b="1" dirty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/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i="1" dirty="0" smtClean="0">
                <a:solidFill>
                  <a:schemeClr val="bg1"/>
                </a:solidFill>
              </a:rPr>
              <a:t>ОТЛИЧИТЕЛЬНОЙ ОСОБЕННОСТЬЮ ПРОГРАММЫ ЯВЛЯЕТСЯ РАЗВИТИЕ У ДЕТЕЙ ТВОРЧЕСКИХ И ИССЛЕДОВАТЕЛЬСКИХ СПОСОБНОСТЕЙ, ПРИОБРЕТЕНИЕ РУЧНОЙ УМЕЛОСТИ, РАЗВИТИЕ НАВЫКОВ ИГРОВОЙ ДЕЯТЕЛЬНОСТИ И КОММУНИКАТИВНЫХ НАВЫКОВ РЕБЕНКА</a:t>
            </a:r>
            <a:r>
              <a:rPr lang="ru-RU" sz="2400" b="1" i="1" dirty="0" smtClean="0">
                <a:solidFill>
                  <a:srgbClr val="FF0000"/>
                </a:solidFill>
              </a:rPr>
              <a:t/>
            </a:r>
            <a:br>
              <a:rPr lang="ru-RU" sz="2400" b="1" i="1" dirty="0" smtClean="0">
                <a:solidFill>
                  <a:srgbClr val="FF0000"/>
                </a:solidFill>
              </a:rPr>
            </a:br>
            <a:r>
              <a:rPr lang="ru-RU" sz="3200" b="1" i="1" dirty="0">
                <a:solidFill>
                  <a:srgbClr val="FF0000"/>
                </a:solidFill>
              </a:rPr>
              <a:t/>
            </a:r>
            <a:br>
              <a:rPr lang="ru-RU" sz="3200" b="1" i="1" dirty="0">
                <a:solidFill>
                  <a:srgbClr val="FF0000"/>
                </a:solidFill>
              </a:rPr>
            </a:br>
            <a:endParaRPr lang="ru-RU" sz="32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45647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7266" y="-1385740"/>
            <a:ext cx="9418146" cy="481474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СТРУКТУРА ЗАНЯТИЙ КРУЖКА</a:t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3"/>
          </p:nvPr>
        </p:nvSpPr>
        <p:spPr>
          <a:xfrm>
            <a:off x="471341" y="2121031"/>
            <a:ext cx="9509272" cy="3110845"/>
          </a:xfrm>
        </p:spPr>
        <p:txBody>
          <a:bodyPr>
            <a:normAutofit/>
          </a:bodyPr>
          <a:lstStyle/>
          <a:p>
            <a:pPr marL="342900" indent="-342900">
              <a:buFontTx/>
              <a:buChar char="-"/>
            </a:pPr>
            <a:r>
              <a:rPr lang="ru-RU" b="1" dirty="0" smtClean="0">
                <a:solidFill>
                  <a:schemeClr val="bg1"/>
                </a:solidFill>
              </a:rPr>
              <a:t>ИГРЫ С ПЕСКОМ И ПРЕДМЕТАМИ (БРОСОВЫМ И ПРИРОДНЫМ МАТЕРИАЛОМ)</a:t>
            </a:r>
          </a:p>
          <a:p>
            <a:pPr marL="342900" indent="-342900">
              <a:buFontTx/>
              <a:buChar char="-"/>
            </a:pPr>
            <a:r>
              <a:rPr lang="ru-RU" b="1" dirty="0" smtClean="0">
                <a:solidFill>
                  <a:schemeClr val="bg1"/>
                </a:solidFill>
              </a:rPr>
              <a:t>ИГРЫ С ПЕСКОМ И ЛАДОШКАМИ (ЛЕПКА ОБЪЕМНЫХ ФОРМ)</a:t>
            </a:r>
          </a:p>
          <a:p>
            <a:pPr marL="342900" indent="-342900">
              <a:buFontTx/>
              <a:buChar char="-"/>
            </a:pPr>
            <a:r>
              <a:rPr lang="ru-RU" b="1" dirty="0" smtClean="0">
                <a:solidFill>
                  <a:schemeClr val="bg1"/>
                </a:solidFill>
              </a:rPr>
              <a:t>ИГРЫ С ФОРМАМИ</a:t>
            </a:r>
          </a:p>
          <a:p>
            <a:pPr marL="342900" indent="-342900">
              <a:buFontTx/>
              <a:buChar char="-"/>
            </a:pPr>
            <a:r>
              <a:rPr lang="ru-RU" b="1" dirty="0" smtClean="0">
                <a:solidFill>
                  <a:schemeClr val="bg1"/>
                </a:solidFill>
              </a:rPr>
              <a:t>ПАЛЬЧИКОВЫЕ ИГРЫ</a:t>
            </a:r>
          </a:p>
          <a:p>
            <a:pPr marL="342900" indent="-342900">
              <a:buFontTx/>
              <a:buChar char="-"/>
            </a:pPr>
            <a:r>
              <a:rPr lang="ru-RU" b="1" dirty="0" smtClean="0">
                <a:solidFill>
                  <a:schemeClr val="bg1"/>
                </a:solidFill>
              </a:rPr>
              <a:t>ПОДВИЖНЫЕ И МУЗЫКАЛЬНЫЕ ИГРЫ</a:t>
            </a:r>
          </a:p>
          <a:p>
            <a:pPr marL="342900" indent="-342900">
              <a:buFontTx/>
              <a:buChar char="-"/>
            </a:pPr>
            <a:r>
              <a:rPr lang="ru-RU" b="1" dirty="0" smtClean="0">
                <a:solidFill>
                  <a:schemeClr val="bg1"/>
                </a:solidFill>
              </a:rPr>
              <a:t>ДИДАКТИЧЕСКИЕ ИГРЫ</a:t>
            </a:r>
          </a:p>
          <a:p>
            <a:pPr marL="342900" indent="-342900">
              <a:buFontTx/>
              <a:buChar char="-"/>
            </a:pPr>
            <a:endParaRPr lang="ru-RU" b="1" dirty="0" smtClean="0">
              <a:solidFill>
                <a:schemeClr val="bg1"/>
              </a:solidFill>
            </a:endParaRPr>
          </a:p>
          <a:p>
            <a:pPr marL="342900" indent="-342900">
              <a:buFontTx/>
              <a:buChar char="-"/>
            </a:pP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684212" y="4496587"/>
            <a:ext cx="10580819" cy="148934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 ИГРЫ С ПЕСКОМ – ЭТО УВЛЕКАТЕЛЬНО И  ПОЗНАВАТЕЛЬНО ДЛЯ ВАШИХ МАЛЫШЕЙ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77632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2046" y="566670"/>
            <a:ext cx="4218765" cy="546708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7469" y="508716"/>
            <a:ext cx="3683357" cy="5525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7508326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48</TotalTime>
  <Words>94</Words>
  <Application>Microsoft Office PowerPoint</Application>
  <PresentationFormat>Широкоэкранный</PresentationFormat>
  <Paragraphs>18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8" baseType="lpstr">
      <vt:lpstr>Century Gothic</vt:lpstr>
      <vt:lpstr>Wingdings 3</vt:lpstr>
      <vt:lpstr>Сектор</vt:lpstr>
      <vt:lpstr>ДОПОЛНИТЕЛЬНАЯ ОБЩЕОБРАЗОВАТЕЛЬНАЯ ОБЩЕРАЗВИВАЮЩАЯ ПРОГРАММА                   </vt:lpstr>
      <vt:lpstr>Задачи программы: - развивать тактильно-кинетическую чувствительность, мелкую моторику рук; - развивать творческие способности ребенка; - развивать речь и коммуникативные навыки; - создавать условия для психологического и эмоционального благополучия ребенка, снятия мышечной напряженности; - воспитывать усидчивость и терпение</vt:lpstr>
      <vt:lpstr>Новизна программы   ОТЛИЧИТЕЛЬНОЙ ОСОБЕННОСТЬЮ ПРОГРАММЫ ЯВЛЯЕТСЯ РАЗВИТИЕ У ДЕТЕЙ ТВОРЧЕСКИХ И ИССЛЕДОВАТЕЛЬСКИХ СПОСОБНОСТЕЙ, ПРИОБРЕТЕНИЕ РУЧНОЙ УМЕЛОСТИ, РАЗВИТИЕ НАВЫКОВ ИГРОВОЙ ДЕЯТЕЛЬНОСТИ И КОММУНИКАТИВНЫХ НАВЫКОВ РЕБЕНКА  </vt:lpstr>
      <vt:lpstr>СТРУКТУРА ЗАНЯТИЙ КРУЖКА 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ДОПОЛНИТЕЛЬНАЯ ОБЩЕОБРАЗОВАТЕЛЬНАЯ ОБЩЕРАЗВИВАЮЩАЯ ПРОГРАММА                   </dc:title>
  <dc:creator>Дмитрий Иванов</dc:creator>
  <cp:lastModifiedBy>Дмитрий Иванов</cp:lastModifiedBy>
  <cp:revision>10</cp:revision>
  <dcterms:created xsi:type="dcterms:W3CDTF">2022-09-16T07:46:29Z</dcterms:created>
  <dcterms:modified xsi:type="dcterms:W3CDTF">2022-09-16T09:01:26Z</dcterms:modified>
</cp:coreProperties>
</file>