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0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30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31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31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8EEE45E-C122-4C28-BD18-AEAA193F4812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19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1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0E456DB-8E91-40B9-9425-24014AD3366E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4BF28F8-E0BB-43FA-A94F-F4B4254B8CA5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12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2391120" y="4372200"/>
            <a:ext cx="86828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1523880" y="731520"/>
            <a:ext cx="8534160" cy="3474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r>
              <a:rPr lang="ru-RU" sz="11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26.5.21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fld id="{4C9F2821-E7A9-4B05-8F6D-4B197952CF47}" type="slidenum">
              <a:rPr lang="ru-RU" sz="1200" b="1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extShape 1"/>
          <p:cNvSpPr txBox="1"/>
          <p:nvPr/>
        </p:nvSpPr>
        <p:spPr>
          <a:xfrm>
            <a:off x="6397560" y="4543560"/>
            <a:ext cx="5196960" cy="16772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7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Учитель </a:t>
            </a:r>
            <a:r>
              <a:rPr lang="ru-RU" sz="17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– </a:t>
            </a:r>
            <a:r>
              <a:rPr lang="ru-RU" sz="17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дефектолог </a:t>
            </a:r>
            <a:r>
              <a:rPr lang="en-US" sz="17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I</a:t>
            </a:r>
            <a:r>
              <a:rPr lang="ru-RU" sz="17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КК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17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Некрылова</a:t>
            </a:r>
            <a:r>
              <a:rPr lang="ru-RU" sz="17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17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М.И.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TextShape 2"/>
          <p:cNvSpPr txBox="1"/>
          <p:nvPr/>
        </p:nvSpPr>
        <p:spPr>
          <a:xfrm>
            <a:off x="1765440" y="1994040"/>
            <a:ext cx="9092880" cy="15872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182880" algn="ctr">
              <a:lnSpc>
                <a:spcPct val="100000"/>
              </a:lnSpc>
            </a:pPr>
            <a:r>
              <a:rPr lang="ru-RU" sz="5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Дары ФРЁБЕЛЯ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14" name="CustomShape 3"/>
          <p:cNvSpPr/>
          <p:nvPr/>
        </p:nvSpPr>
        <p:spPr>
          <a:xfrm>
            <a:off x="1562040" y="584280"/>
            <a:ext cx="100198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МБДОУ «Детский сад комбинированного вида № 167»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" y="3154949"/>
            <a:ext cx="5990703" cy="337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Shape 1"/>
          <p:cNvSpPr txBox="1"/>
          <p:nvPr/>
        </p:nvSpPr>
        <p:spPr>
          <a:xfrm>
            <a:off x="1141560" y="228600"/>
            <a:ext cx="9905760" cy="968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 седьмой: цветные плоскостные фигуры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43" name="TextShape 2"/>
          <p:cNvSpPr txBox="1"/>
          <p:nvPr/>
        </p:nvSpPr>
        <p:spPr>
          <a:xfrm>
            <a:off x="914400" y="1350000"/>
            <a:ext cx="6746760" cy="5159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: с 3-х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Цель: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 познакомить детей с фигурами и разными видами треугольников, научить детей строить сложные конструкции используя простые фигуры, подготавливает ребёнка к рисованию</a:t>
            </a: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,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используется для демонстрации изображения как заместителя реальных объектов, развивает мышление и воображение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44" name="Picture 6"/>
          <p:cNvPicPr/>
          <p:nvPr/>
        </p:nvPicPr>
        <p:blipFill>
          <a:blip r:embed="rId2"/>
          <a:stretch/>
        </p:blipFill>
        <p:spPr>
          <a:xfrm>
            <a:off x="7905600" y="1757160"/>
            <a:ext cx="3727080" cy="317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1141560" y="618480"/>
            <a:ext cx="9905760" cy="827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восьмой: палочки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46" name="TextShape 2"/>
          <p:cNvSpPr txBox="1"/>
          <p:nvPr/>
        </p:nvSpPr>
        <p:spPr>
          <a:xfrm>
            <a:off x="1141560" y="1446840"/>
            <a:ext cx="5613840" cy="4344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1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от 4-х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1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Цель: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 демонстрирует линию и вводит понятие длины,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10000"/>
              </a:lnSpc>
            </a:pP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</a:t>
            </a: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азвивает моторные навыки, координацию, переводит математические способности на новый уровень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1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Применение: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используется для введения идеи периметра.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47" name="Picture 6"/>
          <p:cNvPicPr/>
          <p:nvPr/>
        </p:nvPicPr>
        <p:blipFill>
          <a:blip r:embed="rId2"/>
          <a:stretch/>
        </p:blipFill>
        <p:spPr>
          <a:xfrm>
            <a:off x="7426440" y="1611000"/>
            <a:ext cx="3588480" cy="3087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1141560" y="618480"/>
            <a:ext cx="9905760" cy="72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 девятый: кольца, полукольца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49" name="TextShape 2"/>
          <p:cNvSpPr txBox="1"/>
          <p:nvPr/>
        </p:nvSpPr>
        <p:spPr>
          <a:xfrm>
            <a:off x="1141560" y="1343160"/>
            <a:ext cx="5788440" cy="51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5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от 3-х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Цель: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познакомить детей с понятиями «симметрия», дуги, полукруг,  развивает моторные навыки, координацию, творческие способности и воображение, переводит математические способности на новый уровень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50" name="Picture 6"/>
          <p:cNvPicPr/>
          <p:nvPr/>
        </p:nvPicPr>
        <p:blipFill>
          <a:blip r:embed="rId3"/>
          <a:stretch/>
        </p:blipFill>
        <p:spPr>
          <a:xfrm>
            <a:off x="7510680" y="2131920"/>
            <a:ext cx="3882600" cy="34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1141560" y="618480"/>
            <a:ext cx="9905760" cy="896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десятый: фишки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52" name="TextShape 2"/>
          <p:cNvSpPr txBox="1"/>
          <p:nvPr/>
        </p:nvSpPr>
        <p:spPr>
          <a:xfrm>
            <a:off x="1141560" y="1514880"/>
            <a:ext cx="6962040" cy="45727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3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познакомить детей с точками, с отношениями между точками, линиями и плоскостями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развивать зрительно – моторную координацию, способствовать развитию детского воображения и творчества,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способствовать эстетическому развитию детей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53" name="Picture 6"/>
          <p:cNvPicPr/>
          <p:nvPr/>
        </p:nvPicPr>
        <p:blipFill>
          <a:blip r:embed="rId2"/>
          <a:stretch/>
        </p:blipFill>
        <p:spPr>
          <a:xfrm>
            <a:off x="7755480" y="1991520"/>
            <a:ext cx="3940200" cy="282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1141560" y="676800"/>
            <a:ext cx="9905760" cy="955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одиннадцатый: ЦВЕТНЫЕ ТЕЛА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1179360" y="1645560"/>
            <a:ext cx="6500160" cy="4833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3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познакомить детей с разными формами и цветами,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научить классифицировать предметы по цвету и форме,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развивать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зрительно – моторную координацию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56" name="Объект 4"/>
          <p:cNvPicPr/>
          <p:nvPr/>
        </p:nvPicPr>
        <p:blipFill>
          <a:blip r:embed="rId2"/>
          <a:stretch/>
        </p:blipFill>
        <p:spPr>
          <a:xfrm>
            <a:off x="8114040" y="1798560"/>
            <a:ext cx="3558240" cy="444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TextShape 1"/>
          <p:cNvSpPr txBox="1"/>
          <p:nvPr/>
        </p:nvSpPr>
        <p:spPr>
          <a:xfrm>
            <a:off x="1616400" y="765360"/>
            <a:ext cx="8682840" cy="1142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двенадцатый: МОЗАИКА, ШНУРОВКА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58" name="TextShape 2"/>
          <p:cNvSpPr txBox="1"/>
          <p:nvPr/>
        </p:nvSpPr>
        <p:spPr>
          <a:xfrm>
            <a:off x="1803240" y="2445840"/>
            <a:ext cx="446184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5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4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распознавание цветов, развитие </a:t>
            </a:r>
            <a:r>
              <a:rPr lang="ru-RU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зрительно – моторной координации, воображения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59" name="Объект 4"/>
          <p:cNvPicPr/>
          <p:nvPr/>
        </p:nvPicPr>
        <p:blipFill>
          <a:blip r:embed="rId2"/>
          <a:stretch/>
        </p:blipFill>
        <p:spPr>
          <a:xfrm>
            <a:off x="7759800" y="1908720"/>
            <a:ext cx="3911400" cy="488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1141560" y="328680"/>
            <a:ext cx="9905760" cy="11732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  тринадцатый :  башенки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61" name="TextShape 2"/>
          <p:cNvSpPr txBox="1"/>
          <p:nvPr/>
        </p:nvSpPr>
        <p:spPr>
          <a:xfrm>
            <a:off x="1364040" y="2244600"/>
            <a:ext cx="5471640" cy="3817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4-5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</a:t>
            </a: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знакомство с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понятиями полуцилиндра;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  пространственного 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мышления; развитие воображения</a:t>
            </a:r>
            <a:r>
              <a:rPr lang="ru-RU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62" name="Объект 10"/>
          <p:cNvPicPr/>
          <p:nvPr/>
        </p:nvPicPr>
        <p:blipFill>
          <a:blip r:embed="rId2"/>
          <a:stretch/>
        </p:blipFill>
        <p:spPr>
          <a:xfrm>
            <a:off x="8026560" y="1963800"/>
            <a:ext cx="3248280" cy="40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TextShape 1"/>
          <p:cNvSpPr txBox="1"/>
          <p:nvPr/>
        </p:nvSpPr>
        <p:spPr>
          <a:xfrm>
            <a:off x="1984680" y="473400"/>
            <a:ext cx="8962560" cy="1507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 четырнадцатый: арки и цифры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64" name="TextShape 2"/>
          <p:cNvSpPr txBox="1"/>
          <p:nvPr/>
        </p:nvSpPr>
        <p:spPr>
          <a:xfrm>
            <a:off x="1409760" y="2509560"/>
            <a:ext cx="4461840" cy="3474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4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познакомить детей с числами, с формой круга и полукруга, учить располагать кубики с цифрами от 1 до 9 по порядку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65" name="Объект 5"/>
          <p:cNvPicPr/>
          <p:nvPr/>
        </p:nvPicPr>
        <p:blipFill>
          <a:blip r:embed="rId2"/>
          <a:stretch/>
        </p:blipFill>
        <p:spPr>
          <a:xfrm>
            <a:off x="7778880" y="2332080"/>
            <a:ext cx="3474720" cy="3474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Shape 1"/>
          <p:cNvSpPr txBox="1"/>
          <p:nvPr/>
        </p:nvSpPr>
        <p:spPr>
          <a:xfrm>
            <a:off x="1603800" y="320760"/>
            <a:ext cx="9762480" cy="1443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ДАРЫ    ФРЁБЕЛЯ соответствуют  требованиям ФГОС ДО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67" name="TextShape 2"/>
          <p:cNvSpPr txBox="1"/>
          <p:nvPr/>
        </p:nvSpPr>
        <p:spPr>
          <a:xfrm>
            <a:off x="2814480" y="2249640"/>
            <a:ext cx="7429320" cy="3541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800" b="0" i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r>
              <a:rPr lang="ru-RU" sz="2800" b="0" i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Полифункционнальность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800" b="0" i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Возможность применения набора в совместной деятельности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800" b="0" i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Дидактические свойства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2391120" y="4372200"/>
            <a:ext cx="8682840" cy="1142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44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16" name="CustomShape 2"/>
          <p:cNvSpPr/>
          <p:nvPr/>
        </p:nvSpPr>
        <p:spPr>
          <a:xfrm>
            <a:off x="5452920" y="1214280"/>
            <a:ext cx="6027480" cy="328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Фридрих Вильгельм Август Фрёбель  - </a:t>
            </a:r>
            <a:r>
              <a:rPr lang="ru-RU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 немецкий педагог, теоретик  дошкольного воспитания, ученик Песталоцци, исходил из того, что дети – это цветы и воспитывать их должны "добрые садовницы".</a:t>
            </a: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CustomShape 3"/>
          <p:cNvSpPr/>
          <p:nvPr/>
        </p:nvSpPr>
        <p:spPr>
          <a:xfrm>
            <a:off x="2173320" y="4857840"/>
            <a:ext cx="2415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i="1" strike="noStrike" spc="-1">
                <a:solidFill>
                  <a:srgbClr val="000099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    </a:t>
            </a:r>
            <a:r>
              <a:rPr lang="ru-RU" sz="1800" b="1" i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2</a:t>
            </a:r>
            <a:r>
              <a:rPr lang="ru-RU" sz="1800" b="0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1.04.1782 – 21.06.1852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8" name="Picture 4"/>
          <p:cNvPicPr/>
          <p:nvPr/>
        </p:nvPicPr>
        <p:blipFill>
          <a:blip r:embed="rId2"/>
          <a:stretch/>
        </p:blipFill>
        <p:spPr>
          <a:xfrm>
            <a:off x="2555280" y="1379880"/>
            <a:ext cx="2727720" cy="3705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 rot="10800000">
            <a:off x="10210320" y="198360"/>
            <a:ext cx="8838720" cy="46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20" name="Содержимое 5"/>
          <p:cNvPicPr/>
          <p:nvPr/>
        </p:nvPicPr>
        <p:blipFill>
          <a:blip r:embed="rId2"/>
          <a:stretch/>
        </p:blipFill>
        <p:spPr>
          <a:xfrm>
            <a:off x="7424640" y="692640"/>
            <a:ext cx="2785680" cy="4714560"/>
          </a:xfrm>
          <a:prstGeom prst="rect">
            <a:avLst/>
          </a:prstGeom>
          <a:ln w="9360">
            <a:noFill/>
          </a:ln>
        </p:spPr>
      </p:pic>
      <p:sp>
        <p:nvSpPr>
          <p:cNvPr id="321" name="CustomShape 2"/>
          <p:cNvSpPr/>
          <p:nvPr/>
        </p:nvSpPr>
        <p:spPr>
          <a:xfrm>
            <a:off x="2852640" y="2129760"/>
            <a:ext cx="4571640" cy="22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 термин «детский сад» Фребель вложил понимание ребенка как цветка, который надо заботливо выращивать, сохраняя при этом его врожденную природу («дети — цветы жизни!»)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1523880" y="142920"/>
            <a:ext cx="5571720" cy="191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Этот немецкий педагог 19 века не только придумал сам термин «детский сад», но и привлек внимание общественности к необходимости заниматься с детьми дошкольного возраста.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CustomShape 4"/>
          <p:cNvSpPr/>
          <p:nvPr/>
        </p:nvSpPr>
        <p:spPr>
          <a:xfrm>
            <a:off x="1709640" y="4438080"/>
            <a:ext cx="5714640" cy="191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Ядром идеи Фрёбеля была игра, которую Фребель называл языком ребенка, дающим представление о том, что «лежит у него на душе, чем занята голова, чего хотят руки и ноги».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Shape 1"/>
          <p:cNvSpPr txBox="1"/>
          <p:nvPr/>
        </p:nvSpPr>
        <p:spPr>
          <a:xfrm>
            <a:off x="1141560" y="618480"/>
            <a:ext cx="9905760" cy="11098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Важнейшие заслуги Ф.Фрёбеля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25" name="TextShape 2"/>
          <p:cNvSpPr txBox="1"/>
          <p:nvPr/>
        </p:nvSpPr>
        <p:spPr>
          <a:xfrm>
            <a:off x="1141560" y="1728720"/>
            <a:ext cx="9905760" cy="4606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Общественное признание наличия индивидуальности и уникальных способностей у каждого ребенка.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Основание первых детских садов. Детские сады Фрёбеля были ориентированы на гармоничное развитие детей. В этих детских садах создавалась развивающая атмосфера, как сейчас в различных центрах, в которые водят детей для развития. Кадры для работы в детских садах проходили специальную подготовку. 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Создание системы простых и доступных материалов в качестве развивающих игр с детьми, с учетом возрастных особенносте</a:t>
            </a: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kkurat"/>
              </a:rPr>
              <a:t>й.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Shape 1"/>
          <p:cNvSpPr txBox="1"/>
          <p:nvPr/>
        </p:nvSpPr>
        <p:spPr>
          <a:xfrm>
            <a:off x="1141560" y="618480"/>
            <a:ext cx="9905760" cy="119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первый:  разноцветные мячи 
на верёвочке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27" name="TextShape 2"/>
          <p:cNvSpPr txBox="1"/>
          <p:nvPr/>
        </p:nvSpPr>
        <p:spPr>
          <a:xfrm>
            <a:off x="1141560" y="1643040"/>
            <a:ext cx="5927400" cy="45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Подходящий возраст: с 3 месяцев до 4 лет.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знакомство с цветом; первичное понимание формы;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5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 пространственного мышления;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 мелкой моторики.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28" name="TextShape 3"/>
          <p:cNvSpPr txBox="1"/>
          <p:nvPr/>
        </p:nvSpPr>
        <p:spPr>
          <a:xfrm>
            <a:off x="7372800" y="1854360"/>
            <a:ext cx="4069440" cy="36572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29" name="Рисунок 3"/>
          <p:cNvPicPr/>
          <p:nvPr/>
        </p:nvPicPr>
        <p:blipFill>
          <a:blip r:embed="rId2"/>
          <a:stretch/>
        </p:blipFill>
        <p:spPr>
          <a:xfrm>
            <a:off x="7372800" y="1948680"/>
            <a:ext cx="3367800" cy="336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Shape 1"/>
          <p:cNvSpPr txBox="1"/>
          <p:nvPr/>
        </p:nvSpPr>
        <p:spPr>
          <a:xfrm>
            <a:off x="2379960" y="548640"/>
            <a:ext cx="8535240" cy="1108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второй: </a:t>
            </a: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куб, цилиндр и шар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31" name="TextShape 2"/>
          <p:cNvSpPr txBox="1"/>
          <p:nvPr/>
        </p:nvSpPr>
        <p:spPr>
          <a:xfrm>
            <a:off x="1514520" y="1357200"/>
            <a:ext cx="5543280" cy="51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5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2 лет.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  знакомство  с формами и свойствами предметов; развитие исследовательских навыков.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5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Шар — символ движения,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5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куб — символ покоя, в то время как цилиндр совмещает свойства обоих предметов.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32" name="Объект 6"/>
          <p:cNvPicPr/>
          <p:nvPr/>
        </p:nvPicPr>
        <p:blipFill>
          <a:blip r:embed="rId2"/>
          <a:stretch/>
        </p:blipFill>
        <p:spPr>
          <a:xfrm>
            <a:off x="7719120" y="2012040"/>
            <a:ext cx="2857320" cy="2971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1089360" y="547200"/>
            <a:ext cx="10425960" cy="895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 третий</a:t>
            </a: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: </a:t>
            </a: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куб, разбитый на 8 кубиков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1285920" y="1657440"/>
            <a:ext cx="5771880" cy="4371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6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от 3 лет.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6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понимание целого и частей («сложное единство»);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6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 творческих способностей;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6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 координации;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60000"/>
              </a:lnSpc>
            </a:pPr>
            <a:r>
              <a:rPr lang="ru-RU" sz="3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понимание симметрии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35" name="Picture 2"/>
          <p:cNvPicPr/>
          <p:nvPr/>
        </p:nvPicPr>
        <p:blipFill>
          <a:blip r:embed="rId2"/>
          <a:stretch/>
        </p:blipFill>
        <p:spPr>
          <a:xfrm>
            <a:off x="7456320" y="2382840"/>
            <a:ext cx="3306960" cy="3474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TextShape 1"/>
          <p:cNvSpPr txBox="1"/>
          <p:nvPr/>
        </p:nvSpPr>
        <p:spPr>
          <a:xfrm>
            <a:off x="1141560" y="618480"/>
            <a:ext cx="9905760" cy="1052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 четвертый:  куб, разделенный на 8 плиток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37" name="TextShape 2"/>
          <p:cNvSpPr txBox="1"/>
          <p:nvPr/>
        </p:nvSpPr>
        <p:spPr>
          <a:xfrm>
            <a:off x="1141560" y="1671480"/>
            <a:ext cx="5930640" cy="4657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3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развитие пространственного мышления;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понимание взаимоотношений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между различными частями целого;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 зрительно-моторной координации.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</a:pP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38" name="Объект 5"/>
          <p:cNvPicPr/>
          <p:nvPr/>
        </p:nvPicPr>
        <p:blipFill>
          <a:blip r:embed="rId2"/>
          <a:stretch/>
        </p:blipFill>
        <p:spPr>
          <a:xfrm>
            <a:off x="7340760" y="1866960"/>
            <a:ext cx="4495320" cy="433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1243080" y="285840"/>
            <a:ext cx="10948680" cy="6143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182520">
              <a:lnSpc>
                <a:spcPct val="100000"/>
              </a:lnSpc>
            </a:pPr>
            <a:r>
              <a:rPr lang="ru-RU" sz="2200" b="1" strike="noStrike" spc="-1">
                <a:solidFill>
                  <a:srgbClr val="31489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пятый</a:t>
            </a:r>
            <a:r>
              <a:rPr lang="ru-RU" sz="2200" b="0" strike="noStrike" spc="-1">
                <a:solidFill>
                  <a:srgbClr val="31489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: куб, разделенный на 27 маленьких кубиков, при этом 9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31489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из них разделены на более мелкие составляющие.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4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знакомство с понятиями квадрата и треугольника;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знакомство с  объемными  формами (куб и треугольная призма);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развитие воображения; развитие зрительно-моторной координации.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1" strike="noStrike" spc="-1">
                <a:solidFill>
                  <a:srgbClr val="31489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Дар шестой</a:t>
            </a:r>
            <a:r>
              <a:rPr lang="ru-RU" sz="2200" b="0" strike="noStrike" spc="-1">
                <a:solidFill>
                  <a:srgbClr val="31489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: куб, разделенный на 27 плиток, 6 из которых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31489F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разделены на более мелкие части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Возраст: с 4 лет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Цель игры: позволяет при конструировании возводить знакомые 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объекты достаточно высокого уровня реализма, толщина плиток 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28600" indent="-182520">
              <a:lnSpc>
                <a:spcPct val="100000"/>
              </a:lnSpc>
            </a:pPr>
            <a:r>
              <a:rPr lang="ru-RU" sz="2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Monotype Corsiva"/>
              </a:rPr>
              <a:t>позволяет конструкциям в большей степени походить на настоящие</a:t>
            </a:r>
            <a:endParaRPr lang="ru-RU" sz="2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40" name="Рисунок 3"/>
          <p:cNvPicPr/>
          <p:nvPr/>
        </p:nvPicPr>
        <p:blipFill>
          <a:blip r:embed="rId3"/>
          <a:stretch/>
        </p:blipFill>
        <p:spPr>
          <a:xfrm>
            <a:off x="9096480" y="664200"/>
            <a:ext cx="2587320" cy="23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1" name="Рисунок 4"/>
          <p:cNvPicPr/>
          <p:nvPr/>
        </p:nvPicPr>
        <p:blipFill>
          <a:blip r:embed="rId4"/>
          <a:stretch/>
        </p:blipFill>
        <p:spPr>
          <a:xfrm>
            <a:off x="8874000" y="3510720"/>
            <a:ext cx="2809440" cy="253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652</Words>
  <Application>Microsoft Office PowerPoint</Application>
  <PresentationFormat>Произвольный</PresentationFormat>
  <Paragraphs>87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Дары ФРЕБЕЛЯ</dc:title>
  <dc:subject/>
  <dc:creator>Пользователь</dc:creator>
  <dc:description/>
  <cp:lastModifiedBy>Марина Некрылова</cp:lastModifiedBy>
  <cp:revision>45</cp:revision>
  <dcterms:created xsi:type="dcterms:W3CDTF">2017-04-25T09:35:07Z</dcterms:created>
  <dcterms:modified xsi:type="dcterms:W3CDTF">2022-11-08T10:30:18Z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19</vt:i4>
  </property>
</Properties>
</file>