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70" r:id="rId4"/>
    <p:sldId id="272" r:id="rId5"/>
    <p:sldId id="261" r:id="rId6"/>
    <p:sldId id="262" r:id="rId7"/>
    <p:sldId id="263" r:id="rId8"/>
    <p:sldId id="271" r:id="rId9"/>
    <p:sldId id="264" r:id="rId10"/>
    <p:sldId id="267" r:id="rId11"/>
    <p:sldId id="268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48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249424"/>
            <a:ext cx="6912768" cy="4325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«Воспитание</a:t>
            </a:r>
          </a:p>
          <a:p>
            <a:pPr algn="ctr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культурно-гигиенических </a:t>
            </a:r>
          </a:p>
          <a:p>
            <a:pPr algn="ctr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навыков и культуры поведения</a:t>
            </a:r>
          </a:p>
          <a:p>
            <a:pPr algn="ctr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дошкольников 5 года жизни</a:t>
            </a:r>
          </a:p>
          <a:p>
            <a:pPr algn="ctr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средствами </a:t>
            </a:r>
          </a:p>
          <a:p>
            <a:pPr algn="ctr">
              <a:buNone/>
            </a:pPr>
            <a:r>
              <a:rPr lang="ru-RU" sz="3000" b="1" i="1" dirty="0" err="1" smtClean="0">
                <a:solidFill>
                  <a:srgbClr val="002060"/>
                </a:solidFill>
              </a:rPr>
              <a:t>дидактичиских</a:t>
            </a:r>
            <a:r>
              <a:rPr lang="ru-RU" sz="3000" b="1" i="1" dirty="0" smtClean="0">
                <a:solidFill>
                  <a:srgbClr val="002060"/>
                </a:solidFill>
              </a:rPr>
              <a:t> игр» </a:t>
            </a:r>
            <a:endParaRPr lang="ru-RU" sz="3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789040"/>
            <a:ext cx="289060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2708920"/>
            <a:ext cx="2865347" cy="214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2" y="1738217"/>
            <a:ext cx="67682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Для чего нам мыло?»</a:t>
            </a:r>
            <a:endParaRPr kumimoji="0" lang="ru-RU" sz="48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6792"/>
            <a:ext cx="6696744" cy="1008112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i="1" dirty="0" smtClean="0">
                <a:solidFill>
                  <a:srgbClr val="002060"/>
                </a:solidFill>
                <a:latin typeface="+mn-lt"/>
                <a:cs typeface="Calibri" pitchFamily="34" charset="0"/>
              </a:rPr>
              <a:t>«Назови, что нужно»</a:t>
            </a:r>
            <a:endParaRPr lang="ru-RU" i="1" dirty="0">
              <a:solidFill>
                <a:srgbClr val="00206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636912"/>
            <a:ext cx="3754704" cy="280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573016"/>
            <a:ext cx="3024380" cy="226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912768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	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  Игра-лото </a:t>
            </a:r>
            <a:br>
              <a:rPr lang="ru-RU" i="1" dirty="0" smtClean="0">
                <a:solidFill>
                  <a:srgbClr val="002060"/>
                </a:solidFill>
                <a:latin typeface="+mn-lt"/>
              </a:rPr>
            </a:br>
            <a:r>
              <a:rPr lang="ru-RU" i="1" dirty="0" smtClean="0">
                <a:solidFill>
                  <a:srgbClr val="002060"/>
                </a:solidFill>
                <a:latin typeface="+mn-lt"/>
              </a:rPr>
              <a:t> «Перемешанные картинки»</a:t>
            </a: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4149080"/>
            <a:ext cx="2022122" cy="186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3789040"/>
            <a:ext cx="2098242" cy="184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9632" y="3068960"/>
            <a:ext cx="1951694" cy="20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772816"/>
            <a:ext cx="6696744" cy="4590256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+mn-lt"/>
                <a:cs typeface="Calibri" pitchFamily="34" charset="0"/>
              </a:rPr>
              <a:t>Спасибо за внимание!</a:t>
            </a:r>
            <a:endParaRPr lang="ru-RU" sz="6000" b="1" i="1" dirty="0">
              <a:solidFill>
                <a:srgbClr val="002060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6840760" cy="5373216"/>
          </a:xfrm>
        </p:spPr>
        <p:txBody>
          <a:bodyPr>
            <a:normAutofit fontScale="90000"/>
          </a:bodyPr>
          <a:lstStyle/>
          <a:p>
            <a:r>
              <a:rPr lang="ru-RU" sz="1900" b="1" dirty="0" smtClean="0"/>
              <a:t>			</a:t>
            </a: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Задачи: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Формировать у детей умения самостоятельно обслуживать себя (во время раздевания, одевания, умывания, еды) 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Учить детей под контролем взрослого, а потом самостоятельно мыть руки по мере загрязнения и перед едой, насухо вытирать лицо и руки личным полотенцем.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3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Учить приводить себя в порядок с помощью взрослого.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4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Формировать навык пользования индивидуальными предметами (носовым платком, салфеткой, полотенцем, расчёской, горшком) 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5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Побуждать детей к самостоятельности во время еды, учить держать ложку в правой руке.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6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Обучать детей порядку одевания и раздевания.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7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Учить снимать одежду, обувь (расстегивать пуговицы спереди, застежки на липучках) при небольшой помощи взрослого.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8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Учить в определенном порядке аккуратно складывать снятую одежду.</a:t>
            </a:r>
            <a:br>
              <a:rPr lang="ru-RU" sz="19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+mn-lt"/>
              </a:rPr>
              <a:t>9</a:t>
            </a:r>
            <a:r>
              <a:rPr lang="ru-RU" sz="1900" i="1" dirty="0" smtClean="0">
                <a:solidFill>
                  <a:srgbClr val="002060"/>
                </a:solidFill>
                <a:latin typeface="+mn-lt"/>
              </a:rPr>
              <a:t>. Учить правильно надевать одежду и обувь.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+mn-lt"/>
              </a:rPr>
            </a:b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6840760" cy="122413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	</a:t>
            </a:r>
            <a:r>
              <a:rPr lang="ru-RU" sz="3600" b="1" i="1" dirty="0" smtClean="0">
                <a:solidFill>
                  <a:srgbClr val="002060"/>
                </a:solidFill>
                <a:latin typeface="+mn-lt"/>
              </a:rPr>
              <a:t>Педагогические приемы</a:t>
            </a:r>
            <a:endParaRPr lang="ru-RU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564904"/>
            <a:ext cx="6912768" cy="400963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- прямое обучение;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- показ;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- упражнения с выполнением действий в процессе дидактических игр;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- систематическое напоминание детям о необходимости соблюдать правила гигиены и постепенное повышение требований к ним.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76872"/>
            <a:ext cx="6840760" cy="367240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Три основных вида дидактических игр:</a:t>
            </a:r>
            <a:br>
              <a:rPr lang="ru-RU" sz="28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8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  -Игры с предметами (игрушками)</a:t>
            </a:r>
            <a:br>
              <a:rPr lang="ru-RU" sz="28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  -Настольно-печатные </a:t>
            </a:r>
            <a:br>
              <a:rPr lang="ru-RU" sz="2800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i="1" dirty="0" smtClean="0">
                <a:solidFill>
                  <a:srgbClr val="002060"/>
                </a:solidFill>
                <a:latin typeface="+mn-lt"/>
              </a:rPr>
              <a:t>  -Словесные игры </a:t>
            </a:r>
            <a:r>
              <a:rPr lang="ru-RU" sz="2400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400" i="1" dirty="0" smtClean="0">
                <a:solidFill>
                  <a:srgbClr val="002060"/>
                </a:solidFill>
                <a:latin typeface="+mn-lt"/>
              </a:rPr>
            </a:br>
            <a:endParaRPr lang="ru-RU" sz="2400" i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44824"/>
            <a:ext cx="6696744" cy="1224136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+mn-lt"/>
              </a:rPr>
              <a:t>   «Угостим куклу чаем»</a:t>
            </a: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Picture 5" descr="C:\Users\Tim\Downloads\16355041618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12977"/>
            <a:ext cx="3168352" cy="3043930"/>
          </a:xfrm>
          <a:prstGeom prst="rect">
            <a:avLst/>
          </a:prstGeom>
          <a:noFill/>
        </p:spPr>
      </p:pic>
      <p:pic>
        <p:nvPicPr>
          <p:cNvPr id="6" name="Picture 6" descr="C:\Users\Tim\Downloads\16355041179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3212976"/>
            <a:ext cx="3305196" cy="3005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6624736" cy="115212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«Уложи куклу спать» </a:t>
            </a: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7171" name="Picture 3" descr="C:\Users\Tim\Downloads\16355034991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2708920"/>
            <a:ext cx="3168352" cy="3593213"/>
          </a:xfrm>
          <a:prstGeom prst="rect">
            <a:avLst/>
          </a:prstGeom>
          <a:noFill/>
        </p:spPr>
      </p:pic>
      <p:pic>
        <p:nvPicPr>
          <p:cNvPr id="7172" name="Picture 4" descr="C:\Users\Tim\Downloads\16355034208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708920"/>
            <a:ext cx="3226473" cy="354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6768752" cy="115212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+mn-lt"/>
              </a:rPr>
              <a:t>«Оденем куклу на прогулку»</a:t>
            </a: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147" name="Picture 3" descr="C:\Users\Tim\Downloads\16355036871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140968"/>
            <a:ext cx="2134876" cy="2664296"/>
          </a:xfrm>
          <a:prstGeom prst="rect">
            <a:avLst/>
          </a:prstGeom>
          <a:noFill/>
        </p:spPr>
      </p:pic>
      <p:pic>
        <p:nvPicPr>
          <p:cNvPr id="6148" name="Picture 4" descr="C:\Users\Tim\Downloads\16355036328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492896"/>
            <a:ext cx="2016224" cy="2448272"/>
          </a:xfrm>
          <a:prstGeom prst="rect">
            <a:avLst/>
          </a:prstGeom>
          <a:noFill/>
        </p:spPr>
      </p:pic>
      <p:pic>
        <p:nvPicPr>
          <p:cNvPr id="6149" name="Picture 5" descr="C:\Users\Tim\Downloads\16355035837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3789040"/>
            <a:ext cx="2042985" cy="2449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700808"/>
            <a:ext cx="6840760" cy="115212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i="1" dirty="0" smtClean="0">
                <a:solidFill>
                  <a:srgbClr val="002060"/>
                </a:solidFill>
                <a:latin typeface="+mn-lt"/>
                <a:cs typeface="Calibri" pitchFamily="34" charset="0"/>
              </a:rPr>
              <a:t>«Делаем причёску»</a:t>
            </a:r>
            <a:endParaRPr lang="ru-RU" i="1" dirty="0">
              <a:solidFill>
                <a:srgbClr val="002060"/>
              </a:solidFill>
              <a:latin typeface="+mn-lt"/>
              <a:cs typeface="Calibri" pitchFamily="34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429000"/>
            <a:ext cx="2942776" cy="256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2708920"/>
            <a:ext cx="2951081" cy="274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6840760" cy="864096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«Водичка, водичка!»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123" name="Picture 3" descr="C:\Users\Tim\Downloads\16355040768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2348880"/>
            <a:ext cx="2130792" cy="2629307"/>
          </a:xfrm>
          <a:prstGeom prst="rect">
            <a:avLst/>
          </a:prstGeom>
          <a:noFill/>
        </p:spPr>
      </p:pic>
      <p:pic>
        <p:nvPicPr>
          <p:cNvPr id="5124" name="Picture 4" descr="C:\Users\Tim\Downloads\16355040335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2780928"/>
            <a:ext cx="2304256" cy="2834768"/>
          </a:xfrm>
          <a:prstGeom prst="rect">
            <a:avLst/>
          </a:prstGeom>
          <a:noFill/>
        </p:spPr>
      </p:pic>
      <p:pic>
        <p:nvPicPr>
          <p:cNvPr id="5125" name="Picture 5" descr="C:\Users\Tim\Downloads\16355039770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3356992"/>
            <a:ext cx="2201357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244</TotalTime>
  <Words>74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   Задачи: 1. Формировать у детей умения самостоятельно обслуживать себя (во время раздевания, одевания, умывания, еды) . 2. Учить детей под контролем взрослого, а потом самостоятельно мыть руки по мере загрязнения и перед едой, насухо вытирать лицо и руки личным полотенцем. 3. Учить приводить себя в порядок с помощью взрослого. 4. Формировать навык пользования индивидуальными предметами (носовым платком, салфеткой, полотенцем, расчёской, горшком) . 5. Побуждать детей к самостоятельности во время еды, учить держать ложку в правой руке. 6. Обучать детей порядку одевания и раздевания. 7. Учить снимать одежду, обувь (расстегивать пуговицы спереди, застежки на липучках) при небольшой помощи взрослого. 8. Учить в определенном порядке аккуратно складывать снятую одежду. 9. Учить правильно надевать одежду и обувь. </vt:lpstr>
      <vt:lpstr> Педагогические приемы</vt:lpstr>
      <vt:lpstr>Три основных вида дидактических игр:    -Игры с предметами (игрушками)   -Настольно-печатные    -Словесные игры  </vt:lpstr>
      <vt:lpstr>   «Угостим куклу чаем»</vt:lpstr>
      <vt:lpstr> «Уложи куклу спать» </vt:lpstr>
      <vt:lpstr>«Оденем куклу на прогулку»</vt:lpstr>
      <vt:lpstr> «Делаем причёску»</vt:lpstr>
      <vt:lpstr> «Водичка, водичка!» </vt:lpstr>
      <vt:lpstr>    «Для чего нам мыло?»</vt:lpstr>
      <vt:lpstr> «Назови, что нужно»</vt:lpstr>
      <vt:lpstr>    Игра-лото   «Перемешанные картинки»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Tim</dc:creator>
  <cp:lastModifiedBy>Tim</cp:lastModifiedBy>
  <cp:revision>30</cp:revision>
  <dcterms:created xsi:type="dcterms:W3CDTF">2021-11-07T09:47:52Z</dcterms:created>
  <dcterms:modified xsi:type="dcterms:W3CDTF">2022-11-08T14:29:46Z</dcterms:modified>
</cp:coreProperties>
</file>