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7" r:id="rId3"/>
    <p:sldId id="269" r:id="rId4"/>
    <p:sldId id="268" r:id="rId5"/>
    <p:sldId id="257" r:id="rId6"/>
    <p:sldId id="259" r:id="rId7"/>
    <p:sldId id="258" r:id="rId8"/>
    <p:sldId id="260" r:id="rId9"/>
    <p:sldId id="271" r:id="rId10"/>
    <p:sldId id="262" r:id="rId11"/>
    <p:sldId id="263" r:id="rId12"/>
    <p:sldId id="273" r:id="rId13"/>
    <p:sldId id="277" r:id="rId14"/>
    <p:sldId id="278" r:id="rId15"/>
    <p:sldId id="279" r:id="rId16"/>
    <p:sldId id="275" r:id="rId17"/>
    <p:sldId id="281" r:id="rId18"/>
    <p:sldId id="283" r:id="rId19"/>
    <p:sldId id="285" r:id="rId20"/>
    <p:sldId id="287" r:id="rId21"/>
    <p:sldId id="293" r:id="rId22"/>
    <p:sldId id="289" r:id="rId23"/>
    <p:sldId id="294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82806"/>
    <a:srgbClr val="235E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32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8531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32216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716132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77160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975521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71431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3507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81903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8E3F6D-03B7-47B6-98C1-5C935C7773E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5013436"/>
      </p:ext>
    </p:extLst>
  </p:cSld>
  <p:clrMapOvr>
    <a:masterClrMapping/>
  </p:clrMapOvr>
  <p:transition spd="slow">
    <p:random/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73196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7401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90072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21262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85403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51424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411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5583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498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  <p:sldLayoutId id="2147483733" r:id="rId13"/>
    <p:sldLayoutId id="2147483734" r:id="rId14"/>
    <p:sldLayoutId id="2147483735" r:id="rId15"/>
    <p:sldLayoutId id="2147483736" r:id="rId16"/>
    <p:sldLayoutId id="214748373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ал\Desktop\РАМКИ\0_1bb9d_512890e0_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574" y="0"/>
            <a:ext cx="9117426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571604" y="1785926"/>
            <a:ext cx="600079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235E06"/>
                </a:solidFill>
              </a:rPr>
              <a:t>ГЛАВНЫЕ ЧЛЕНЫ ПРЕДЛОЖЕНИЯ.</a:t>
            </a:r>
            <a:endParaRPr lang="ru-RU" sz="4400" b="1" dirty="0">
              <a:solidFill>
                <a:srgbClr val="235E06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85918" y="4857760"/>
            <a:ext cx="32861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82806"/>
                </a:solidFill>
              </a:rPr>
              <a:t>РУССКИЙ ЯЗЫК, 3 КЛАСС</a:t>
            </a:r>
          </a:p>
          <a:p>
            <a:r>
              <a:rPr lang="ru-RU" b="1" dirty="0" smtClean="0">
                <a:solidFill>
                  <a:srgbClr val="082806"/>
                </a:solidFill>
              </a:rPr>
              <a:t>УМК «ГАРМОНИЯ»</a:t>
            </a:r>
          </a:p>
          <a:p>
            <a:r>
              <a:rPr lang="ru-RU" b="1" dirty="0" smtClean="0">
                <a:solidFill>
                  <a:srgbClr val="082806"/>
                </a:solidFill>
              </a:rPr>
              <a:t>Коленко О.В.</a:t>
            </a:r>
            <a:r>
              <a:rPr lang="ru-RU" b="1" dirty="0" smtClean="0">
                <a:solidFill>
                  <a:srgbClr val="082806"/>
                </a:solidFill>
              </a:rPr>
              <a:t>.</a:t>
            </a:r>
            <a:endParaRPr lang="ru-RU" b="1" dirty="0">
              <a:solidFill>
                <a:srgbClr val="082806"/>
              </a:solidFill>
            </a:endParaRPr>
          </a:p>
        </p:txBody>
      </p:sp>
      <p:pic>
        <p:nvPicPr>
          <p:cNvPr id="7" name="Picture 7" descr="boy_work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3357562"/>
            <a:ext cx="2243135" cy="2440334"/>
          </a:xfrm>
          <a:prstGeom prst="rect">
            <a:avLst/>
          </a:prstGeom>
          <a:noFill/>
        </p:spPr>
      </p:pic>
      <p:pic>
        <p:nvPicPr>
          <p:cNvPr id="1028" name="Picture 4" descr="C:\Users\кал\Pictures\картинки\Sample Pictures\книги\книги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86116" y="3357562"/>
            <a:ext cx="2176462" cy="14811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928662" y="714356"/>
            <a:ext cx="76962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Грамматическая основа</a:t>
            </a:r>
          </a:p>
        </p:txBody>
      </p:sp>
      <p:sp>
        <p:nvSpPr>
          <p:cNvPr id="15365" name="Line 5"/>
          <p:cNvSpPr>
            <a:spLocks noChangeShapeType="1"/>
          </p:cNvSpPr>
          <p:nvPr/>
        </p:nvSpPr>
        <p:spPr bwMode="auto">
          <a:xfrm flipH="1">
            <a:off x="1928794" y="1357298"/>
            <a:ext cx="1524000" cy="838200"/>
          </a:xfrm>
          <a:prstGeom prst="line">
            <a:avLst/>
          </a:prstGeom>
          <a:ln w="57150"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  <p:sp>
        <p:nvSpPr>
          <p:cNvPr id="15366" name="Line 6"/>
          <p:cNvSpPr>
            <a:spLocks noChangeShapeType="1"/>
          </p:cNvSpPr>
          <p:nvPr/>
        </p:nvSpPr>
        <p:spPr bwMode="auto">
          <a:xfrm>
            <a:off x="5357818" y="1428736"/>
            <a:ext cx="1447800" cy="838200"/>
          </a:xfrm>
          <a:prstGeom prst="line">
            <a:avLst/>
          </a:prstGeom>
          <a:ln w="57150"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428596" y="2357430"/>
            <a:ext cx="4143404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400" b="1" u="sng" dirty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подлежащее</a:t>
            </a:r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5286380" y="2357430"/>
            <a:ext cx="32004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400" b="1" u="sng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сказуемое</a:t>
            </a:r>
          </a:p>
        </p:txBody>
      </p:sp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214282" y="3071810"/>
            <a:ext cx="38862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(о ком? </a:t>
            </a:r>
            <a:r>
              <a:rPr lang="ru-RU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или о </a:t>
            </a:r>
            <a:r>
              <a:rPr lang="ru-RU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чем? говорится   в предложении)</a:t>
            </a:r>
          </a:p>
        </p:txBody>
      </p:sp>
      <p:sp>
        <p:nvSpPr>
          <p:cNvPr id="15371" name="Text Box 11"/>
          <p:cNvSpPr txBox="1">
            <a:spLocks noChangeArrowheads="1"/>
          </p:cNvSpPr>
          <p:nvPr/>
        </p:nvSpPr>
        <p:spPr bwMode="auto">
          <a:xfrm>
            <a:off x="5214942" y="3357562"/>
            <a:ext cx="35814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(Что говорится о подлежащем?)</a:t>
            </a:r>
          </a:p>
        </p:txBody>
      </p:sp>
      <p:sp>
        <p:nvSpPr>
          <p:cNvPr id="15373" name="Line 13"/>
          <p:cNvSpPr>
            <a:spLocks noChangeShapeType="1"/>
          </p:cNvSpPr>
          <p:nvPr/>
        </p:nvSpPr>
        <p:spPr bwMode="auto">
          <a:xfrm flipV="1">
            <a:off x="5500694" y="3097527"/>
            <a:ext cx="2714644" cy="45721"/>
          </a:xfrm>
          <a:prstGeom prst="line">
            <a:avLst/>
          </a:prstGeom>
          <a:ln>
            <a:solidFill>
              <a:srgbClr val="002060"/>
            </a:solidFill>
            <a:headEnd/>
            <a:tailEnd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0" y="5214950"/>
            <a:ext cx="9001156" cy="700086"/>
          </a:xfrm>
          <a:prstGeom prst="roundRect">
            <a:avLst/>
          </a:prstGeom>
          <a:ln>
            <a:solidFill>
              <a:srgbClr val="00B0F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u="sng" dirty="0" smtClean="0">
                <a:solidFill>
                  <a:srgbClr val="7030A0"/>
                </a:solidFill>
              </a:rPr>
              <a:t>ДЕВОЧКА</a:t>
            </a:r>
            <a:r>
              <a:rPr lang="ru-RU" sz="2400" b="1" dirty="0" smtClean="0">
                <a:solidFill>
                  <a:srgbClr val="002060"/>
                </a:solidFill>
              </a:rPr>
              <a:t>  ЛЕГКО </a:t>
            </a:r>
            <a:r>
              <a:rPr lang="ru-RU" sz="2800" b="1" u="sng" dirty="0" smtClean="0">
                <a:solidFill>
                  <a:srgbClr val="002060"/>
                </a:solidFill>
              </a:rPr>
              <a:t>СКАТИЛАСЬ</a:t>
            </a:r>
            <a:r>
              <a:rPr lang="ru-RU" sz="2400" b="1" dirty="0" smtClean="0">
                <a:solidFill>
                  <a:srgbClr val="C00000"/>
                </a:solidFill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</a:rPr>
              <a:t> С ГОРЫ НА  ЛЫЖАХ.</a:t>
            </a:r>
            <a:endParaRPr lang="ru-RU" sz="2400" b="1" dirty="0">
              <a:solidFill>
                <a:srgbClr val="002060"/>
              </a:solidFill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3214678" y="5857892"/>
            <a:ext cx="2214578" cy="1588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928662" y="714356"/>
            <a:ext cx="76962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Грамматическая основа</a:t>
            </a:r>
          </a:p>
        </p:txBody>
      </p:sp>
      <p:sp>
        <p:nvSpPr>
          <p:cNvPr id="15365" name="Line 5"/>
          <p:cNvSpPr>
            <a:spLocks noChangeShapeType="1"/>
          </p:cNvSpPr>
          <p:nvPr/>
        </p:nvSpPr>
        <p:spPr bwMode="auto">
          <a:xfrm flipH="1">
            <a:off x="1928794" y="1357298"/>
            <a:ext cx="1524000" cy="838200"/>
          </a:xfrm>
          <a:prstGeom prst="line">
            <a:avLst/>
          </a:prstGeom>
          <a:ln w="57150"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  <p:sp>
        <p:nvSpPr>
          <p:cNvPr id="15366" name="Line 6"/>
          <p:cNvSpPr>
            <a:spLocks noChangeShapeType="1"/>
          </p:cNvSpPr>
          <p:nvPr/>
        </p:nvSpPr>
        <p:spPr bwMode="auto">
          <a:xfrm>
            <a:off x="5357818" y="1428736"/>
            <a:ext cx="1447800" cy="838200"/>
          </a:xfrm>
          <a:prstGeom prst="line">
            <a:avLst/>
          </a:prstGeom>
          <a:ln w="57150"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428596" y="2357430"/>
            <a:ext cx="4143404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400" b="1" u="sng" dirty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подлежащее</a:t>
            </a:r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5286380" y="2357430"/>
            <a:ext cx="32004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400" b="1" u="sng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сказуемое</a:t>
            </a:r>
          </a:p>
        </p:txBody>
      </p:sp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214282" y="3071810"/>
            <a:ext cx="388620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(кто? что?</a:t>
            </a:r>
          </a:p>
          <a:p>
            <a:pPr algn="ctr">
              <a:spcBef>
                <a:spcPct val="50000"/>
              </a:spcBef>
            </a:pPr>
            <a:r>
              <a:rPr lang="ru-RU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Имя сущ.  И.П.)</a:t>
            </a:r>
            <a:endParaRPr lang="ru-RU" sz="28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371" name="Text Box 11"/>
          <p:cNvSpPr txBox="1">
            <a:spLocks noChangeArrowheads="1"/>
          </p:cNvSpPr>
          <p:nvPr/>
        </p:nvSpPr>
        <p:spPr bwMode="auto">
          <a:xfrm>
            <a:off x="5214942" y="3357562"/>
            <a:ext cx="35814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(что сделала? Что сделает?   Гл.)</a:t>
            </a:r>
            <a:endParaRPr lang="ru-RU" sz="28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373" name="Line 13"/>
          <p:cNvSpPr>
            <a:spLocks noChangeShapeType="1"/>
          </p:cNvSpPr>
          <p:nvPr/>
        </p:nvSpPr>
        <p:spPr bwMode="auto">
          <a:xfrm flipV="1">
            <a:off x="5500694" y="3097527"/>
            <a:ext cx="2714644" cy="45721"/>
          </a:xfrm>
          <a:prstGeom prst="line">
            <a:avLst/>
          </a:prstGeom>
          <a:ln>
            <a:solidFill>
              <a:srgbClr val="002060"/>
            </a:solidFill>
            <a:headEnd/>
            <a:tailEnd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0" y="5214950"/>
            <a:ext cx="9001156" cy="700086"/>
          </a:xfrm>
          <a:prstGeom prst="roundRect">
            <a:avLst/>
          </a:prstGeom>
          <a:ln>
            <a:solidFill>
              <a:srgbClr val="00B0F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u="sng" dirty="0" smtClean="0">
                <a:solidFill>
                  <a:srgbClr val="7030A0"/>
                </a:solidFill>
              </a:rPr>
              <a:t>ДЕВОЧКА</a:t>
            </a:r>
            <a:r>
              <a:rPr lang="ru-RU" sz="2400" b="1" dirty="0" smtClean="0">
                <a:solidFill>
                  <a:srgbClr val="002060"/>
                </a:solidFill>
              </a:rPr>
              <a:t>  ЛЕГКО </a:t>
            </a:r>
            <a:r>
              <a:rPr lang="ru-RU" sz="2800" b="1" u="sng" dirty="0" smtClean="0">
                <a:solidFill>
                  <a:srgbClr val="002060"/>
                </a:solidFill>
              </a:rPr>
              <a:t>СКАТИЛАСЬ</a:t>
            </a:r>
            <a:r>
              <a:rPr lang="ru-RU" sz="2400" b="1" dirty="0" smtClean="0">
                <a:solidFill>
                  <a:srgbClr val="C00000"/>
                </a:solidFill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</a:rPr>
              <a:t> С ГОРЫ НА  ЛЫЖАХ.</a:t>
            </a:r>
            <a:endParaRPr lang="ru-RU" sz="2400" b="1" dirty="0">
              <a:solidFill>
                <a:srgbClr val="002060"/>
              </a:solidFill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3214678" y="5857892"/>
            <a:ext cx="2214578" cy="1588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600200"/>
            <a:ext cx="3960813" cy="4852988"/>
          </a:xfrm>
        </p:spPr>
        <p:txBody>
          <a:bodyPr/>
          <a:lstStyle/>
          <a:p>
            <a:pPr marL="533400" indent="-533400" algn="ctr" eaLnBrk="1" hangingPunct="1">
              <a:buFontTx/>
              <a:buNone/>
            </a:pPr>
            <a:r>
              <a:rPr lang="ru-RU" b="1" smtClean="0">
                <a:solidFill>
                  <a:srgbClr val="008000"/>
                </a:solidFill>
              </a:rPr>
              <a:t>Девочка</a:t>
            </a:r>
            <a:endParaRPr lang="en-US" b="1" smtClean="0">
              <a:solidFill>
                <a:srgbClr val="008000"/>
              </a:solidFill>
            </a:endParaRPr>
          </a:p>
          <a:p>
            <a:pPr marL="533400" indent="-533400" algn="ctr" eaLnBrk="1" hangingPunct="1">
              <a:buFontTx/>
              <a:buNone/>
            </a:pPr>
            <a:r>
              <a:rPr lang="ru-RU" sz="2800" b="1" smtClean="0">
                <a:solidFill>
                  <a:srgbClr val="7030A0"/>
                </a:solidFill>
              </a:rPr>
              <a:t>Мальчики </a:t>
            </a:r>
          </a:p>
          <a:p>
            <a:pPr marL="533400" indent="-533400" algn="ctr" eaLnBrk="1" hangingPunct="1">
              <a:buFontTx/>
              <a:buNone/>
            </a:pPr>
            <a:r>
              <a:rPr lang="ru-RU" sz="2800" b="1" smtClean="0">
                <a:solidFill>
                  <a:srgbClr val="FF5050"/>
                </a:solidFill>
              </a:rPr>
              <a:t>Имя существительное</a:t>
            </a:r>
          </a:p>
          <a:p>
            <a:pPr marL="533400" indent="-533400" algn="ctr" eaLnBrk="1" hangingPunct="1">
              <a:buFontTx/>
              <a:buNone/>
            </a:pPr>
            <a:endParaRPr lang="ru-RU" sz="2800" smtClean="0">
              <a:solidFill>
                <a:srgbClr val="0000FF"/>
              </a:solidFill>
            </a:endParaRPr>
          </a:p>
          <a:p>
            <a:pPr marL="533400" indent="-533400" algn="ctr" eaLnBrk="1" hangingPunct="1">
              <a:buFontTx/>
              <a:buNone/>
            </a:pPr>
            <a:r>
              <a:rPr lang="ru-RU" sz="2800" smtClean="0">
                <a:solidFill>
                  <a:srgbClr val="0000FF"/>
                </a:solidFill>
              </a:rPr>
              <a:t>Кто? Что?</a:t>
            </a:r>
          </a:p>
          <a:p>
            <a:pPr marL="533400" indent="-533400" algn="ctr" eaLnBrk="1" hangingPunct="1">
              <a:buFontTx/>
              <a:buNone/>
            </a:pPr>
            <a:endParaRPr lang="ru-RU" sz="2800" smtClean="0"/>
          </a:p>
          <a:p>
            <a:pPr marL="533400" indent="-533400" algn="ctr" eaLnBrk="1" hangingPunct="1">
              <a:buFontTx/>
              <a:buNone/>
            </a:pPr>
            <a:r>
              <a:rPr lang="ru-RU" sz="2800" smtClean="0">
                <a:solidFill>
                  <a:schemeClr val="hlink"/>
                </a:solidFill>
              </a:rPr>
              <a:t>Именительный</a:t>
            </a:r>
          </a:p>
          <a:p>
            <a:pPr marL="533400" indent="-533400" algn="ctr" eaLnBrk="1" hangingPunct="1">
              <a:buFontTx/>
              <a:buNone/>
            </a:pPr>
            <a:r>
              <a:rPr lang="ru-RU" sz="2800" smtClean="0">
                <a:solidFill>
                  <a:schemeClr val="hlink"/>
                </a:solidFill>
              </a:rPr>
              <a:t> падеж</a:t>
            </a:r>
          </a:p>
          <a:p>
            <a:pPr marL="533400" indent="-533400" eaLnBrk="1" hangingPunct="1">
              <a:buFontTx/>
              <a:buNone/>
            </a:pPr>
            <a:endParaRPr lang="ru-RU" sz="4000" smtClean="0">
              <a:solidFill>
                <a:srgbClr val="FF9900"/>
              </a:solidFill>
              <a:latin typeface="Comic Sans MS" panose="030F0702030302020204" pitchFamily="66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541963" y="1628775"/>
            <a:ext cx="3602037" cy="4525963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b="1" smtClean="0">
                <a:solidFill>
                  <a:srgbClr val="008000"/>
                </a:solidFill>
              </a:rPr>
              <a:t>съехала</a:t>
            </a:r>
          </a:p>
          <a:p>
            <a:pPr algn="ctr" eaLnBrk="1" hangingPunct="1">
              <a:buFontTx/>
              <a:buNone/>
            </a:pPr>
            <a:r>
              <a:rPr lang="ru-RU" sz="2800" b="1" smtClean="0">
                <a:solidFill>
                  <a:srgbClr val="7030A0"/>
                </a:solidFill>
              </a:rPr>
              <a:t>играли</a:t>
            </a:r>
          </a:p>
          <a:p>
            <a:pPr algn="ctr" eaLnBrk="1" hangingPunct="1">
              <a:buFontTx/>
              <a:buNone/>
            </a:pPr>
            <a:endParaRPr lang="ru-RU" b="1" smtClean="0">
              <a:solidFill>
                <a:srgbClr val="008000"/>
              </a:solidFill>
            </a:endParaRPr>
          </a:p>
          <a:p>
            <a:pPr algn="ctr" eaLnBrk="1" hangingPunct="1">
              <a:buFontTx/>
              <a:buNone/>
            </a:pPr>
            <a:r>
              <a:rPr lang="ru-RU" sz="2800" b="1" smtClean="0">
                <a:solidFill>
                  <a:srgbClr val="FF5050"/>
                </a:solidFill>
              </a:rPr>
              <a:t>Глагол</a:t>
            </a:r>
          </a:p>
          <a:p>
            <a:pPr algn="ctr" eaLnBrk="1" hangingPunct="1">
              <a:buFontTx/>
              <a:buNone/>
            </a:pPr>
            <a:endParaRPr lang="ru-RU" sz="2800" b="1" smtClean="0">
              <a:solidFill>
                <a:srgbClr val="FF5050"/>
              </a:solidFill>
            </a:endParaRPr>
          </a:p>
          <a:p>
            <a:pPr algn="ctr" eaLnBrk="1" hangingPunct="1">
              <a:buFontTx/>
              <a:buNone/>
            </a:pPr>
            <a:r>
              <a:rPr lang="ru-RU" sz="2800" smtClean="0">
                <a:solidFill>
                  <a:srgbClr val="0000FF"/>
                </a:solidFill>
              </a:rPr>
              <a:t>Что делали?</a:t>
            </a:r>
            <a:endParaRPr lang="en-US" sz="2800" smtClean="0">
              <a:solidFill>
                <a:srgbClr val="0000FF"/>
              </a:solidFill>
            </a:endParaRPr>
          </a:p>
          <a:p>
            <a:pPr algn="ctr" eaLnBrk="1" hangingPunct="1">
              <a:buFontTx/>
              <a:buNone/>
            </a:pPr>
            <a:r>
              <a:rPr lang="ru-RU" sz="2800" smtClean="0">
                <a:solidFill>
                  <a:srgbClr val="0000FF"/>
                </a:solidFill>
              </a:rPr>
              <a:t>Что делает?</a:t>
            </a:r>
          </a:p>
          <a:p>
            <a:pPr eaLnBrk="1" hangingPunct="1">
              <a:buFontTx/>
              <a:buNone/>
            </a:pPr>
            <a:endParaRPr lang="ru-RU" sz="2800" smtClean="0"/>
          </a:p>
          <a:p>
            <a:pPr eaLnBrk="1" hangingPunct="1">
              <a:buFontTx/>
              <a:buNone/>
            </a:pPr>
            <a:endParaRPr lang="ru-RU" sz="2800" smtClean="0"/>
          </a:p>
        </p:txBody>
      </p:sp>
      <p:sp>
        <p:nvSpPr>
          <p:cNvPr id="9220" name="WordArt 7" descr="Джинсовая ткань"/>
          <p:cNvSpPr>
            <a:spLocks noChangeArrowheads="1" noChangeShapeType="1" noTextEdit="1"/>
          </p:cNvSpPr>
          <p:nvPr/>
        </p:nvSpPr>
        <p:spPr bwMode="auto">
          <a:xfrm>
            <a:off x="323850" y="0"/>
            <a:ext cx="8569325" cy="1557338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blipFill dpi="0" rotWithShape="1">
                  <a:blip r:embed="rId2">
                    <a:alphaModFix amt="50000"/>
                  </a:blip>
                  <a:srcRect/>
                  <a:tile tx="0" ty="0" sx="100000" sy="100000" flip="none" algn="tl"/>
                </a:blipFill>
                <a:effectLst>
                  <a:outerShdw dist="45791" dir="2021404" algn="ctr" rotWithShape="0">
                    <a:srgbClr val="9999FF"/>
                  </a:outerShdw>
                </a:effectLst>
                <a:cs typeface="Arial" panose="020B0604020202020204" pitchFamily="34" charset="0"/>
              </a:rPr>
              <a:t>Главные члены предложения</a:t>
            </a:r>
          </a:p>
        </p:txBody>
      </p:sp>
      <p:pic>
        <p:nvPicPr>
          <p:cNvPr id="9221" name="Picture 1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9EAD5"/>
              </a:clrFrom>
              <a:clrTo>
                <a:srgbClr val="F9EAD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950" y="5189538"/>
            <a:ext cx="1584325" cy="14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20" descr="0025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6092825"/>
            <a:ext cx="3024187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37418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90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smtClean="0"/>
              <a:t>	</a:t>
            </a:r>
            <a:r>
              <a:rPr lang="ru-RU" b="1" smtClean="0">
                <a:solidFill>
                  <a:schemeClr val="accent2"/>
                </a:solidFill>
              </a:rPr>
              <a:t>Подлежащее- значит «лежащее в основе предложения».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b="1" smtClean="0">
              <a:solidFill>
                <a:schemeClr val="accent2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b="1" smtClean="0">
                <a:solidFill>
                  <a:schemeClr val="accent2"/>
                </a:solidFill>
              </a:rPr>
              <a:t>	Сказуемое содержит информацию о подлежащем.</a:t>
            </a:r>
          </a:p>
        </p:txBody>
      </p:sp>
      <p:sp>
        <p:nvSpPr>
          <p:cNvPr id="67593" name="WordArt 9"/>
          <p:cNvSpPr>
            <a:spLocks noChangeArrowheads="1" noChangeShapeType="1" noTextEdit="1"/>
          </p:cNvSpPr>
          <p:nvPr/>
        </p:nvSpPr>
        <p:spPr bwMode="auto">
          <a:xfrm>
            <a:off x="755650" y="404813"/>
            <a:ext cx="7848600" cy="787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 panose="020B0806030902050204" pitchFamily="34" charset="0"/>
              </a:rPr>
              <a:t>М.В.Ломоносов</a:t>
            </a:r>
          </a:p>
        </p:txBody>
      </p:sp>
      <p:pic>
        <p:nvPicPr>
          <p:cNvPr id="67594" name="Picture 10" descr="Ломоносов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2788" y="1557338"/>
            <a:ext cx="3549650" cy="45259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9782594"/>
      </p:ext>
    </p:extLst>
  </p:cSld>
  <p:clrMapOvr>
    <a:masterClrMapping/>
  </p:clrMapOvr>
  <p:transition spd="slow">
    <p:random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67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1000"/>
                                        <p:tgtEl>
                                          <p:spTgt spid="67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675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675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9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82806"/>
                </a:solidFill>
              </a:rPr>
              <a:t>А теперь давайте откроем учебник на стр.36 и прочитаем правило.</a:t>
            </a:r>
            <a:endParaRPr lang="ru-RU" dirty="0">
              <a:solidFill>
                <a:srgbClr val="082806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7019019"/>
      </p:ext>
    </p:extLst>
  </p:cSld>
  <p:clrMapOvr>
    <a:masterClrMapping/>
  </p:clrMapOvr>
  <p:transition spd="slow">
    <p:random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mypresentation.ru/documents_6/d9d6df5565e7fab5cc72bb2343042ee9/img1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3203036"/>
      </p:ext>
    </p:extLst>
  </p:cSld>
  <p:clrMapOvr>
    <a:masterClrMapping/>
  </p:clrMapOvr>
  <p:transition spd="slow">
    <p:random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5072" y="620688"/>
            <a:ext cx="2433295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0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Девочка </a:t>
            </a:r>
            <a:endParaRPr lang="ru-RU" sz="4000" b="1" dirty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58372" y="620688"/>
            <a:ext cx="1564211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0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легко</a:t>
            </a:r>
            <a:endParaRPr lang="ru-RU" sz="4000" b="1" dirty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149924" y="620688"/>
            <a:ext cx="2296783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0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съехала</a:t>
            </a:r>
            <a:endParaRPr lang="ru-RU" sz="4000" b="1" dirty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212124" y="620688"/>
            <a:ext cx="2768578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0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 на лыжах</a:t>
            </a:r>
            <a:endParaRPr lang="ru-RU" sz="4000" b="1" dirty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916" y="1700808"/>
            <a:ext cx="1842492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6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с горы.</a:t>
            </a:r>
            <a:endParaRPr lang="ru-RU" sz="3600" b="1" dirty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3429000"/>
            <a:ext cx="2901756" cy="7848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5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Мальчики </a:t>
            </a:r>
            <a:endParaRPr lang="ru-RU" sz="4500" b="1" dirty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03848" y="3429000"/>
            <a:ext cx="1928733" cy="7848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5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играли</a:t>
            </a:r>
            <a:endParaRPr lang="ru-RU" sz="4500" b="1" dirty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292080" y="3429000"/>
            <a:ext cx="2622385" cy="7848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5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в снежки.</a:t>
            </a:r>
            <a:endParaRPr lang="ru-RU" sz="4500" b="1" dirty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71600" y="0"/>
            <a:ext cx="907621" cy="5539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000" b="1" dirty="0">
                <a:ln w="1905"/>
                <a:solidFill>
                  <a:srgbClr val="33993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кто?</a:t>
            </a:r>
            <a:endParaRPr lang="ru-RU" sz="3000" b="1" dirty="0">
              <a:ln w="1905"/>
              <a:solidFill>
                <a:srgbClr val="339933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211960" y="0"/>
            <a:ext cx="2342500" cy="5539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000" b="1" dirty="0">
                <a:ln w="1905"/>
                <a:solidFill>
                  <a:srgbClr val="33993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что сделала?</a:t>
            </a:r>
            <a:endParaRPr lang="ru-RU" sz="3000" b="1" dirty="0">
              <a:ln w="1905"/>
              <a:solidFill>
                <a:srgbClr val="339933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17765" y="404664"/>
            <a:ext cx="2005677" cy="5539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000" b="1" dirty="0">
                <a:ln w="1905"/>
                <a:solidFill>
                  <a:srgbClr val="33993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сущ. им. п.</a:t>
            </a:r>
            <a:endParaRPr lang="ru-RU" sz="3000" b="1" dirty="0">
              <a:ln w="1905"/>
              <a:solidFill>
                <a:srgbClr val="339933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076056" y="404664"/>
            <a:ext cx="610295" cy="5539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000" b="1" dirty="0">
                <a:ln w="1905"/>
                <a:solidFill>
                  <a:srgbClr val="33993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гл.</a:t>
            </a:r>
            <a:endParaRPr lang="ru-RU" sz="3000" b="1" dirty="0">
              <a:ln w="1905"/>
              <a:solidFill>
                <a:srgbClr val="339933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charset="0"/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323850" y="1484313"/>
            <a:ext cx="2087563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grpSp>
        <p:nvGrpSpPr>
          <p:cNvPr id="22" name="Группа 21"/>
          <p:cNvGrpSpPr>
            <a:grpSpLocks/>
          </p:cNvGrpSpPr>
          <p:nvPr/>
        </p:nvGrpSpPr>
        <p:grpSpPr bwMode="auto">
          <a:xfrm>
            <a:off x="4284663" y="1412875"/>
            <a:ext cx="2087562" cy="215900"/>
            <a:chOff x="4283968" y="1412776"/>
            <a:chExt cx="2088232" cy="216024"/>
          </a:xfrm>
        </p:grpSpPr>
        <p:cxnSp>
          <p:nvCxnSpPr>
            <p:cNvPr id="16" name="Прямая соединительная линия 15"/>
            <p:cNvCxnSpPr/>
            <p:nvPr/>
          </p:nvCxnSpPr>
          <p:spPr>
            <a:xfrm>
              <a:off x="4283968" y="1628800"/>
              <a:ext cx="2088232" cy="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>
              <a:off x="4283968" y="1412776"/>
              <a:ext cx="2088232" cy="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23" name="Группа 22"/>
          <p:cNvGrpSpPr>
            <a:grpSpLocks/>
          </p:cNvGrpSpPr>
          <p:nvPr/>
        </p:nvGrpSpPr>
        <p:grpSpPr bwMode="auto">
          <a:xfrm>
            <a:off x="3348038" y="4221163"/>
            <a:ext cx="1728787" cy="215900"/>
            <a:chOff x="3347864" y="4221088"/>
            <a:chExt cx="2088232" cy="216024"/>
          </a:xfrm>
        </p:grpSpPr>
        <p:cxnSp>
          <p:nvCxnSpPr>
            <p:cNvPr id="18" name="Прямая соединительная линия 17"/>
            <p:cNvCxnSpPr/>
            <p:nvPr/>
          </p:nvCxnSpPr>
          <p:spPr>
            <a:xfrm>
              <a:off x="3347864" y="4437112"/>
              <a:ext cx="2088232" cy="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>
            <a:xfrm>
              <a:off x="3347864" y="4221088"/>
              <a:ext cx="2088232" cy="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cxnSp>
        <p:nvCxnSpPr>
          <p:cNvPr id="20" name="Прямая соединительная линия 19"/>
          <p:cNvCxnSpPr/>
          <p:nvPr/>
        </p:nvCxnSpPr>
        <p:spPr>
          <a:xfrm>
            <a:off x="323850" y="4221163"/>
            <a:ext cx="2447925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4" name="Прямоугольник 23"/>
          <p:cNvSpPr/>
          <p:nvPr/>
        </p:nvSpPr>
        <p:spPr>
          <a:xfrm>
            <a:off x="1115616" y="2708920"/>
            <a:ext cx="907621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000" b="1" dirty="0">
                <a:ln w="1905"/>
                <a:solidFill>
                  <a:srgbClr val="33993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кто?</a:t>
            </a:r>
            <a:endParaRPr lang="ru-RU" sz="3000" b="1" dirty="0">
              <a:ln w="1905"/>
              <a:solidFill>
                <a:srgbClr val="339933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561781" y="3140968"/>
            <a:ext cx="2005677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000" b="1" dirty="0">
                <a:ln w="1905"/>
                <a:solidFill>
                  <a:srgbClr val="33993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сущ. и</a:t>
            </a:r>
            <a:r>
              <a:rPr lang="ru-RU" sz="3000" b="1">
                <a:ln w="1905"/>
                <a:solidFill>
                  <a:srgbClr val="33993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м</a:t>
            </a:r>
            <a:r>
              <a:rPr lang="ru-RU" sz="3000" b="1" dirty="0">
                <a:ln w="1905"/>
                <a:solidFill>
                  <a:srgbClr val="33993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. п.</a:t>
            </a:r>
            <a:endParaRPr lang="ru-RU" sz="3000" b="1" dirty="0">
              <a:ln w="1905"/>
              <a:solidFill>
                <a:srgbClr val="339933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3203848" y="2708920"/>
            <a:ext cx="2207849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000" b="1" dirty="0">
                <a:ln w="1905"/>
                <a:solidFill>
                  <a:srgbClr val="33993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что делали?</a:t>
            </a:r>
            <a:endParaRPr lang="ru-RU" sz="3000" b="1" dirty="0">
              <a:ln w="1905"/>
              <a:solidFill>
                <a:srgbClr val="339933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3851920" y="3140968"/>
            <a:ext cx="610295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000" b="1" dirty="0">
                <a:ln w="1905"/>
                <a:solidFill>
                  <a:srgbClr val="33993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гл.</a:t>
            </a:r>
            <a:endParaRPr lang="ru-RU" sz="3000" b="1" dirty="0">
              <a:ln w="1905"/>
              <a:solidFill>
                <a:srgbClr val="339933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90815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250825" y="1052513"/>
            <a:ext cx="6553200" cy="324008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3600" smtClean="0">
                <a:latin typeface="Comic Sans MS" panose="030F0702030302020204" pitchFamily="66" charset="0"/>
              </a:rPr>
              <a:t>	</a:t>
            </a:r>
            <a:r>
              <a:rPr lang="ru-RU" sz="3600" b="1" smtClean="0">
                <a:solidFill>
                  <a:schemeClr val="accent2"/>
                </a:solidFill>
                <a:latin typeface="Comic Sans MS" panose="030F0702030302020204" pitchFamily="66" charset="0"/>
              </a:rPr>
              <a:t>Выпал снег. </a:t>
            </a:r>
          </a:p>
          <a:p>
            <a:pPr eaLnBrk="1" hangingPunct="1">
              <a:buFontTx/>
              <a:buNone/>
            </a:pPr>
            <a:r>
              <a:rPr lang="ru-RU" sz="3600" b="1" smtClean="0">
                <a:solidFill>
                  <a:schemeClr val="accent2"/>
                </a:solidFill>
                <a:latin typeface="Comic Sans MS" panose="030F0702030302020204" pitchFamily="66" charset="0"/>
              </a:rPr>
              <a:t>	Упал мороз. </a:t>
            </a:r>
          </a:p>
          <a:p>
            <a:pPr eaLnBrk="1" hangingPunct="1">
              <a:buFontTx/>
              <a:buNone/>
            </a:pPr>
            <a:r>
              <a:rPr lang="ru-RU" sz="3600" b="1" smtClean="0">
                <a:solidFill>
                  <a:schemeClr val="accent2"/>
                </a:solidFill>
                <a:latin typeface="Comic Sans MS" panose="030F0702030302020204" pitchFamily="66" charset="0"/>
              </a:rPr>
              <a:t>	Кошка снегом моет нос.</a:t>
            </a:r>
          </a:p>
        </p:txBody>
      </p:sp>
      <p:pic>
        <p:nvPicPr>
          <p:cNvPr id="24583" name="Picture 7" descr="tre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3213100"/>
            <a:ext cx="5543550" cy="341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9" descr="0018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300663"/>
            <a:ext cx="1152525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1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AF2DB"/>
              </a:clrFrom>
              <a:clrTo>
                <a:srgbClr val="FAF2D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87278" flipH="1">
            <a:off x="7134225" y="376238"/>
            <a:ext cx="1654175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94813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772816"/>
            <a:ext cx="7439152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Кошка снегом моет нос.</a:t>
            </a:r>
            <a:endParaRPr lang="ru-RU" sz="5400" b="1" dirty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2501" y="1124744"/>
            <a:ext cx="1713931" cy="5539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000" b="1" dirty="0">
                <a:ln w="1905"/>
                <a:solidFill>
                  <a:srgbClr val="33993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кто? что?</a:t>
            </a:r>
            <a:endParaRPr lang="ru-RU" sz="3000" b="1" dirty="0">
              <a:ln w="1905"/>
              <a:solidFill>
                <a:srgbClr val="339933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88024" y="1124744"/>
            <a:ext cx="2134752" cy="5539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000" b="1" dirty="0">
                <a:ln w="1905"/>
                <a:solidFill>
                  <a:srgbClr val="33993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что делает?</a:t>
            </a:r>
            <a:endParaRPr lang="ru-RU" sz="3000" b="1" dirty="0">
              <a:ln w="1905"/>
              <a:solidFill>
                <a:srgbClr val="339933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042988" y="2708275"/>
            <a:ext cx="1657350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grpSp>
        <p:nvGrpSpPr>
          <p:cNvPr id="11" name="Группа 10"/>
          <p:cNvGrpSpPr>
            <a:grpSpLocks/>
          </p:cNvGrpSpPr>
          <p:nvPr/>
        </p:nvGrpSpPr>
        <p:grpSpPr bwMode="auto">
          <a:xfrm>
            <a:off x="5148263" y="2708275"/>
            <a:ext cx="1655762" cy="215900"/>
            <a:chOff x="5148064" y="2708920"/>
            <a:chExt cx="1656184" cy="216024"/>
          </a:xfrm>
        </p:grpSpPr>
        <p:cxnSp>
          <p:nvCxnSpPr>
            <p:cNvPr id="9" name="Прямая соединительная линия 8"/>
            <p:cNvCxnSpPr/>
            <p:nvPr/>
          </p:nvCxnSpPr>
          <p:spPr>
            <a:xfrm>
              <a:off x="5148064" y="2924944"/>
              <a:ext cx="1656184" cy="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>
              <a:off x="5148064" y="2708920"/>
              <a:ext cx="1656184" cy="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12" name="Прямоугольник 11"/>
          <p:cNvSpPr/>
          <p:nvPr/>
        </p:nvSpPr>
        <p:spPr>
          <a:xfrm>
            <a:off x="6876256" y="1124744"/>
            <a:ext cx="1899494" cy="5539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000" b="1" dirty="0">
                <a:ln w="1905"/>
                <a:solidFill>
                  <a:srgbClr val="33993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кого? что?</a:t>
            </a:r>
            <a:endParaRPr lang="ru-RU" sz="3000" b="1" dirty="0">
              <a:ln w="1905"/>
              <a:solidFill>
                <a:srgbClr val="339933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259632" y="1556792"/>
            <a:ext cx="1205779" cy="5539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000" b="1" dirty="0">
                <a:ln w="1905"/>
                <a:solidFill>
                  <a:srgbClr val="33993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Им. п.</a:t>
            </a:r>
            <a:endParaRPr lang="ru-RU" sz="3000" b="1" dirty="0">
              <a:ln w="1905"/>
              <a:solidFill>
                <a:srgbClr val="339933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876256" y="1628800"/>
            <a:ext cx="898003" cy="5539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000" b="1" dirty="0">
                <a:ln w="1905"/>
                <a:solidFill>
                  <a:srgbClr val="33993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В. п.</a:t>
            </a:r>
            <a:endParaRPr lang="ru-RU" sz="3000" b="1" dirty="0">
              <a:ln w="1905"/>
              <a:solidFill>
                <a:srgbClr val="339933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30670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7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2400" dirty="0" smtClean="0"/>
              <a:t>А почему одной чертой ты подчеркнул слово </a:t>
            </a:r>
            <a:r>
              <a:rPr lang="ru-RU" sz="2400" dirty="0" smtClean="0">
                <a:solidFill>
                  <a:srgbClr val="082806"/>
                </a:solidFill>
              </a:rPr>
              <a:t>кошка</a:t>
            </a:r>
            <a:r>
              <a:rPr lang="ru-RU" sz="2400" dirty="0" smtClean="0"/>
              <a:t>, а не </a:t>
            </a:r>
            <a:r>
              <a:rPr lang="ru-RU" sz="2400" dirty="0" smtClean="0">
                <a:solidFill>
                  <a:srgbClr val="082806"/>
                </a:solidFill>
              </a:rPr>
              <a:t>нос</a:t>
            </a:r>
            <a:r>
              <a:rPr lang="ru-RU" sz="2400" dirty="0" smtClean="0"/>
              <a:t>? Оно ведь отвечает на вопрос что? Разве оно не подлежащее</a:t>
            </a:r>
            <a:r>
              <a:rPr lang="ru-RU" sz="2400" dirty="0" smtClean="0"/>
              <a:t>?                                                              </a:t>
            </a:r>
            <a:r>
              <a:rPr lang="ru-RU" sz="2400" dirty="0" smtClean="0">
                <a:solidFill>
                  <a:srgbClr val="082806"/>
                </a:solidFill>
              </a:rPr>
              <a:t>Как быть, если два слова отвечают на вопрос что?</a:t>
            </a:r>
          </a:p>
        </p:txBody>
      </p:sp>
      <p:pic>
        <p:nvPicPr>
          <p:cNvPr id="16388" name="Picture 4" descr="baby18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21163"/>
            <a:ext cx="1160462" cy="168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5144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62068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    Второе февраля.</a:t>
            </a:r>
          </a:p>
          <a:p>
            <a:pPr algn="ctr"/>
            <a:r>
              <a:rPr lang="ru-RU" sz="4400" dirty="0" smtClean="0"/>
              <a:t>    Классная работа.</a:t>
            </a:r>
            <a:endParaRPr lang="ru-RU" sz="4400" dirty="0"/>
          </a:p>
        </p:txBody>
      </p:sp>
      <p:pic>
        <p:nvPicPr>
          <p:cNvPr id="1026" name="Picture 2" descr="https://pbs.twimg.com/media/DyimFBcWwAEqXa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55202"/>
            <a:ext cx="9144000" cy="4802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9770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>
                <a:solidFill>
                  <a:srgbClr val="C00000"/>
                </a:solidFill>
              </a:rPr>
              <a:t>                  Помни</a:t>
            </a:r>
            <a:r>
              <a:rPr lang="ru-RU" dirty="0" smtClean="0">
                <a:solidFill>
                  <a:srgbClr val="C00000"/>
                </a:solidFill>
              </a:rPr>
              <a:t>!</a:t>
            </a:r>
          </a:p>
        </p:txBody>
      </p:sp>
      <p:sp>
        <p:nvSpPr>
          <p:cNvPr id="17411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609600" y="1268413"/>
            <a:ext cx="7924800" cy="4751387"/>
          </a:xfrm>
        </p:spPr>
        <p:txBody>
          <a:bodyPr/>
          <a:lstStyle/>
          <a:p>
            <a:pPr eaLnBrk="1" hangingPunct="1"/>
            <a:r>
              <a:rPr lang="ru-RU" dirty="0" smtClean="0"/>
              <a:t>Слово в </a:t>
            </a:r>
            <a:r>
              <a:rPr lang="ru-RU" dirty="0" err="1" smtClean="0">
                <a:solidFill>
                  <a:srgbClr val="C00000"/>
                </a:solidFill>
              </a:rPr>
              <a:t>вин.пад</a:t>
            </a:r>
            <a:r>
              <a:rPr lang="ru-RU" dirty="0" smtClean="0">
                <a:solidFill>
                  <a:srgbClr val="C00000"/>
                </a:solidFill>
              </a:rPr>
              <a:t>.</a:t>
            </a:r>
            <a:r>
              <a:rPr lang="ru-RU" dirty="0" smtClean="0"/>
              <a:t> часто хочет выдать себя за подлежащее! Чтобы не попасть в его ловушку, используй совет</a:t>
            </a:r>
            <a:r>
              <a:rPr lang="ru-RU" dirty="0" smtClean="0"/>
              <a:t>:</a:t>
            </a:r>
          </a:p>
          <a:p>
            <a:pPr eaLnBrk="1" hangingPunct="1"/>
            <a:endParaRPr lang="ru-RU" dirty="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ru-RU" dirty="0" smtClean="0">
                <a:solidFill>
                  <a:srgbClr val="082806"/>
                </a:solidFill>
              </a:rPr>
              <a:t>   </a:t>
            </a:r>
            <a:r>
              <a:rPr lang="ru-RU" sz="3600" dirty="0" smtClean="0">
                <a:solidFill>
                  <a:srgbClr val="082806"/>
                </a:solidFill>
              </a:rPr>
              <a:t>Кто? Что?             Кого? Что?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ru-RU" sz="3600" dirty="0" smtClean="0">
              <a:solidFill>
                <a:srgbClr val="082806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ru-RU" dirty="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ru-RU" dirty="0" smtClean="0"/>
              <a:t>     </a:t>
            </a:r>
            <a:r>
              <a:rPr lang="ru-RU" dirty="0" smtClean="0"/>
              <a:t>      </a:t>
            </a:r>
            <a:r>
              <a:rPr lang="ru-RU" dirty="0" err="1" smtClean="0"/>
              <a:t>Им.п</a:t>
            </a:r>
            <a:r>
              <a:rPr lang="ru-RU" dirty="0" smtClean="0"/>
              <a:t>  .                                                   </a:t>
            </a:r>
            <a:r>
              <a:rPr lang="ru-RU" dirty="0" err="1" smtClean="0"/>
              <a:t>Вин.п</a:t>
            </a:r>
            <a:r>
              <a:rPr lang="ru-RU" dirty="0" smtClean="0"/>
              <a:t>.     </a:t>
            </a:r>
          </a:p>
        </p:txBody>
      </p:sp>
      <p:sp>
        <p:nvSpPr>
          <p:cNvPr id="17412" name="AutoShape 15"/>
          <p:cNvSpPr>
            <a:spLocks noChangeArrowheads="1"/>
          </p:cNvSpPr>
          <p:nvPr/>
        </p:nvSpPr>
        <p:spPr bwMode="auto">
          <a:xfrm rot="5400000">
            <a:off x="1585119" y="4472781"/>
            <a:ext cx="503238" cy="288925"/>
          </a:xfrm>
          <a:prstGeom prst="rightArrow">
            <a:avLst>
              <a:gd name="adj1" fmla="val 50000"/>
              <a:gd name="adj2" fmla="val 4354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/>
          </a:p>
        </p:txBody>
      </p:sp>
      <p:sp>
        <p:nvSpPr>
          <p:cNvPr id="17413" name="AutoShape 16"/>
          <p:cNvSpPr>
            <a:spLocks noChangeArrowheads="1"/>
          </p:cNvSpPr>
          <p:nvPr/>
        </p:nvSpPr>
        <p:spPr bwMode="auto">
          <a:xfrm rot="5400000">
            <a:off x="5328444" y="4472781"/>
            <a:ext cx="503238" cy="288925"/>
          </a:xfrm>
          <a:prstGeom prst="rightArrow">
            <a:avLst>
              <a:gd name="adj1" fmla="val 50000"/>
              <a:gd name="adj2" fmla="val 4354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/>
          </a:p>
        </p:txBody>
      </p:sp>
      <p:pic>
        <p:nvPicPr>
          <p:cNvPr id="17414" name="Picture 17" descr="348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7050" y="4221163"/>
            <a:ext cx="1366838" cy="172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9328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611188" y="1916113"/>
            <a:ext cx="4038600" cy="4525962"/>
          </a:xfrm>
        </p:spPr>
        <p:txBody>
          <a:bodyPr/>
          <a:lstStyle/>
          <a:p>
            <a:pPr eaLnBrk="1" hangingPunct="1"/>
            <a:endParaRPr lang="ru-RU" smtClean="0"/>
          </a:p>
          <a:p>
            <a:pPr eaLnBrk="1" hangingPunct="1">
              <a:buFontTx/>
              <a:buNone/>
            </a:pPr>
            <a:r>
              <a:rPr lang="ru-RU" sz="2000" b="1" smtClean="0"/>
              <a:t>ЧТО ДЕЛАЕТ?</a:t>
            </a:r>
          </a:p>
          <a:p>
            <a:pPr eaLnBrk="1" hangingPunct="1"/>
            <a:endParaRPr lang="ru-RU" sz="2000" b="1" smtClean="0">
              <a:solidFill>
                <a:srgbClr val="CC3399"/>
              </a:solidFill>
            </a:endParaRPr>
          </a:p>
          <a:p>
            <a:pPr eaLnBrk="1" hangingPunct="1">
              <a:buFontTx/>
              <a:buNone/>
            </a:pPr>
            <a:r>
              <a:rPr lang="ru-RU" sz="3600" b="1" smtClean="0">
                <a:solidFill>
                  <a:srgbClr val="CC3399"/>
                </a:solidFill>
                <a:latin typeface="Arial Narrow" panose="020B0606020202030204" pitchFamily="34" charset="0"/>
              </a:rPr>
              <a:t>КОШКА МОЕТ</a:t>
            </a:r>
            <a:endParaRPr lang="en-US" sz="3600" b="1" smtClean="0">
              <a:solidFill>
                <a:srgbClr val="CC3399"/>
              </a:solidFill>
              <a:latin typeface="Arial Narrow" panose="020B0606020202030204" pitchFamily="34" charset="0"/>
            </a:endParaRPr>
          </a:p>
          <a:p>
            <a:pPr eaLnBrk="1" hangingPunct="1">
              <a:buFontTx/>
              <a:buNone/>
            </a:pPr>
            <a:r>
              <a:rPr lang="ru-RU" smtClean="0"/>
              <a:t>     </a:t>
            </a:r>
            <a:endParaRPr lang="en-US" smtClean="0"/>
          </a:p>
          <a:p>
            <a:pPr eaLnBrk="1" hangingPunct="1">
              <a:buFontTx/>
              <a:buNone/>
            </a:pPr>
            <a:r>
              <a:rPr lang="ru-RU" smtClean="0"/>
              <a:t> кто?</a:t>
            </a:r>
          </a:p>
          <a:p>
            <a:pPr eaLnBrk="1" hangingPunct="1">
              <a:buFontTx/>
              <a:buNone/>
            </a:pPr>
            <a:endParaRPr lang="ru-RU" smtClean="0"/>
          </a:p>
        </p:txBody>
      </p:sp>
      <p:sp>
        <p:nvSpPr>
          <p:cNvPr id="77830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5219700" y="1484313"/>
            <a:ext cx="3924300" cy="4641850"/>
          </a:xfrm>
        </p:spPr>
        <p:txBody>
          <a:bodyPr/>
          <a:lstStyle/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>
              <a:buFontTx/>
              <a:buNone/>
            </a:pPr>
            <a:r>
              <a:rPr lang="ru-RU" sz="2000" b="1" smtClean="0"/>
              <a:t>ЧТО?</a:t>
            </a:r>
          </a:p>
          <a:p>
            <a:pPr eaLnBrk="1" hangingPunct="1">
              <a:buFontTx/>
              <a:buNone/>
            </a:pPr>
            <a:endParaRPr lang="ru-RU" sz="1400" b="1" smtClean="0"/>
          </a:p>
          <a:p>
            <a:pPr eaLnBrk="1" hangingPunct="1">
              <a:buFontTx/>
              <a:buNone/>
            </a:pPr>
            <a:r>
              <a:rPr lang="ru-RU" sz="3600" smtClean="0">
                <a:solidFill>
                  <a:srgbClr val="CC3399"/>
                </a:solidFill>
              </a:rPr>
              <a:t>МОЕТ   НОС</a:t>
            </a:r>
          </a:p>
          <a:p>
            <a:pPr eaLnBrk="1" hangingPunct="1">
              <a:buFontTx/>
              <a:buNone/>
            </a:pPr>
            <a:endParaRPr lang="ru-RU" smtClean="0"/>
          </a:p>
          <a:p>
            <a:pPr eaLnBrk="1" hangingPunct="1">
              <a:buFontTx/>
              <a:buNone/>
            </a:pPr>
            <a:endParaRPr lang="ru-RU" sz="2000" smtClean="0"/>
          </a:p>
          <a:p>
            <a:pPr eaLnBrk="1" hangingPunct="1">
              <a:buFontTx/>
              <a:buNone/>
            </a:pPr>
            <a:r>
              <a:rPr lang="ru-RU" sz="2000" b="1" smtClean="0"/>
              <a:t>ЧТО ДЕЛАЕТ?</a:t>
            </a:r>
          </a:p>
        </p:txBody>
      </p:sp>
      <p:sp>
        <p:nvSpPr>
          <p:cNvPr id="16388" name="AutoShape 10"/>
          <p:cNvSpPr>
            <a:spLocks noChangeArrowheads="1"/>
          </p:cNvSpPr>
          <p:nvPr/>
        </p:nvSpPr>
        <p:spPr bwMode="auto">
          <a:xfrm>
            <a:off x="1042988" y="2852738"/>
            <a:ext cx="1511300" cy="358775"/>
          </a:xfrm>
          <a:prstGeom prst="curvedDownArrow">
            <a:avLst>
              <a:gd name="adj1" fmla="val 84248"/>
              <a:gd name="adj2" fmla="val 168496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ru-RU" sz="1800"/>
          </a:p>
        </p:txBody>
      </p:sp>
      <p:sp>
        <p:nvSpPr>
          <p:cNvPr id="16389" name="AutoShape 13"/>
          <p:cNvSpPr>
            <a:spLocks noChangeArrowheads="1"/>
          </p:cNvSpPr>
          <p:nvPr/>
        </p:nvSpPr>
        <p:spPr bwMode="auto">
          <a:xfrm>
            <a:off x="6084888" y="2852738"/>
            <a:ext cx="1511300" cy="288925"/>
          </a:xfrm>
          <a:prstGeom prst="curvedDownArrow">
            <a:avLst>
              <a:gd name="adj1" fmla="val 104615"/>
              <a:gd name="adj2" fmla="val 209231"/>
              <a:gd name="adj3" fmla="val 6684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/>
          </a:p>
        </p:txBody>
      </p:sp>
      <p:sp>
        <p:nvSpPr>
          <p:cNvPr id="16390" name="AutoShape 18"/>
          <p:cNvSpPr>
            <a:spLocks noChangeArrowheads="1"/>
          </p:cNvSpPr>
          <p:nvPr/>
        </p:nvSpPr>
        <p:spPr bwMode="auto">
          <a:xfrm rot="-10591017">
            <a:off x="1114425" y="3792538"/>
            <a:ext cx="1368425" cy="431800"/>
          </a:xfrm>
          <a:prstGeom prst="curvedDownArrow">
            <a:avLst>
              <a:gd name="adj1" fmla="val 63382"/>
              <a:gd name="adj2" fmla="val 126765"/>
              <a:gd name="adj3" fmla="val 6574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/>
          </a:p>
        </p:txBody>
      </p:sp>
      <p:sp>
        <p:nvSpPr>
          <p:cNvPr id="16391" name="AutoShape 20"/>
          <p:cNvSpPr>
            <a:spLocks noChangeArrowheads="1"/>
          </p:cNvSpPr>
          <p:nvPr/>
        </p:nvSpPr>
        <p:spPr bwMode="auto">
          <a:xfrm rot="10800000">
            <a:off x="6156325" y="3716338"/>
            <a:ext cx="1223963" cy="360362"/>
          </a:xfrm>
          <a:prstGeom prst="curvedDownArrow">
            <a:avLst>
              <a:gd name="adj1" fmla="val 67930"/>
              <a:gd name="adj2" fmla="val 135859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/>
          </a:p>
        </p:txBody>
      </p:sp>
      <p:pic>
        <p:nvPicPr>
          <p:cNvPr id="16392" name="Picture 21" descr="003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950" y="5013325"/>
            <a:ext cx="1655763" cy="184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3" name="Picture 22" descr="004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4508500"/>
            <a:ext cx="1728788" cy="203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6979674"/>
      </p:ext>
    </p:extLst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78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78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78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78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78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78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783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783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>
                <a:solidFill>
                  <a:srgbClr val="C00000"/>
                </a:solidFill>
              </a:rPr>
              <a:t>            Подумай</a:t>
            </a:r>
            <a:r>
              <a:rPr lang="ru-RU" dirty="0" smtClean="0">
                <a:solidFill>
                  <a:srgbClr val="C00000"/>
                </a:solidFill>
              </a:rPr>
              <a:t>!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ru-RU" dirty="0" smtClean="0"/>
              <a:t> </a:t>
            </a:r>
            <a:r>
              <a:rPr lang="ru-RU" sz="2800" b="1" dirty="0" smtClean="0"/>
              <a:t>Найдите главные члены предложения.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ru-RU" sz="2800" b="1" dirty="0" smtClean="0"/>
          </a:p>
          <a:p>
            <a:pPr lvl="1" eaLnBrk="1" hangingPunct="1"/>
            <a:r>
              <a:rPr lang="ru-RU" sz="3200" dirty="0" smtClean="0"/>
              <a:t>Мама купила билеты в кино.</a:t>
            </a:r>
          </a:p>
          <a:p>
            <a:pPr lvl="1" eaLnBrk="1" hangingPunct="1"/>
            <a:r>
              <a:rPr lang="ru-RU" sz="3200" dirty="0" smtClean="0"/>
              <a:t>Дует холодный северный ветер.</a:t>
            </a:r>
          </a:p>
          <a:p>
            <a:pPr lvl="1" eaLnBrk="1" hangingPunct="1"/>
            <a:r>
              <a:rPr lang="ru-RU" sz="3200" dirty="0" smtClean="0"/>
              <a:t>Белые снежинки падают на землю.</a:t>
            </a:r>
          </a:p>
        </p:txBody>
      </p:sp>
      <p:pic>
        <p:nvPicPr>
          <p:cNvPr id="18436" name="Picture 4" descr="348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7050" y="4508500"/>
            <a:ext cx="1139825" cy="144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5946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https://lh3.googleusercontent.com/proxy/C2EE4G8-POBpSTwwVuAeImBXqjGpNXe-5EgnISMzFkg8v5ec6Qs1E-ZYpM4w_nEdh0YEPesHc9BSNEkFUbvqMXANUcE1nq-QkA=w1200-h630-p-k-no-nu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6309320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Стр.37</a:t>
            </a:r>
            <a:endParaRPr lang="ru-RU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7164288" y="6309320"/>
            <a:ext cx="18001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Упр.419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914571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71" name="WordArt 7"/>
          <p:cNvSpPr>
            <a:spLocks noChangeArrowheads="1" noChangeShapeType="1" noTextEdit="1"/>
          </p:cNvSpPr>
          <p:nvPr/>
        </p:nvSpPr>
        <p:spPr bwMode="auto">
          <a:xfrm>
            <a:off x="468313" y="333375"/>
            <a:ext cx="8229600" cy="1143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cs typeface="Arial" panose="020B0604020202020204" pitchFamily="34" charset="0"/>
              </a:rPr>
              <a:t>Главные члены предложения</a:t>
            </a:r>
          </a:p>
        </p:txBody>
      </p:sp>
      <p:pic>
        <p:nvPicPr>
          <p:cNvPr id="36877" name="Picture 1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B2DBDD"/>
              </a:clrFrom>
              <a:clrTo>
                <a:srgbClr val="B2DBD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1844675"/>
            <a:ext cx="7632700" cy="475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302170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6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100" fill="hold"/>
                                        <p:tgtEl>
                                          <p:spTgt spid="3687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0" dur="100" fill="hold"/>
                                        <p:tgtEl>
                                          <p:spTgt spid="3687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" dur="100" fill="hold"/>
                                        <p:tgtEl>
                                          <p:spTgt spid="3687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100" fill="hold"/>
                                        <p:tgtEl>
                                          <p:spTgt spid="3687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68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68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68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68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7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0" y="836613"/>
            <a:ext cx="8353425" cy="5289550"/>
          </a:xfrm>
        </p:spPr>
        <p:txBody>
          <a:bodyPr/>
          <a:lstStyle/>
          <a:p>
            <a:pPr eaLnBrk="1" hangingPunct="1"/>
            <a:r>
              <a:rPr lang="ru-RU" sz="4000" b="1" smtClean="0">
                <a:solidFill>
                  <a:srgbClr val="996633"/>
                </a:solidFill>
              </a:rPr>
              <a:t>Какие члены предложения являются главными?</a:t>
            </a:r>
          </a:p>
          <a:p>
            <a:pPr eaLnBrk="1" hangingPunct="1"/>
            <a:r>
              <a:rPr lang="ru-RU" sz="4000" b="1" smtClean="0">
                <a:solidFill>
                  <a:srgbClr val="996633"/>
                </a:solidFill>
              </a:rPr>
              <a:t>Почему они главные?</a:t>
            </a:r>
          </a:p>
          <a:p>
            <a:pPr eaLnBrk="1" hangingPunct="1"/>
            <a:r>
              <a:rPr lang="ru-RU" sz="4000" b="1" smtClean="0">
                <a:solidFill>
                  <a:srgbClr val="996633"/>
                </a:solidFill>
              </a:rPr>
              <a:t>Как их обозначить?</a:t>
            </a:r>
          </a:p>
          <a:p>
            <a:pPr eaLnBrk="1" hangingPunct="1"/>
            <a:r>
              <a:rPr lang="ru-RU" sz="4000" b="1" smtClean="0">
                <a:solidFill>
                  <a:srgbClr val="996633"/>
                </a:solidFill>
              </a:rPr>
              <a:t>Какими частями речи они являются?</a:t>
            </a:r>
          </a:p>
          <a:p>
            <a:pPr eaLnBrk="1" hangingPunct="1"/>
            <a:r>
              <a:rPr lang="ru-RU" sz="4000" b="1" smtClean="0">
                <a:solidFill>
                  <a:srgbClr val="996633"/>
                </a:solidFill>
              </a:rPr>
              <a:t>Как их найти в предложении?</a:t>
            </a:r>
          </a:p>
        </p:txBody>
      </p:sp>
    </p:spTree>
    <p:extLst>
      <p:ext uri="{BB962C8B-B14F-4D97-AF65-F5344CB8AC3E}">
        <p14:creationId xmlns:p14="http://schemas.microsoft.com/office/powerpoint/2010/main" val="9106074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10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1" dur="10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5" dur="10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9" dur="100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3" dur="1000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14282" y="2285992"/>
            <a:ext cx="3071834" cy="700086"/>
          </a:xfrm>
          <a:prstGeom prst="roundRect">
            <a:avLst/>
          </a:prstGeom>
          <a:ln>
            <a:solidFill>
              <a:srgbClr val="00B0F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ЛЕГКО</a:t>
            </a:r>
            <a:endParaRPr lang="ru-RU" sz="4400" b="1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14282" y="3929066"/>
            <a:ext cx="3071834" cy="700086"/>
          </a:xfrm>
          <a:prstGeom prst="roundRect">
            <a:avLst/>
          </a:prstGeom>
          <a:ln>
            <a:solidFill>
              <a:srgbClr val="00B0F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СЪЕХАЛА</a:t>
            </a:r>
            <a:endParaRPr lang="ru-RU" sz="4400" b="1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786314" y="2428868"/>
            <a:ext cx="3071834" cy="700086"/>
          </a:xfrm>
          <a:prstGeom prst="roundRect">
            <a:avLst/>
          </a:prstGeom>
          <a:ln>
            <a:solidFill>
              <a:srgbClr val="00B0F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С ГОРЫ</a:t>
            </a:r>
            <a:endParaRPr lang="ru-RU" sz="4400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286116" y="3143248"/>
            <a:ext cx="1481150" cy="700086"/>
          </a:xfrm>
          <a:prstGeom prst="roundRect">
            <a:avLst/>
          </a:prstGeom>
          <a:ln>
            <a:solidFill>
              <a:srgbClr val="00B0F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НА</a:t>
            </a:r>
            <a:endParaRPr lang="ru-RU" sz="4400" b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643438" y="4071942"/>
            <a:ext cx="3071834" cy="700086"/>
          </a:xfrm>
          <a:prstGeom prst="roundRect">
            <a:avLst/>
          </a:prstGeom>
          <a:ln>
            <a:solidFill>
              <a:srgbClr val="00B0F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ЛЫЖАХ</a:t>
            </a:r>
            <a:endParaRPr lang="ru-RU" sz="4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857356" y="214290"/>
            <a:ext cx="5286412" cy="1938992"/>
          </a:xfrm>
          <a:prstGeom prst="rect">
            <a:avLst/>
          </a:prstGeom>
          <a:effectLst>
            <a:outerShdw blurRad="57150" dist="38100" dir="5400000" algn="ctr" rotWithShape="0">
              <a:schemeClr val="accent2">
                <a:shade val="9000"/>
                <a:satMod val="105000"/>
                <a:alpha val="48000"/>
              </a:schemeClr>
            </a:outerShdw>
            <a:softEdge rad="12700"/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b="1" u="sng" dirty="0" smtClean="0">
                <a:solidFill>
                  <a:srgbClr val="002060"/>
                </a:solidFill>
              </a:rPr>
              <a:t>ЭТО ЧЛЕНЫ  ПРЕДЛОЖЕНИЯ? ПОЧЕМУ?</a:t>
            </a:r>
            <a:endParaRPr lang="ru-RU" sz="4000" b="1" u="sng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57356" y="5143512"/>
            <a:ext cx="5286412" cy="1323439"/>
          </a:xfrm>
          <a:prstGeom prst="rect">
            <a:avLst/>
          </a:prstGeom>
          <a:effectLst>
            <a:outerShdw blurRad="57150" dist="38100" dir="5400000" algn="ctr" rotWithShape="0">
              <a:schemeClr val="accent2">
                <a:shade val="9000"/>
                <a:satMod val="105000"/>
                <a:alpha val="48000"/>
              </a:schemeClr>
            </a:outerShdw>
            <a:softEdge rad="12700"/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b="1" u="sng" dirty="0" smtClean="0">
                <a:solidFill>
                  <a:srgbClr val="002060"/>
                </a:solidFill>
              </a:rPr>
              <a:t>СОСТАВЬ ИЗ СЛОВ ПРЕДЛОЖЕНИЕ.</a:t>
            </a:r>
            <a:endParaRPr lang="ru-RU" sz="4000" b="1" u="sng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785786" y="4643446"/>
            <a:ext cx="3071834" cy="700086"/>
          </a:xfrm>
          <a:prstGeom prst="roundRect">
            <a:avLst/>
          </a:prstGeom>
          <a:ln>
            <a:solidFill>
              <a:srgbClr val="00B0F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ЛЕГКО</a:t>
            </a:r>
            <a:endParaRPr lang="ru-RU" sz="4400" b="1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214414" y="3571876"/>
            <a:ext cx="3071834" cy="700086"/>
          </a:xfrm>
          <a:prstGeom prst="roundRect">
            <a:avLst/>
          </a:prstGeom>
          <a:ln>
            <a:solidFill>
              <a:srgbClr val="00B0F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СЪЕХАЛА</a:t>
            </a:r>
            <a:endParaRPr lang="ru-RU" sz="4400" b="1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428992" y="5786454"/>
            <a:ext cx="3071834" cy="700086"/>
          </a:xfrm>
          <a:prstGeom prst="roundRect">
            <a:avLst/>
          </a:prstGeom>
          <a:ln>
            <a:solidFill>
              <a:srgbClr val="00B0F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С ГОРЫ</a:t>
            </a:r>
            <a:endParaRPr lang="ru-RU" sz="4400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929454" y="5214950"/>
            <a:ext cx="1481150" cy="700086"/>
          </a:xfrm>
          <a:prstGeom prst="roundRect">
            <a:avLst/>
          </a:prstGeom>
          <a:ln>
            <a:solidFill>
              <a:srgbClr val="00B0F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НА</a:t>
            </a:r>
            <a:endParaRPr lang="ru-RU" sz="4400" b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643438" y="4071942"/>
            <a:ext cx="3071834" cy="700086"/>
          </a:xfrm>
          <a:prstGeom prst="roundRect">
            <a:avLst/>
          </a:prstGeom>
          <a:ln>
            <a:solidFill>
              <a:srgbClr val="00B0F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ЛЫЖАХ</a:t>
            </a:r>
            <a:endParaRPr lang="ru-RU" sz="4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00034" y="214290"/>
            <a:ext cx="7929618" cy="1569660"/>
          </a:xfrm>
          <a:prstGeom prst="rect">
            <a:avLst/>
          </a:prstGeom>
          <a:effectLst>
            <a:outerShdw blurRad="57150" dist="38100" dir="5400000" algn="ctr" rotWithShape="0">
              <a:schemeClr val="accent2">
                <a:shade val="9000"/>
                <a:satMod val="105000"/>
                <a:alpha val="48000"/>
              </a:schemeClr>
            </a:outerShdw>
            <a:softEdge rad="12700"/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u="sng" dirty="0" smtClean="0">
                <a:solidFill>
                  <a:srgbClr val="002060"/>
                </a:solidFill>
              </a:rPr>
              <a:t>КАКИМ  СЛОВОМ НУЖНО ДОПОЛНИТЬ  ГРУППУ, ЧТОБЫ ПОЛУЧИЛОСЬ ПРЕДЛОЖЕНИЕ?</a:t>
            </a:r>
            <a:endParaRPr lang="ru-RU" sz="3200" b="1" u="sng" dirty="0">
              <a:solidFill>
                <a:srgbClr val="00206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14282" y="2143116"/>
            <a:ext cx="3071834" cy="700086"/>
          </a:xfrm>
          <a:prstGeom prst="roundRect">
            <a:avLst/>
          </a:prstGeom>
          <a:ln>
            <a:solidFill>
              <a:srgbClr val="00B0F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ДЕВОЧКА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283 -0.3358 " pathEditMode="relative" ptsTypes="AA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638 -0.00879 L 0.52223 -0.134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900" y="-6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500"/>
                            </p:stCondLst>
                            <p:childTnLst>
                              <p:par>
                                <p:cTn id="20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96022E-6 L -0.37014 -0.38807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500" y="-19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500"/>
                            </p:stCondLst>
                            <p:childTnLst>
                              <p:par>
                                <p:cTn id="23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4.39408E-6 L -0.28351 -0.26226 " pathEditMode="relative" ptsTypes="AA"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500"/>
                            </p:stCondLst>
                            <p:childTnLst>
                              <p:par>
                                <p:cTn id="26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639 0.01272 L 0.17865 -0.08164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00" y="-4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1000108"/>
            <a:ext cx="7929618" cy="1569660"/>
          </a:xfrm>
          <a:prstGeom prst="rect">
            <a:avLst/>
          </a:prstGeom>
          <a:effectLst>
            <a:outerShdw blurRad="57150" dist="38100" dir="5400000" algn="ctr" rotWithShape="0">
              <a:schemeClr val="accent2">
                <a:shade val="9000"/>
                <a:satMod val="105000"/>
                <a:alpha val="48000"/>
              </a:schemeClr>
            </a:outerShdw>
            <a:softEdge rad="12700"/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u="sng" dirty="0" smtClean="0">
                <a:solidFill>
                  <a:srgbClr val="002060"/>
                </a:solidFill>
              </a:rPr>
              <a:t>ПОЧЕМУ  БЕЗ  ВСТАВЛЕННОГО СЛОВА НЕ  ПОЛУЧИЛОСЬ ПРЕДЛОЖЕНИЕ?</a:t>
            </a:r>
            <a:endParaRPr lang="ru-RU" sz="3200" b="1" u="sng" dirty="0">
              <a:solidFill>
                <a:srgbClr val="002060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57158" y="3857628"/>
            <a:ext cx="8215338" cy="700086"/>
          </a:xfrm>
          <a:prstGeom prst="roundRect">
            <a:avLst/>
          </a:prstGeom>
          <a:ln>
            <a:solidFill>
              <a:srgbClr val="00B0F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ДЕВОЧКА</a:t>
            </a:r>
            <a:r>
              <a:rPr lang="ru-RU" sz="2400" b="1" dirty="0" smtClean="0">
                <a:solidFill>
                  <a:srgbClr val="002060"/>
                </a:solidFill>
              </a:rPr>
              <a:t>  ЛЕГКО СКАТИЛАСЬ  С ГОРЫ НА  ЛЫЖАХ.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1000108"/>
            <a:ext cx="7929618" cy="3539430"/>
          </a:xfrm>
          <a:prstGeom prst="rect">
            <a:avLst/>
          </a:prstGeom>
          <a:effectLst>
            <a:outerShdw blurRad="57150" dist="38100" dir="5400000" algn="ctr" rotWithShape="0">
              <a:schemeClr val="accent2">
                <a:shade val="9000"/>
                <a:satMod val="105000"/>
                <a:alpha val="48000"/>
              </a:schemeClr>
            </a:outerShdw>
            <a:softEdge rad="12700"/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СРЕДИ  ЧЛЕНОВ  ПРЕДЛОЖЕНИЯ УЧЁНЫЕ  ВЫДЕЛИЛИ   ТАКИЕ, </a:t>
            </a:r>
            <a:r>
              <a:rPr lang="ru-RU" sz="3200" b="1" u="sng" dirty="0" smtClean="0">
                <a:solidFill>
                  <a:srgbClr val="002060"/>
                </a:solidFill>
              </a:rPr>
              <a:t>БЕЗ КОТОРЫХ  НЕЛЬЗЯ  ВЫРАЗИТЬ МЫСЛЬ</a:t>
            </a:r>
            <a:r>
              <a:rPr lang="ru-RU" sz="3200" b="1" dirty="0" smtClean="0">
                <a:solidFill>
                  <a:srgbClr val="002060"/>
                </a:solidFill>
              </a:rPr>
              <a:t>, А  ЗНАЧИТ  НЕЛЬЗЯ ПОСТРОИТЬ  ПРЕДЛОЖЕНИЕ.          ИХ  НАЗВАЛИ  </a:t>
            </a:r>
            <a:r>
              <a:rPr lang="ru-RU" sz="3200" b="1" dirty="0" smtClean="0">
                <a:solidFill>
                  <a:srgbClr val="C00000"/>
                </a:solidFill>
              </a:rPr>
              <a:t>ГЛАВНЫМИ ЧЛЕНАМИ  ПРЕДЛОЖЕНИЯ</a:t>
            </a:r>
            <a:r>
              <a:rPr lang="ru-RU" sz="3200" b="1" dirty="0" smtClean="0">
                <a:solidFill>
                  <a:srgbClr val="002060"/>
                </a:solidFill>
              </a:rPr>
              <a:t>.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28596" y="5214950"/>
            <a:ext cx="8215338" cy="700086"/>
          </a:xfrm>
          <a:prstGeom prst="roundRect">
            <a:avLst/>
          </a:prstGeom>
          <a:ln>
            <a:solidFill>
              <a:srgbClr val="00B0F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ДЕВОЧКА</a:t>
            </a:r>
            <a:r>
              <a:rPr lang="ru-RU" sz="2400" b="1" dirty="0" smtClean="0">
                <a:solidFill>
                  <a:srgbClr val="002060"/>
                </a:solidFill>
              </a:rPr>
              <a:t>  ЛЕГКО </a:t>
            </a:r>
            <a:r>
              <a:rPr lang="ru-RU" sz="2400" b="1" dirty="0" smtClean="0">
                <a:solidFill>
                  <a:srgbClr val="C00000"/>
                </a:solidFill>
              </a:rPr>
              <a:t>СКАТИЛАСЬ </a:t>
            </a:r>
            <a:r>
              <a:rPr lang="ru-RU" sz="2400" b="1" dirty="0" smtClean="0">
                <a:solidFill>
                  <a:srgbClr val="002060"/>
                </a:solidFill>
              </a:rPr>
              <a:t> С ГОРЫ НА  ЛЫЖАХ.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457200" y="1844675"/>
            <a:ext cx="4038600" cy="4281488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b="1" i="1" u="sng" smtClean="0">
                <a:solidFill>
                  <a:srgbClr val="990000"/>
                </a:solidFill>
              </a:rPr>
              <a:t>Подлежащее</a:t>
            </a:r>
          </a:p>
          <a:p>
            <a:pPr algn="ctr" eaLnBrk="1" hangingPunct="1">
              <a:buFontTx/>
              <a:buNone/>
            </a:pPr>
            <a:endParaRPr lang="ru-RU" b="1" i="1" u="sng" smtClean="0">
              <a:solidFill>
                <a:srgbClr val="990000"/>
              </a:solidFill>
            </a:endParaRPr>
          </a:p>
          <a:p>
            <a:pPr algn="ctr" eaLnBrk="1" hangingPunct="1">
              <a:buFontTx/>
              <a:buNone/>
            </a:pPr>
            <a:r>
              <a:rPr lang="ru-RU" b="1" i="1" smtClean="0">
                <a:solidFill>
                  <a:srgbClr val="990000"/>
                </a:solidFill>
              </a:rPr>
              <a:t>Имя существительное</a:t>
            </a:r>
          </a:p>
          <a:p>
            <a:pPr algn="ctr" eaLnBrk="1" hangingPunct="1">
              <a:buFontTx/>
              <a:buNone/>
            </a:pPr>
            <a:endParaRPr lang="ru-RU" sz="1000" b="1" i="1" smtClean="0">
              <a:solidFill>
                <a:srgbClr val="990000"/>
              </a:solidFill>
            </a:endParaRPr>
          </a:p>
          <a:p>
            <a:pPr algn="ctr" eaLnBrk="1" hangingPunct="1">
              <a:buFontTx/>
              <a:buNone/>
            </a:pPr>
            <a:r>
              <a:rPr lang="ru-RU" b="1" i="1" smtClean="0">
                <a:solidFill>
                  <a:schemeClr val="accent2"/>
                </a:solidFill>
              </a:rPr>
              <a:t>Кто? </a:t>
            </a:r>
            <a:r>
              <a:rPr lang="ru-RU" b="1" i="1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Что</a:t>
            </a:r>
            <a:r>
              <a:rPr lang="ru-RU" b="1" i="1" smtClean="0">
                <a:solidFill>
                  <a:schemeClr val="accent2"/>
                </a:solidFill>
              </a:rPr>
              <a:t>?</a:t>
            </a:r>
          </a:p>
          <a:p>
            <a:pPr algn="ctr" eaLnBrk="1" hangingPunct="1">
              <a:buFontTx/>
              <a:buNone/>
            </a:pPr>
            <a:endParaRPr lang="ru-RU" b="1" i="1" smtClean="0">
              <a:solidFill>
                <a:schemeClr val="accent2"/>
              </a:solidFill>
            </a:endParaRPr>
          </a:p>
          <a:p>
            <a:pPr algn="ctr" eaLnBrk="1" hangingPunct="1">
              <a:buFontTx/>
              <a:buNone/>
            </a:pPr>
            <a:r>
              <a:rPr lang="ru-RU" b="1" i="1" smtClean="0">
                <a:solidFill>
                  <a:srgbClr val="990000"/>
                </a:solidFill>
              </a:rPr>
              <a:t>Им. </a:t>
            </a:r>
            <a:r>
              <a:rPr lang="ru-RU" sz="2000" b="1" i="1" smtClean="0">
                <a:solidFill>
                  <a:srgbClr val="990000"/>
                </a:solidFill>
              </a:rPr>
              <a:t>ПАДЕЖ</a:t>
            </a:r>
            <a:endParaRPr lang="ru-RU" b="1" i="1" smtClean="0">
              <a:solidFill>
                <a:srgbClr val="990000"/>
              </a:solidFill>
            </a:endParaRPr>
          </a:p>
        </p:txBody>
      </p:sp>
      <p:sp>
        <p:nvSpPr>
          <p:cNvPr id="8195" name="Rectangle 6"/>
          <p:cNvSpPr>
            <a:spLocks noGrp="1" noChangeArrowheads="1"/>
          </p:cNvSpPr>
          <p:nvPr>
            <p:ph sz="half" idx="2"/>
          </p:nvPr>
        </p:nvSpPr>
        <p:spPr>
          <a:xfrm>
            <a:off x="4067175" y="1916113"/>
            <a:ext cx="4038600" cy="4383087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b="1" i="1" u="sng" smtClean="0">
                <a:solidFill>
                  <a:srgbClr val="990000"/>
                </a:solidFill>
              </a:rPr>
              <a:t>Сказуемое</a:t>
            </a:r>
          </a:p>
          <a:p>
            <a:pPr algn="ctr" eaLnBrk="1" hangingPunct="1">
              <a:buFontTx/>
              <a:buNone/>
            </a:pPr>
            <a:endParaRPr lang="ru-RU" b="1" i="1" u="sng" smtClean="0">
              <a:solidFill>
                <a:srgbClr val="990000"/>
              </a:solidFill>
            </a:endParaRPr>
          </a:p>
          <a:p>
            <a:pPr algn="ctr" eaLnBrk="1" hangingPunct="1">
              <a:buFontTx/>
              <a:buNone/>
            </a:pPr>
            <a:r>
              <a:rPr lang="ru-RU" b="1" i="1" smtClean="0">
                <a:solidFill>
                  <a:srgbClr val="990000"/>
                </a:solidFill>
              </a:rPr>
              <a:t>Глагол </a:t>
            </a:r>
          </a:p>
          <a:p>
            <a:pPr algn="ctr" eaLnBrk="1" hangingPunct="1">
              <a:buFontTx/>
              <a:buNone/>
            </a:pPr>
            <a:endParaRPr lang="ru-RU" b="1" i="1" smtClean="0">
              <a:solidFill>
                <a:srgbClr val="990000"/>
              </a:solidFill>
            </a:endParaRPr>
          </a:p>
          <a:p>
            <a:pPr algn="ctr" eaLnBrk="1" hangingPunct="1">
              <a:buFontTx/>
              <a:buNone/>
            </a:pPr>
            <a:r>
              <a:rPr lang="ru-RU" b="1" i="1" smtClean="0">
                <a:solidFill>
                  <a:schemeClr val="accent2"/>
                </a:solidFill>
              </a:rPr>
              <a:t>Что делает?</a:t>
            </a:r>
          </a:p>
          <a:p>
            <a:pPr algn="ctr" eaLnBrk="1" hangingPunct="1">
              <a:buFontTx/>
              <a:buNone/>
            </a:pPr>
            <a:r>
              <a:rPr lang="ru-RU" b="1" i="1" smtClean="0">
                <a:solidFill>
                  <a:schemeClr val="accent2"/>
                </a:solidFill>
              </a:rPr>
              <a:t>Что сделает?</a:t>
            </a:r>
          </a:p>
        </p:txBody>
      </p:sp>
      <p:sp>
        <p:nvSpPr>
          <p:cNvPr id="8196" name="WordArt 7"/>
          <p:cNvSpPr>
            <a:spLocks noChangeArrowheads="1" noChangeShapeType="1" noTextEdit="1"/>
          </p:cNvSpPr>
          <p:nvPr/>
        </p:nvSpPr>
        <p:spPr bwMode="auto">
          <a:xfrm>
            <a:off x="900113" y="188913"/>
            <a:ext cx="7488237" cy="165258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3600" kern="10">
                <a:solidFill>
                  <a:srgbClr val="0000FF"/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Главные члены предложения</a:t>
            </a:r>
          </a:p>
        </p:txBody>
      </p:sp>
      <p:pic>
        <p:nvPicPr>
          <p:cNvPr id="8197" name="Picture 1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6EED7"/>
              </a:clrFrom>
              <a:clrTo>
                <a:srgbClr val="F6EED7">
                  <a:alpha val="0"/>
                </a:srgbClr>
              </a:clrTo>
            </a:clrChange>
            <a:lum bright="6000" contrast="-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445125"/>
            <a:ext cx="1223963" cy="1065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1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FFA"/>
              </a:clrFrom>
              <a:clrTo>
                <a:srgbClr val="FEFF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5229225"/>
            <a:ext cx="2376488" cy="143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02635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120</TotalTime>
  <Words>435</Words>
  <Application>Microsoft Office PowerPoint</Application>
  <PresentationFormat>Экран (4:3)</PresentationFormat>
  <Paragraphs>133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34" baseType="lpstr">
      <vt:lpstr>Arial</vt:lpstr>
      <vt:lpstr>Arial Black</vt:lpstr>
      <vt:lpstr>Arial Narrow</vt:lpstr>
      <vt:lpstr>Bookman Old Style</vt:lpstr>
      <vt:lpstr>Comic Sans MS</vt:lpstr>
      <vt:lpstr>Impact</vt:lpstr>
      <vt:lpstr>Times New Roman</vt:lpstr>
      <vt:lpstr>Trebuchet MS</vt:lpstr>
      <vt:lpstr>Wingdings</vt:lpstr>
      <vt:lpstr>Wingdings 3</vt:lpstr>
      <vt:lpstr>Грань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А теперь давайте откроем учебник на стр.36 и прочитаем правило.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      Помни!</vt:lpstr>
      <vt:lpstr>Презентация PowerPoint</vt:lpstr>
      <vt:lpstr>            Подумай!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Olga</cp:lastModifiedBy>
  <cp:revision>18</cp:revision>
  <dcterms:created xsi:type="dcterms:W3CDTF">2010-02-25T17:56:32Z</dcterms:created>
  <dcterms:modified xsi:type="dcterms:W3CDTF">2022-02-01T12:11:34Z</dcterms:modified>
</cp:coreProperties>
</file>