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58" r:id="rId5"/>
    <p:sldId id="259" r:id="rId6"/>
    <p:sldId id="269" r:id="rId7"/>
    <p:sldId id="260" r:id="rId8"/>
    <p:sldId id="261" r:id="rId9"/>
    <p:sldId id="263" r:id="rId10"/>
    <p:sldId id="270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742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644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850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7403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997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5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84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647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994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965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9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03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989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69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34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4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0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0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68C494-F6F9-4DF5-B9A4-932DE269E9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D87779C-B5B9-4F71-B61C-BE20291E9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8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/>
              <a:t>Игромания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Беседа. </a:t>
            </a:r>
            <a:r>
              <a:rPr lang="ru-RU" smtClean="0"/>
              <a:t>Составитель: </a:t>
            </a:r>
            <a:r>
              <a:rPr lang="ru-RU" dirty="0" smtClean="0"/>
              <a:t>Мишурина </a:t>
            </a:r>
            <a:r>
              <a:rPr lang="ru-RU" smtClean="0"/>
              <a:t>М.А</a:t>
            </a:r>
            <a:r>
              <a:rPr lang="ru-RU" smtClean="0"/>
              <a:t>.</a:t>
            </a:r>
            <a:endParaRPr lang="ru-RU" dirty="0"/>
          </a:p>
        </p:txBody>
      </p:sp>
      <p:pic>
        <p:nvPicPr>
          <p:cNvPr id="1026" name="Picture 2" descr="https://i.playground.ru/p/dxiQ5qzJyYYUymSXrVHyE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69">
            <a:off x="1863968" y="1177312"/>
            <a:ext cx="3618279" cy="252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00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01.riotpixels.net/data/03/e6/03e6a61c-507f-4215-8b41-a4413088e173.jpg/artwork.pubg-mobile.1920x1080.2020-10-04.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76" y="286009"/>
            <a:ext cx="4761709" cy="267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m1.narvii.com/6877/49ff79152d54706e9922a38cbbae3e94bff9fcccr1-1280-720v2_uh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937" y="609683"/>
            <a:ext cx="4540006" cy="255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ytimg.com/vi/khXTO0s1eHk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16" y="3514358"/>
            <a:ext cx="4619137" cy="259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319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последствия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Bahnschrift Light" panose="020B0502040204020203" pitchFamily="34" charset="0"/>
              </a:rPr>
              <a:t>Потеря </a:t>
            </a:r>
            <a:r>
              <a:rPr lang="ru-RU" sz="2800" dirty="0">
                <a:latin typeface="Bahnschrift Light" panose="020B0502040204020203" pitchFamily="34" charset="0"/>
              </a:rPr>
              <a:t>аппетита;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Бессонница;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Головные боли;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Нарушения работы </a:t>
            </a:r>
            <a:r>
              <a:rPr lang="ru-RU" sz="2800" dirty="0" smtClean="0">
                <a:latin typeface="Bahnschrift Light" panose="020B0502040204020203" pitchFamily="34" charset="0"/>
              </a:rPr>
              <a:t>сердечно-сосудистой </a:t>
            </a:r>
            <a:r>
              <a:rPr lang="ru-RU" sz="2800" dirty="0">
                <a:latin typeface="Bahnschrift Light" panose="020B0502040204020203" pitchFamily="34" charset="0"/>
              </a:rPr>
              <a:t>системы</a:t>
            </a:r>
            <a:r>
              <a:rPr lang="ru-RU" sz="2800" dirty="0" smtClean="0">
                <a:latin typeface="Bahnschrift Light" panose="020B0502040204020203" pitchFamily="34" charset="0"/>
              </a:rPr>
              <a:t>.</a:t>
            </a:r>
          </a:p>
          <a:p>
            <a:r>
              <a:rPr lang="ru-RU" sz="2800" dirty="0" smtClean="0">
                <a:latin typeface="Bahnschrift Light" panose="020B0502040204020203" pitchFamily="34" charset="0"/>
              </a:rPr>
              <a:t>Гиподинамия</a:t>
            </a:r>
            <a:endParaRPr lang="ru-RU" sz="2800" dirty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86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Другие последствия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Bahnschrift Light" panose="020B0502040204020203" pitchFamily="34" charset="0"/>
              </a:rPr>
              <a:t>Распад </a:t>
            </a:r>
            <a:r>
              <a:rPr lang="ru-RU" sz="2800" dirty="0">
                <a:latin typeface="Bahnschrift Light" panose="020B0502040204020203" pitchFamily="34" charset="0"/>
              </a:rPr>
              <a:t>семьи;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Потеря друзей и круга общения;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Социальная </a:t>
            </a:r>
            <a:r>
              <a:rPr lang="ru-RU" sz="2800" dirty="0" err="1">
                <a:latin typeface="Bahnschrift Light" panose="020B0502040204020203" pitchFamily="34" charset="0"/>
              </a:rPr>
              <a:t>маргинализация</a:t>
            </a:r>
            <a:r>
              <a:rPr lang="ru-RU" sz="2800" dirty="0">
                <a:latin typeface="Bahnschrift Light" panose="020B0502040204020203" pitchFamily="34" charset="0"/>
              </a:rPr>
              <a:t>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Финансовые долги;</a:t>
            </a:r>
          </a:p>
          <a:p>
            <a:r>
              <a:rPr lang="ru-RU" sz="2800" dirty="0">
                <a:latin typeface="Bahnschrift Light" panose="020B0502040204020203" pitchFamily="34" charset="0"/>
              </a:rPr>
              <a:t>Потеря работы и трудоспособности в целом</a:t>
            </a:r>
            <a:r>
              <a:rPr lang="ru-RU" sz="2800" dirty="0" smtClean="0">
                <a:latin typeface="Bahnschrift Light" panose="020B0502040204020203" pitchFamily="34" charset="0"/>
              </a:rPr>
              <a:t>;</a:t>
            </a:r>
            <a:endParaRPr lang="ru-RU" sz="28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98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9" y="947057"/>
            <a:ext cx="11787051" cy="1151965"/>
          </a:xfrm>
        </p:spPr>
        <p:txBody>
          <a:bodyPr>
            <a:normAutofit/>
          </a:bodyPr>
          <a:lstStyle/>
          <a:p>
            <a:r>
              <a:rPr lang="ru-RU" dirty="0" smtClean="0"/>
              <a:t>доводы в свое оправдание: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864" y="1880516"/>
            <a:ext cx="10396883" cy="3311189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>
                <a:latin typeface="Bahnschrift Light" panose="020B0502040204020203" pitchFamily="34" charset="0"/>
              </a:rPr>
              <a:t>«</a:t>
            </a:r>
            <a:r>
              <a:rPr lang="ru-RU" sz="2800" i="1" dirty="0">
                <a:latin typeface="Bahnschrift Light" panose="020B0502040204020203" pitchFamily="34" charset="0"/>
              </a:rPr>
              <a:t>Сейчас все играют, в этом нет ничего страшного…»</a:t>
            </a:r>
            <a:br>
              <a:rPr lang="ru-RU" sz="2800" i="1" dirty="0">
                <a:latin typeface="Bahnschrift Light" panose="020B0502040204020203" pitchFamily="34" charset="0"/>
              </a:rPr>
            </a:br>
            <a:r>
              <a:rPr lang="ru-RU" sz="2800" i="1" dirty="0">
                <a:latin typeface="Bahnschrift Light" panose="020B0502040204020203" pitchFamily="34" charset="0"/>
              </a:rPr>
              <a:t>«Я же квартиру не проиграл…»</a:t>
            </a:r>
            <a:br>
              <a:rPr lang="ru-RU" sz="2800" i="1" dirty="0">
                <a:latin typeface="Bahnschrift Light" panose="020B0502040204020203" pitchFamily="34" charset="0"/>
              </a:rPr>
            </a:br>
            <a:r>
              <a:rPr lang="ru-RU" sz="2800" i="1" dirty="0">
                <a:latin typeface="Bahnschrift Light" panose="020B0502040204020203" pitchFamily="34" charset="0"/>
              </a:rPr>
              <a:t>«Я все контролирую…»</a:t>
            </a:r>
            <a:br>
              <a:rPr lang="ru-RU" sz="2800" i="1" dirty="0">
                <a:latin typeface="Bahnschrift Light" panose="020B0502040204020203" pitchFamily="34" charset="0"/>
              </a:rPr>
            </a:br>
            <a:r>
              <a:rPr lang="ru-RU" sz="2800" i="1" dirty="0">
                <a:latin typeface="Bahnschrift Light" panose="020B0502040204020203" pitchFamily="34" charset="0"/>
              </a:rPr>
              <a:t>«Я играю редко, у меня нет зависимости</a:t>
            </a:r>
            <a:r>
              <a:rPr lang="ru-RU" sz="2800" i="1" dirty="0" smtClean="0">
                <a:latin typeface="Bahnschrift Light" panose="020B0502040204020203" pitchFamily="34" charset="0"/>
              </a:rPr>
              <a:t>…»</a:t>
            </a:r>
            <a:endParaRPr lang="ru-RU" sz="28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577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194" y="2011680"/>
            <a:ext cx="10834489" cy="382741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>
                <a:latin typeface="Bahnschrift Light" panose="020B0502040204020203" pitchFamily="34" charset="0"/>
              </a:rPr>
              <a:t>Менее 5% </a:t>
            </a:r>
            <a:r>
              <a:rPr lang="ru-RU" sz="2400" dirty="0" err="1">
                <a:latin typeface="Bahnschrift Light" panose="020B0502040204020203" pitchFamily="34" charset="0"/>
              </a:rPr>
              <a:t>игроманов</a:t>
            </a:r>
            <a:r>
              <a:rPr lang="ru-RU" sz="2400" dirty="0">
                <a:latin typeface="Bahnschrift Light" panose="020B0502040204020203" pitchFamily="34" charset="0"/>
              </a:rPr>
              <a:t> начинают выздоровление по собственной инициативе, остальных спасают обеспокоенные родственники;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Наиболее вероятное будущее для </a:t>
            </a:r>
            <a:r>
              <a:rPr lang="ru-RU" sz="2400" dirty="0" err="1">
                <a:latin typeface="Bahnschrift Light" panose="020B0502040204020203" pitchFamily="34" charset="0"/>
              </a:rPr>
              <a:t>игромана</a:t>
            </a:r>
            <a:r>
              <a:rPr lang="ru-RU" sz="2400" dirty="0">
                <a:latin typeface="Bahnschrift Light" panose="020B0502040204020203" pitchFamily="34" charset="0"/>
              </a:rPr>
              <a:t> при отсутствии профессиональной помощи – суицид!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За последние 15 лет количество </a:t>
            </a:r>
            <a:r>
              <a:rPr lang="ru-RU" sz="2400" dirty="0" err="1">
                <a:latin typeface="Bahnschrift Light" panose="020B0502040204020203" pitchFamily="34" charset="0"/>
              </a:rPr>
              <a:t>игроманов</a:t>
            </a:r>
            <a:r>
              <a:rPr lang="ru-RU" sz="2400" dirty="0">
                <a:latin typeface="Bahnschrift Light" panose="020B0502040204020203" pitchFamily="34" charset="0"/>
              </a:rPr>
              <a:t> в нашей стране увеличилось на 25%, несмотря на массовый запрет игровых автоматов в этот период;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36% россиян признают себя зависимыми от интернета;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Менее 10% </a:t>
            </a:r>
            <a:r>
              <a:rPr lang="ru-RU" sz="2400" dirty="0" err="1">
                <a:latin typeface="Bahnschrift Light" panose="020B0502040204020203" pitchFamily="34" charset="0"/>
              </a:rPr>
              <a:t>игроманов</a:t>
            </a:r>
            <a:r>
              <a:rPr lang="ru-RU" sz="2400" dirty="0">
                <a:latin typeface="Bahnschrift Light" panose="020B0502040204020203" pitchFamily="34" charset="0"/>
              </a:rPr>
              <a:t> смогут добиться выздоровления и вернуться к полноценной жизни.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48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65781"/>
            <a:ext cx="9404723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Игровая зависимость, </a:t>
            </a:r>
            <a:r>
              <a:rPr lang="ru-RU" b="1" dirty="0" err="1" smtClean="0"/>
              <a:t>игромания</a:t>
            </a:r>
            <a:r>
              <a:rPr lang="ru-RU" b="1" dirty="0" smtClean="0"/>
              <a:t>, </a:t>
            </a:r>
            <a:r>
              <a:rPr lang="ru-RU" b="1" dirty="0" err="1" smtClean="0"/>
              <a:t>лудомания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Bahnschrift Light" panose="020B0502040204020203" pitchFamily="34" charset="0"/>
              </a:rPr>
              <a:t>патологическое </a:t>
            </a:r>
            <a:r>
              <a:rPr lang="ru-RU" sz="2400" dirty="0">
                <a:latin typeface="Bahnschrift Light" panose="020B0502040204020203" pitchFamily="34" charset="0"/>
              </a:rPr>
              <a:t>пристрастие человека к азартным или </a:t>
            </a:r>
            <a:r>
              <a:rPr lang="ru-RU" sz="2400" dirty="0" smtClean="0">
                <a:latin typeface="Bahnschrift Light" panose="020B0502040204020203" pitchFamily="34" charset="0"/>
              </a:rPr>
              <a:t>компьютерным (на других девайсах) </a:t>
            </a:r>
            <a:r>
              <a:rPr lang="ru-RU" sz="2400" dirty="0">
                <a:latin typeface="Bahnschrift Light" panose="020B0502040204020203" pitchFamily="34" charset="0"/>
              </a:rPr>
              <a:t>играм. </a:t>
            </a:r>
            <a:endParaRPr lang="ru-RU" sz="2400" dirty="0" smtClean="0">
              <a:latin typeface="Bahnschrift Light" panose="020B0502040204020203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Bahnschrift Light" panose="020B0502040204020203" pitchFamily="34" charset="0"/>
              </a:rPr>
              <a:t/>
            </a:r>
            <a:br>
              <a:rPr lang="ru-RU" sz="2400" dirty="0" smtClean="0">
                <a:latin typeface="Bahnschrift Light" panose="020B0502040204020203" pitchFamily="34" charset="0"/>
              </a:rPr>
            </a:br>
            <a:r>
              <a:rPr lang="ru-RU" sz="2400" dirty="0" smtClean="0">
                <a:latin typeface="Bahnschrift Light" panose="020B0502040204020203" pitchFamily="34" charset="0"/>
              </a:rPr>
              <a:t>Тяжелое </a:t>
            </a:r>
            <a:r>
              <a:rPr lang="ru-RU" sz="2400" dirty="0">
                <a:latin typeface="Bahnschrift Light" panose="020B0502040204020203" pitchFamily="34" charset="0"/>
              </a:rPr>
              <a:t>прогрессирующее заболевание развивается на уровне личности и сопровождается серьезными нарушениями не только в психике, но и в других важных сферах жизнедеятельности.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44582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zg66.ru/images/2020/08/12/32_igroman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54" y="749854"/>
            <a:ext cx="6136864" cy="420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58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Сегодня существует множество разновидностей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063396"/>
            <a:ext cx="10835640" cy="33111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Bahnschrift Light" panose="020B0502040204020203" pitchFamily="34" charset="0"/>
              </a:rPr>
              <a:t>Непреодолимая тяга к ставкам на спорт;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Bahnschrift Light" panose="020B0502040204020203" pitchFamily="34" charset="0"/>
              </a:rPr>
              <a:t>Интернет-зависимость;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Bahnschrift Light" panose="020B0502040204020203" pitchFamily="34" charset="0"/>
              </a:rPr>
              <a:t>Компьютерная (телефон, планшет и др.) </a:t>
            </a:r>
            <a:r>
              <a:rPr lang="ru-RU" sz="2800" dirty="0" err="1" smtClean="0">
                <a:latin typeface="Bahnschrift Light" panose="020B0502040204020203" pitchFamily="34" charset="0"/>
              </a:rPr>
              <a:t>игромания</a:t>
            </a:r>
            <a:r>
              <a:rPr lang="ru-RU" sz="2800" dirty="0" smtClean="0">
                <a:latin typeface="Bahnschrift Light" panose="020B0502040204020203" pitchFamily="34" charset="0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Bahnschrift Light" panose="020B0502040204020203" pitchFamily="34" charset="0"/>
              </a:rPr>
              <a:t>Зависимость от азартных игр.</a:t>
            </a:r>
            <a:endParaRPr lang="ru-RU" sz="28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55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39" y="320040"/>
            <a:ext cx="10899803" cy="11519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 err="1" smtClean="0">
                <a:latin typeface="Bahnschrift Light" panose="020B0502040204020203" pitchFamily="34" charset="0"/>
              </a:rPr>
              <a:t>Игромания</a:t>
            </a:r>
            <a:r>
              <a:rPr lang="ru-RU" sz="2400" b="1" dirty="0" smtClean="0">
                <a:latin typeface="Bahnschrift Light" panose="020B0502040204020203" pitchFamily="34" charset="0"/>
              </a:rPr>
              <a:t> формируется постепенно и незаметно для человека. О заболевании становится известно на поздних стадиях развития с неизбежным наступлением негативных последствий во всех сферах жизни:</a:t>
            </a:r>
            <a:endParaRPr lang="ru-RU" sz="2400" b="1" dirty="0">
              <a:latin typeface="Bahnschrift Light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8" y="2403566"/>
            <a:ext cx="10396883" cy="340209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Bahnschrift Light" panose="020B0502040204020203" pitchFamily="34" charset="0"/>
              </a:rPr>
              <a:t>Долги</a:t>
            </a:r>
            <a:r>
              <a:rPr lang="ru-RU" sz="2400" dirty="0">
                <a:latin typeface="Bahnschrift Light" panose="020B0502040204020203" pitchFamily="34" charset="0"/>
              </a:rPr>
              <a:t>, кредиты и прочие финансовые трудности;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Проявления необоснованной агрессии;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Проблемы в семье и на работе;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Потеря жизненных ценностей;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Снижение </a:t>
            </a:r>
            <a:r>
              <a:rPr lang="ru-RU" sz="2400" dirty="0" smtClean="0">
                <a:latin typeface="Bahnschrift Light" panose="020B0502040204020203" pitchFamily="34" charset="0"/>
              </a:rPr>
              <a:t>интереса </a:t>
            </a:r>
            <a:r>
              <a:rPr lang="ru-RU" sz="2400" dirty="0">
                <a:latin typeface="Bahnschrift Light" panose="020B0502040204020203" pitchFamily="34" charset="0"/>
              </a:rPr>
              <a:t>к увлечениям и хобби;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Изоляция и одиночество;</a:t>
            </a:r>
          </a:p>
          <a:p>
            <a:r>
              <a:rPr lang="ru-RU" sz="2400" dirty="0">
                <a:latin typeface="Bahnschrift Light" panose="020B0502040204020203" pitchFamily="34" charset="0"/>
              </a:rPr>
              <a:t>Нарушения психики.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132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leardays.ru/wp-content/uploads/2018/04/igromanija-bolez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14" y="513739"/>
            <a:ext cx="8001000" cy="470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30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Страдают сферы: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Bahnschrift Light" panose="020B0502040204020203" pitchFamily="34" charset="0"/>
              </a:rPr>
              <a:t>Родительский долг;</a:t>
            </a:r>
          </a:p>
          <a:p>
            <a:r>
              <a:rPr lang="ru-RU" sz="3200" dirty="0">
                <a:latin typeface="Bahnschrift Light" panose="020B0502040204020203" pitchFamily="34" charset="0"/>
              </a:rPr>
              <a:t>Финансовые обязательства;</a:t>
            </a:r>
          </a:p>
          <a:p>
            <a:r>
              <a:rPr lang="ru-RU" sz="3200" dirty="0">
                <a:latin typeface="Bahnschrift Light" panose="020B0502040204020203" pitchFamily="34" charset="0"/>
              </a:rPr>
              <a:t>Учеба и работа</a:t>
            </a:r>
            <a:r>
              <a:rPr lang="ru-RU" sz="3200" dirty="0" smtClean="0">
                <a:latin typeface="Bahnschrift Light" panose="020B0502040204020203" pitchFamily="34" charset="0"/>
              </a:rPr>
              <a:t>.</a:t>
            </a:r>
            <a:endParaRPr lang="ru-RU" sz="32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30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063396"/>
            <a:ext cx="10900954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err="1" smtClean="0">
                <a:latin typeface="Bahnschrift Light" panose="020B0502040204020203" pitchFamily="34" charset="0"/>
              </a:rPr>
              <a:t>Игромания</a:t>
            </a:r>
            <a:r>
              <a:rPr lang="ru-RU" sz="3200" b="1" dirty="0" smtClean="0">
                <a:latin typeface="Bahnschrift Light" panose="020B0502040204020203" pitchFamily="34" charset="0"/>
              </a:rPr>
              <a:t> </a:t>
            </a:r>
            <a:r>
              <a:rPr lang="ru-RU" sz="3200" b="1" dirty="0">
                <a:latin typeface="Bahnschrift Light" panose="020B0502040204020203" pitchFamily="34" charset="0"/>
              </a:rPr>
              <a:t>– это </a:t>
            </a:r>
            <a:r>
              <a:rPr lang="ru-RU" sz="3200" b="1" dirty="0" smtClean="0">
                <a:latin typeface="Bahnschrift Light" panose="020B0502040204020203" pitchFamily="34" charset="0"/>
              </a:rPr>
              <a:t>болезнь. часто </a:t>
            </a:r>
            <a:r>
              <a:rPr lang="ru-RU" sz="3200" b="1" dirty="0">
                <a:latin typeface="Bahnschrift Light" panose="020B0502040204020203" pitchFamily="34" charset="0"/>
              </a:rPr>
              <a:t>оборачиваются депрессией, нарастающей тревогой, приступами агрессии, а заканчивается все это возвращением к игре или попыткой суицида.</a:t>
            </a:r>
          </a:p>
        </p:txBody>
      </p:sp>
    </p:spTree>
    <p:extLst>
      <p:ext uri="{BB962C8B-B14F-4D97-AF65-F5344CB8AC3E}">
        <p14:creationId xmlns:p14="http://schemas.microsoft.com/office/powerpoint/2010/main" val="170581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861525"/>
              </p:ext>
            </p:extLst>
          </p:nvPr>
        </p:nvGraphicFramePr>
        <p:xfrm>
          <a:off x="685801" y="1952897"/>
          <a:ext cx="10522130" cy="36152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61065">
                  <a:extLst>
                    <a:ext uri="{9D8B030D-6E8A-4147-A177-3AD203B41FA5}">
                      <a16:colId xmlns:a16="http://schemas.microsoft.com/office/drawing/2014/main" val="2399702463"/>
                    </a:ext>
                  </a:extLst>
                </a:gridCol>
                <a:gridCol w="5261065">
                  <a:extLst>
                    <a:ext uri="{9D8B030D-6E8A-4147-A177-3AD203B41FA5}">
                      <a16:colId xmlns:a16="http://schemas.microsoft.com/office/drawing/2014/main" val="1219039567"/>
                    </a:ext>
                  </a:extLst>
                </a:gridCol>
              </a:tblGrid>
              <a:tr h="36152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4004537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903" y="463731"/>
            <a:ext cx="12226833" cy="115196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Как отличить «</a:t>
            </a:r>
            <a:r>
              <a:rPr lang="ru-RU" sz="4000" b="1" dirty="0" err="1" smtClean="0"/>
              <a:t>игроманию</a:t>
            </a:r>
            <a:r>
              <a:rPr lang="ru-RU" sz="4000" b="1" dirty="0" smtClean="0"/>
              <a:t>» от увлечения?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8140" y="1952897"/>
            <a:ext cx="4937655" cy="36152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Bahnschrift Light" panose="020B0502040204020203" pitchFamily="34" charset="0"/>
              </a:rPr>
              <a:t>Человек, не имеющий болезненного пристрастия к играм, заранее планирует, сколько он готов потратить времени и денег. Он контролирует игровой процесс, а в случае, когда выделенные заранее ресурсы заканчиваются или возникают важные жизненные обстоятельства, игра прекращается.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48204" y="1952898"/>
            <a:ext cx="4934479" cy="36152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err="1">
                <a:latin typeface="Bahnschrift Light" panose="020B0502040204020203" pitchFamily="34" charset="0"/>
              </a:rPr>
              <a:t>Игроман</a:t>
            </a:r>
            <a:r>
              <a:rPr lang="ru-RU" dirty="0">
                <a:latin typeface="Bahnschrift Light" panose="020B0502040204020203" pitchFamily="34" charset="0"/>
              </a:rPr>
              <a:t> же не остановится, пока его не покинут навязчивые мысли об игре, не исчезнет внутренний позыв. Никакие жизненно важные события не способны прервать этот процесс. Проведенное время в игровом салоне или за компьютером никак не соотносится с финансовыми возможностями и планами на ближайшее будущее.</a:t>
            </a:r>
          </a:p>
        </p:txBody>
      </p:sp>
    </p:spTree>
    <p:extLst>
      <p:ext uri="{BB962C8B-B14F-4D97-AF65-F5344CB8AC3E}">
        <p14:creationId xmlns:p14="http://schemas.microsoft.com/office/powerpoint/2010/main" val="3302918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48</TotalTime>
  <Words>440</Words>
  <Application>Microsoft Office PowerPoint</Application>
  <PresentationFormat>Широкоэкранный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Bahnschrift Light</vt:lpstr>
      <vt:lpstr>Impact</vt:lpstr>
      <vt:lpstr>Wingdings</vt:lpstr>
      <vt:lpstr>Главное мероприятие</vt:lpstr>
      <vt:lpstr>Игромания </vt:lpstr>
      <vt:lpstr>Игровая зависимость, игромания, лудомания</vt:lpstr>
      <vt:lpstr>Презентация PowerPoint</vt:lpstr>
      <vt:lpstr>Сегодня существует множество разновидностей</vt:lpstr>
      <vt:lpstr>Игромания формируется постепенно и незаметно для человека. О заболевании становится известно на поздних стадиях развития с неизбежным наступлением негативных последствий во всех сферах жизни:</vt:lpstr>
      <vt:lpstr>Презентация PowerPoint</vt:lpstr>
      <vt:lpstr>Страдают сферы:</vt:lpstr>
      <vt:lpstr>Важно!</vt:lpstr>
      <vt:lpstr>Как отличить «игроманию» от увлечения?</vt:lpstr>
      <vt:lpstr>Презентация PowerPoint</vt:lpstr>
      <vt:lpstr>Физические последствия</vt:lpstr>
      <vt:lpstr>Другие последствия</vt:lpstr>
      <vt:lpstr>доводы в свое оправдание:</vt:lpstr>
      <vt:lpstr>Статистика</vt:lpstr>
    </vt:vector>
  </TitlesOfParts>
  <Company>OEM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Игромания</dc:title>
  <dc:creator>Пользователь</dc:creator>
  <cp:lastModifiedBy>Пользователь</cp:lastModifiedBy>
  <cp:revision>6</cp:revision>
  <dcterms:created xsi:type="dcterms:W3CDTF">2022-04-23T13:17:09Z</dcterms:created>
  <dcterms:modified xsi:type="dcterms:W3CDTF">2022-11-08T09:26:16Z</dcterms:modified>
</cp:coreProperties>
</file>