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18"/>
  </p:notesMasterIdLst>
  <p:sldIdLst>
    <p:sldId id="269" r:id="rId2"/>
    <p:sldId id="256" r:id="rId3"/>
    <p:sldId id="257" r:id="rId4"/>
    <p:sldId id="264" r:id="rId5"/>
    <p:sldId id="265" r:id="rId6"/>
    <p:sldId id="266" r:id="rId7"/>
    <p:sldId id="271" r:id="rId8"/>
    <p:sldId id="258" r:id="rId9"/>
    <p:sldId id="259" r:id="rId10"/>
    <p:sldId id="260" r:id="rId11"/>
    <p:sldId id="267" r:id="rId12"/>
    <p:sldId id="261" r:id="rId13"/>
    <p:sldId id="262" r:id="rId14"/>
    <p:sldId id="263" r:id="rId15"/>
    <p:sldId id="268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5" autoAdjust="0"/>
    <p:restoredTop sz="93537" autoAdjust="0"/>
  </p:normalViewPr>
  <p:slideViewPr>
    <p:cSldViewPr>
      <p:cViewPr varScale="1">
        <p:scale>
          <a:sx n="98" d="100"/>
          <a:sy n="98" d="100"/>
        </p:scale>
        <p:origin x="-96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A88956-72F8-4F5E-A0C2-E1507E30DFF4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1935533-C3A5-4F01-960B-549EA297E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Интарсия – лат. глагол «interserere»-вставлять.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Первой европейской страной, где появилось искусство интарсии, была Италия. В начале XV века, в ранний период итальянского Ренессанса. Итальянские мастера разделяют интарсию на рельефную (кусочки дерева или другого материала выступают из основы) и живописную (кусочки дерева или другого материала находятся на одном уровне с основой). Именно интарсия способствовала появлению на свет таких видов искусства, как маркетри (наборная мозаика) и инкрустация.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BEC26B-DB33-49CA-9F0D-CF63CE1B4D9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Важнейшие качества древесины, выбираемой для интарсии,- цвет, рисунок и направление волокон. Для интарсии можно использовать следующие породы древесины: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-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/>
              <a:t>светлый оттенок: ель, тополь, липа, ольха;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-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/>
              <a:t>оттенок от светлого до средней интенсивности: ясень, осина, береза, орех, клен, вяз</a:t>
            </a:r>
            <a:endParaRPr lang="ru-RU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smtClean="0">
                <a:latin typeface="Arial" charset="0"/>
              </a:rPr>
              <a:t>- оттенок от средней интенсивности до темного: бук, яблоня, груша, вишня, лиственница;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>
                <a:latin typeface="Arial" charset="0"/>
              </a:rPr>
              <a:t>- темный оттенок: туя, грецкий орех, кедр.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24F796-04A6-4920-BF9C-54BB1860AA0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Распил – дело трудное и одновременно благодарное. В искусстве интарсии это важнейший и самый ответственный шаг. В отличии от многих других этапов, этот окончательный и бесповоротный. Если деталь выпилим больше, то много времени и сил уйдет на подгонку до нужных размеров. Если же деталь окажется меньше, то в готовом изделии будут видны щели - которые портят весь эстетический вид, или вообще придется выпиливать новую. При подгонке старайтесь чтобы все зазоры между деталями были одинаковыми и, значит, менее заметными.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FC25DD-F120-45FF-9868-E6C7D4B0668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Сначала шлифуют самые тонкие  детали, потом те, что потолще, и, наконец, самые толстые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42807A-427E-488F-BAE6-201008CF02DF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</p:spPr>
        <p:txBody>
          <a:bodyPr lIns="0" tIns="9144" rIns="0" bIns="9144" anchor="ctr">
            <a:spAutoFit/>
          </a:bodyPr>
          <a:lstStyle/>
          <a:p>
            <a:pPr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2B967-CB28-4807-AF52-8F74EBF18D18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3247E-E537-4466-8CDD-76C9271F0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7923D-1F61-443C-89C3-EDD8F8CAF0FC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0B0DC-69FD-4F66-B9B4-7F0748BD1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D6B80-BE7E-4C69-A64F-62CB03ED75EC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7426A-2C44-4EC7-BFF5-5CB7884DF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618E-1D51-442A-998F-73C23431C090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C228D-9469-4098-9995-61927DB19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4267200" y="4075113"/>
            <a:ext cx="457200" cy="10144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1F00F-F00C-4098-9EC1-A746649B97D1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A08E4-6869-4996-B54B-9CD5E58BD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F0AC8-8BF1-4E67-9109-9D328ACF7144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BD4A5-B985-4A22-BF39-7F9331527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/>
          <p:nvPr/>
        </p:nvSpPr>
        <p:spPr>
          <a:xfrm>
            <a:off x="1057275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8" name="TextBox 17"/>
          <p:cNvSpPr txBox="1"/>
          <p:nvPr/>
        </p:nvSpPr>
        <p:spPr>
          <a:xfrm>
            <a:off x="4779963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59358-3C6D-4085-9C1C-C1ED026CE959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49B99-5EF5-4509-85EB-60F4A7D78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C0632-8810-44DF-A39F-3BB274AF51A5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84329-844C-45D2-B65A-3A2CBD7C3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FD6B-55B1-4BDB-8DC8-92BB50C1368B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88A5-62AF-4D8C-90E9-BFA29B6FA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5329238" y="1774825"/>
            <a:ext cx="457200" cy="1230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428BA-E54F-4412-9864-4034823F199B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82EA8-D30A-4A61-B893-2DFBBA022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2435225" y="3332163"/>
            <a:ext cx="457200" cy="9223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8535B-BD6B-4787-AF9D-2266EE453F24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FB8C-799A-4ECC-8CC1-179BA4D56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2E355AED-3173-4883-8D14-70BDB1CEE329}" type="datetimeFigureOut">
              <a:rPr lang="ru-RU"/>
              <a:pPr>
                <a:defRPr/>
              </a:pPr>
              <a:t>08.11.2022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25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01B01C41-2EFA-45EF-A673-C4FDF2817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3" r:id="rId1"/>
    <p:sldLayoutId id="2147483832" r:id="rId2"/>
    <p:sldLayoutId id="2147483834" r:id="rId3"/>
    <p:sldLayoutId id="2147483831" r:id="rId4"/>
    <p:sldLayoutId id="2147483835" r:id="rId5"/>
    <p:sldLayoutId id="2147483830" r:id="rId6"/>
    <p:sldLayoutId id="2147483829" r:id="rId7"/>
    <p:sldLayoutId id="2147483836" r:id="rId8"/>
    <p:sldLayoutId id="2147483837" r:id="rId9"/>
    <p:sldLayoutId id="2147483828" r:id="rId10"/>
    <p:sldLayoutId id="21474838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9763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98563" y="1844675"/>
            <a:ext cx="7056437" cy="2089150"/>
          </a:xfrm>
        </p:spPr>
        <p:txBody>
          <a:bodyPr/>
          <a:lstStyle/>
          <a:p>
            <a:pPr marL="18288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5400" dirty="0" smtClean="0">
                <a:solidFill>
                  <a:srgbClr val="FFFF00"/>
                </a:solidFill>
              </a:rPr>
              <a:t>Интарсия – деревянная мозаика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188913"/>
            <a:ext cx="7777163" cy="122396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МКОУ «Любимовская СОШ»</a:t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Большесолдатского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района</a:t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урской области</a:t>
            </a:r>
            <a:endParaRPr lang="ru-RU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5076825" y="4652963"/>
            <a:ext cx="381635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учитель: Калашников Андрей Константинович</a:t>
            </a: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4378325" y="6340475"/>
            <a:ext cx="696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0"/>
            <a:ext cx="6769100" cy="1219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Чертёж и разметка</a:t>
            </a:r>
            <a:endParaRPr lang="ru-RU" b="1" dirty="0"/>
          </a:p>
        </p:txBody>
      </p:sp>
      <p:sp>
        <p:nvSpPr>
          <p:cNvPr id="25604" name="TextBox 2"/>
          <p:cNvSpPr txBox="1">
            <a:spLocks noChangeArrowheads="1"/>
          </p:cNvSpPr>
          <p:nvPr/>
        </p:nvSpPr>
        <p:spPr bwMode="auto">
          <a:xfrm>
            <a:off x="1763713" y="6237288"/>
            <a:ext cx="801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Шаг 1</a:t>
            </a:r>
          </a:p>
        </p:txBody>
      </p:sp>
      <p:sp>
        <p:nvSpPr>
          <p:cNvPr id="25605" name="TextBox 3"/>
          <p:cNvSpPr txBox="1">
            <a:spLocks noChangeArrowheads="1"/>
          </p:cNvSpPr>
          <p:nvPr/>
        </p:nvSpPr>
        <p:spPr bwMode="auto">
          <a:xfrm>
            <a:off x="6227763" y="6237288"/>
            <a:ext cx="801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Шаг 2</a:t>
            </a:r>
          </a:p>
        </p:txBody>
      </p:sp>
      <p:pic>
        <p:nvPicPr>
          <p:cNvPr id="1026" name="Picture 2" descr="H:\собака\IMG_13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773238"/>
            <a:ext cx="4325937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:\собака\IMG_13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0250" y="1773238"/>
            <a:ext cx="4176713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604" grpId="0"/>
      <p:bldP spid="256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84263" y="260350"/>
            <a:ext cx="7632700" cy="6794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Чертёж и разметка</a:t>
            </a:r>
            <a:endParaRPr lang="ru-RU" b="1" dirty="0"/>
          </a:p>
        </p:txBody>
      </p:sp>
      <p:pic>
        <p:nvPicPr>
          <p:cNvPr id="26627" name="Picture 2" descr="F:\старое\Рабочий стол\уроки\внеклассная работа\Новая папка\DSC_53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052513"/>
            <a:ext cx="6648450" cy="49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4446588" y="6340475"/>
            <a:ext cx="801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Шаг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569325" cy="7874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Распил и подгонка деталей</a:t>
            </a:r>
            <a:endParaRPr lang="ru-RU" b="1" dirty="0"/>
          </a:p>
        </p:txBody>
      </p:sp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4181475" y="6269038"/>
            <a:ext cx="801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Шаг 4</a:t>
            </a:r>
          </a:p>
        </p:txBody>
      </p:sp>
      <p:pic>
        <p:nvPicPr>
          <p:cNvPr id="27651" name="Picture 2" descr="H:\собака\IMG_134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08175" y="1196975"/>
            <a:ext cx="5400675" cy="49799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67263" y="2713038"/>
            <a:ext cx="4156075" cy="30289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-242888"/>
            <a:ext cx="7632700" cy="121920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Шлифовка и полировка</a:t>
            </a:r>
            <a:endParaRPr lang="ru-RU" b="1" dirty="0"/>
          </a:p>
        </p:txBody>
      </p:sp>
      <p:pic>
        <p:nvPicPr>
          <p:cNvPr id="29699" name="Picture 3" descr="F:\старое\Рабочий стол\уроки\внеклассная работа\Новая папка\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749425"/>
            <a:ext cx="4103688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2"/>
          <p:cNvSpPr txBox="1">
            <a:spLocks noChangeArrowheads="1"/>
          </p:cNvSpPr>
          <p:nvPr/>
        </p:nvSpPr>
        <p:spPr bwMode="auto">
          <a:xfrm>
            <a:off x="1619250" y="5373688"/>
            <a:ext cx="86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Шаг 5 </a:t>
            </a:r>
          </a:p>
        </p:txBody>
      </p:sp>
      <p:sp>
        <p:nvSpPr>
          <p:cNvPr id="29701" name="TextBox 3"/>
          <p:cNvSpPr txBox="1">
            <a:spLocks noChangeArrowheads="1"/>
          </p:cNvSpPr>
          <p:nvPr/>
        </p:nvSpPr>
        <p:spPr bwMode="auto">
          <a:xfrm>
            <a:off x="6443663" y="6111875"/>
            <a:ext cx="801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Шаг 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250" y="188913"/>
            <a:ext cx="8591550" cy="8223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Сборка и склеивание изделия</a:t>
            </a:r>
            <a:endParaRPr lang="ru-RU" b="1" dirty="0"/>
          </a:p>
        </p:txBody>
      </p:sp>
      <p:sp>
        <p:nvSpPr>
          <p:cNvPr id="31746" name="TextBox 2"/>
          <p:cNvSpPr txBox="1">
            <a:spLocks noChangeArrowheads="1"/>
          </p:cNvSpPr>
          <p:nvPr/>
        </p:nvSpPr>
        <p:spPr bwMode="auto">
          <a:xfrm>
            <a:off x="4067175" y="6391275"/>
            <a:ext cx="801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Шаг 7</a:t>
            </a:r>
          </a:p>
        </p:txBody>
      </p:sp>
      <p:pic>
        <p:nvPicPr>
          <p:cNvPr id="31747" name="Picture 2" descr="H:\собака\IMG_20180202_112054_HD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36738" y="1125538"/>
            <a:ext cx="5602287" cy="51831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188913"/>
            <a:ext cx="6707188" cy="8223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Покрытие лаком</a:t>
            </a:r>
            <a:endParaRPr lang="ru-RU" b="1" dirty="0"/>
          </a:p>
        </p:txBody>
      </p:sp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3635375" y="6308725"/>
            <a:ext cx="866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Шаг 8 </a:t>
            </a:r>
          </a:p>
        </p:txBody>
      </p:sp>
      <p:pic>
        <p:nvPicPr>
          <p:cNvPr id="32771" name="Picture 4" descr="DSC_54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88800" y="-11188700"/>
            <a:ext cx="12307888" cy="923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 descr="H:\собака\IMG_13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981075"/>
            <a:ext cx="52355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20713"/>
            <a:ext cx="75438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Спасибо за сотрудничество!</a:t>
            </a:r>
            <a:endParaRPr lang="ru-RU" dirty="0"/>
          </a:p>
        </p:txBody>
      </p:sp>
      <p:pic>
        <p:nvPicPr>
          <p:cNvPr id="33794" name="Picture 3" descr="DSCN20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341438"/>
            <a:ext cx="3311525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4" descr="DSCN01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4021138"/>
            <a:ext cx="5041900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5" descr="DSCN20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1341438"/>
            <a:ext cx="5059363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388" y="260350"/>
            <a:ext cx="8964612" cy="12969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История деревянной мозаики</a:t>
            </a:r>
            <a:br>
              <a:rPr lang="ru-RU" sz="4400" dirty="0" smtClean="0"/>
            </a:br>
            <a:r>
              <a:rPr lang="ru-RU" sz="4400" dirty="0" smtClean="0"/>
              <a:t>(интарсии)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1484313"/>
            <a:ext cx="8856662" cy="108108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Интарсия – лат. глагол «</a:t>
            </a:r>
            <a:r>
              <a:rPr lang="en-US" sz="2000" dirty="0" err="1" smtClean="0"/>
              <a:t>interserere</a:t>
            </a:r>
            <a:r>
              <a:rPr lang="ru-RU" sz="2000" dirty="0" smtClean="0"/>
              <a:t>»-вставлять.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Первой европейской страной, где появилось искусство интарсии, была Италия. В начале </a:t>
            </a:r>
            <a:r>
              <a:rPr lang="en-US" sz="2000" dirty="0" smtClean="0"/>
              <a:t>XV </a:t>
            </a:r>
            <a:r>
              <a:rPr lang="ru-RU" sz="2000" dirty="0" smtClean="0"/>
              <a:t>века, в ранний период итальянского Ренессанса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5363" name="Picture 2" descr="F:\старое\Новая папка (2)\разное\интарсия\150_136_138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740025"/>
            <a:ext cx="2663825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F:\старое\Новая папка (2)\разное\интарсия\download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414838"/>
            <a:ext cx="3397250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F:\старое\Новая папка (2)\разное\интарсия\getImage (9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3141663"/>
            <a:ext cx="2557462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4300" y="2740025"/>
            <a:ext cx="1895475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F:\старое\Новая папка (2)\разное\интарсия\Sea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52850" y="5073650"/>
            <a:ext cx="25463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idx="1"/>
          </p:nvPr>
        </p:nvSpPr>
        <p:spPr>
          <a:xfrm>
            <a:off x="2987675" y="1052513"/>
            <a:ext cx="3106738" cy="5365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Светлый оттенок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642350" cy="7508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Выбор и подготовка материала</a:t>
            </a:r>
            <a:endParaRPr lang="ru-RU" dirty="0"/>
          </a:p>
        </p:txBody>
      </p:sp>
      <p:pic>
        <p:nvPicPr>
          <p:cNvPr id="17411" name="Picture 4" descr="лип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628775"/>
            <a:ext cx="316865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808038" y="3881438"/>
            <a:ext cx="1460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2051050" y="3429000"/>
            <a:ext cx="695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липа</a:t>
            </a:r>
          </a:p>
        </p:txBody>
      </p:sp>
      <p:pic>
        <p:nvPicPr>
          <p:cNvPr id="17414" name="Picture 7" descr="ел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1700213"/>
            <a:ext cx="3384550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6588125" y="3500438"/>
            <a:ext cx="563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ель</a:t>
            </a:r>
          </a:p>
        </p:txBody>
      </p:sp>
      <p:pic>
        <p:nvPicPr>
          <p:cNvPr id="17416" name="Picture 9" descr="тополь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4365625"/>
            <a:ext cx="331311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6516688" y="5805488"/>
            <a:ext cx="919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тополь</a:t>
            </a:r>
          </a:p>
        </p:txBody>
      </p:sp>
      <p:pic>
        <p:nvPicPr>
          <p:cNvPr id="17418" name="Picture 11" descr="ольх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4365625"/>
            <a:ext cx="3168650" cy="20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1835150" y="5734050"/>
            <a:ext cx="804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ольха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idx="1"/>
          </p:nvPr>
        </p:nvSpPr>
        <p:spPr>
          <a:xfrm>
            <a:off x="2339975" y="1125538"/>
            <a:ext cx="4248150" cy="50323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Средней интенсивности</a:t>
            </a:r>
          </a:p>
        </p:txBody>
      </p:sp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606425"/>
          </a:xfrm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dirty="0" smtClean="0">
                <a:effectLst/>
                <a:latin typeface="Arial" charset="0"/>
              </a:rPr>
              <a:t>Выбор и подготовка материала</a:t>
            </a:r>
          </a:p>
        </p:txBody>
      </p:sp>
      <p:pic>
        <p:nvPicPr>
          <p:cNvPr id="19459" name="Picture 4" descr="кл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700213"/>
            <a:ext cx="3455988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1947863" y="3311525"/>
            <a:ext cx="679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клён</a:t>
            </a:r>
          </a:p>
        </p:txBody>
      </p:sp>
      <p:pic>
        <p:nvPicPr>
          <p:cNvPr id="19461" name="Picture 6" descr="ясен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628775"/>
            <a:ext cx="35274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6516688" y="3284538"/>
            <a:ext cx="795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ясень</a:t>
            </a:r>
          </a:p>
        </p:txBody>
      </p:sp>
      <p:pic>
        <p:nvPicPr>
          <p:cNvPr id="19463" name="Picture 8" descr="берез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292600"/>
            <a:ext cx="3455988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9"/>
          <p:cNvSpPr txBox="1">
            <a:spLocks noChangeArrowheads="1"/>
          </p:cNvSpPr>
          <p:nvPr/>
        </p:nvSpPr>
        <p:spPr bwMode="auto">
          <a:xfrm>
            <a:off x="1692275" y="5805488"/>
            <a:ext cx="927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берёза</a:t>
            </a:r>
          </a:p>
        </p:txBody>
      </p:sp>
      <p:pic>
        <p:nvPicPr>
          <p:cNvPr id="19465" name="Picture 11" descr="осин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4292600"/>
            <a:ext cx="35337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 Box 12"/>
          <p:cNvSpPr txBox="1">
            <a:spLocks noChangeArrowheads="1"/>
          </p:cNvSpPr>
          <p:nvPr/>
        </p:nvSpPr>
        <p:spPr bwMode="auto">
          <a:xfrm>
            <a:off x="6588125" y="5876925"/>
            <a:ext cx="806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осина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1042988" y="1196975"/>
            <a:ext cx="6275387" cy="5413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От средней интенсивности до тёмной</a:t>
            </a:r>
          </a:p>
        </p:txBody>
      </p:sp>
      <p:sp>
        <p:nvSpPr>
          <p:cNvPr id="20482" name="Rectangle 2"/>
          <p:cNvSpPr>
            <a:spLocks noGrp="1"/>
          </p:cNvSpPr>
          <p:nvPr>
            <p:ph type="title"/>
          </p:nvPr>
        </p:nvSpPr>
        <p:spPr bwMode="auto">
          <a:xfrm>
            <a:off x="1042988" y="404813"/>
            <a:ext cx="7343775" cy="6794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800" smtClean="0">
                <a:effectLst/>
                <a:latin typeface="Arial" charset="0"/>
              </a:rPr>
              <a:t>Выбор и подготовка материала</a:t>
            </a:r>
          </a:p>
        </p:txBody>
      </p:sp>
      <p:pic>
        <p:nvPicPr>
          <p:cNvPr id="20483" name="Picture 4" descr="яблон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773238"/>
            <a:ext cx="367188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979613" y="3500438"/>
            <a:ext cx="949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яблоня</a:t>
            </a:r>
          </a:p>
        </p:txBody>
      </p:sp>
      <p:pic>
        <p:nvPicPr>
          <p:cNvPr id="20485" name="Picture 6" descr="груш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773238"/>
            <a:ext cx="367188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6588125" y="3429000"/>
            <a:ext cx="820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груша</a:t>
            </a:r>
          </a:p>
        </p:txBody>
      </p:sp>
      <p:pic>
        <p:nvPicPr>
          <p:cNvPr id="20487" name="Picture 8" descr="вишн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4365625"/>
            <a:ext cx="36734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1908175" y="6021388"/>
            <a:ext cx="868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вишня</a:t>
            </a:r>
          </a:p>
        </p:txBody>
      </p:sp>
      <p:pic>
        <p:nvPicPr>
          <p:cNvPr id="20489" name="Picture 10" descr="кашта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4365625"/>
            <a:ext cx="36718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6588125" y="5949950"/>
            <a:ext cx="954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каштан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idx="1"/>
          </p:nvPr>
        </p:nvSpPr>
        <p:spPr>
          <a:xfrm>
            <a:off x="2987675" y="1052513"/>
            <a:ext cx="2962275" cy="4683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Темный оттенок</a:t>
            </a:r>
          </a:p>
        </p:txBody>
      </p:sp>
      <p:sp>
        <p:nvSpPr>
          <p:cNvPr id="21506" name="Rectangle 2"/>
          <p:cNvSpPr>
            <a:spLocks noGrp="1"/>
          </p:cNvSpPr>
          <p:nvPr>
            <p:ph type="title"/>
          </p:nvPr>
        </p:nvSpPr>
        <p:spPr bwMode="auto">
          <a:xfrm>
            <a:off x="1042988" y="404813"/>
            <a:ext cx="7283450" cy="6794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800" b="1" smtClean="0">
                <a:effectLst/>
                <a:latin typeface="Times New Roman" pitchFamily="18" charset="0"/>
                <a:cs typeface="Times New Roman" pitchFamily="18" charset="0"/>
              </a:rPr>
              <a:t>Выбор и подготовка материала</a:t>
            </a:r>
          </a:p>
        </p:txBody>
      </p:sp>
      <p:pic>
        <p:nvPicPr>
          <p:cNvPr id="21507" name="Picture 4" descr="грецкий оре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628775"/>
            <a:ext cx="33845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1331913" y="3357563"/>
            <a:ext cx="1604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Грецкий орех</a:t>
            </a:r>
          </a:p>
        </p:txBody>
      </p:sp>
      <p:pic>
        <p:nvPicPr>
          <p:cNvPr id="21509" name="Picture 6" descr="ту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628775"/>
            <a:ext cx="36528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7"/>
          <p:cNvSpPr txBox="1">
            <a:spLocks noChangeArrowheads="1"/>
          </p:cNvSpPr>
          <p:nvPr/>
        </p:nvSpPr>
        <p:spPr bwMode="auto">
          <a:xfrm>
            <a:off x="6516688" y="3141663"/>
            <a:ext cx="671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кедр</a:t>
            </a:r>
          </a:p>
        </p:txBody>
      </p:sp>
      <p:pic>
        <p:nvPicPr>
          <p:cNvPr id="21511" name="Picture 8" descr="ту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4365625"/>
            <a:ext cx="324008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 Box 9"/>
          <p:cNvSpPr txBox="1">
            <a:spLocks noChangeArrowheads="1"/>
          </p:cNvSpPr>
          <p:nvPr/>
        </p:nvSpPr>
        <p:spPr bwMode="auto">
          <a:xfrm>
            <a:off x="1979613" y="573405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туя</a:t>
            </a:r>
          </a:p>
        </p:txBody>
      </p:sp>
      <p:pic>
        <p:nvPicPr>
          <p:cNvPr id="21513" name="Picture 10" descr="эбеновое дерев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7900" y="4365625"/>
            <a:ext cx="38163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Text Box 11"/>
          <p:cNvSpPr txBox="1">
            <a:spLocks noChangeArrowheads="1"/>
          </p:cNvSpPr>
          <p:nvPr/>
        </p:nvSpPr>
        <p:spPr bwMode="auto">
          <a:xfrm>
            <a:off x="5651500" y="5805488"/>
            <a:ext cx="20145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эбеновое дерево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8" descr="DSC_53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4113" y="1198563"/>
            <a:ext cx="1330325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3" descr="F:\старое\Рабочий стол\уроки\портфолио\детские грамоты\DSC_53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3538" y="1198563"/>
            <a:ext cx="1243012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F:\старое\Рабочий стол\уроки\портфолио\детские грамоты\DSC_53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4300" y="1301750"/>
            <a:ext cx="124301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F:\старое\Рабочий стол\уроки\портфолио\детские грамоты\DSC_54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96975" y="4005263"/>
            <a:ext cx="1287463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F:\старое\Рабочий стол\уроки\портфолио\детские грамоты\DSC_54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4300" y="4033838"/>
            <a:ext cx="1243013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 descr="F:\старое\Рабочий стол\уроки\портфолио\детские грамоты\DSC_540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02438" y="4033838"/>
            <a:ext cx="103822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47775" y="3305175"/>
            <a:ext cx="752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липа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206875" y="3459163"/>
            <a:ext cx="738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клен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02438" y="3498850"/>
            <a:ext cx="839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ясень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08088" y="6319838"/>
            <a:ext cx="1006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яблоня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40200" y="6340475"/>
            <a:ext cx="817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сосна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00" y="6292850"/>
            <a:ext cx="579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бук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28763" y="220663"/>
            <a:ext cx="5353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Определите породы дерева: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4288" y="288925"/>
            <a:ext cx="7680325" cy="750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Необходимые инструменты</a:t>
            </a:r>
            <a:endParaRPr lang="ru-RU" sz="4000" b="1" dirty="0"/>
          </a:p>
        </p:txBody>
      </p:sp>
      <p:pic>
        <p:nvPicPr>
          <p:cNvPr id="23554" name="Picture 4" descr="282066088dd434adc0a3eb53ba751653_450x450_i8308be16df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268413"/>
            <a:ext cx="29305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 descr="80e45f0edbb00be1fba9467e67a407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268413"/>
            <a:ext cx="29511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imgprevie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933825"/>
            <a:ext cx="2376487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7" descr="1677-60019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4005263"/>
            <a:ext cx="30241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8" descr="268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00713" y="3887788"/>
            <a:ext cx="3024187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9" descr="napilnik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5" y="1268413"/>
            <a:ext cx="2592388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692275" y="1468438"/>
            <a:ext cx="1079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Лобзик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17950" y="1268413"/>
            <a:ext cx="1736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Набор резцов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156325" y="3582988"/>
            <a:ext cx="2517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Набор напильников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56325" y="6310313"/>
            <a:ext cx="1938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Клей по дереву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14375" y="6237288"/>
            <a:ext cx="1146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Рубанок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13100" y="6310313"/>
            <a:ext cx="2141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Наждачная бумага</a:t>
            </a:r>
          </a:p>
        </p:txBody>
      </p:sp>
      <p:pic>
        <p:nvPicPr>
          <p:cNvPr id="23566" name="Picture 8" descr="268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3113" y="4040188"/>
            <a:ext cx="3024187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2"/>
          <p:cNvSpPr>
            <a:spLocks noGrp="1"/>
          </p:cNvSpPr>
          <p:nvPr>
            <p:ph idx="1"/>
          </p:nvPr>
        </p:nvSpPr>
        <p:spPr>
          <a:xfrm>
            <a:off x="1908175" y="2133600"/>
            <a:ext cx="5265738" cy="2952750"/>
          </a:xfrm>
        </p:spPr>
        <p:txBody>
          <a:bodyPr/>
          <a:lstStyle/>
          <a:p>
            <a:pPr marL="27432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/>
              <a:t>Ч</a:t>
            </a:r>
            <a:r>
              <a:rPr lang="ru-RU" sz="2800" b="1" dirty="0" smtClean="0"/>
              <a:t>ертёж и разметка</a:t>
            </a:r>
          </a:p>
          <a:p>
            <a:pPr marL="27432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 smtClean="0"/>
              <a:t>Распил и подгонка деталей</a:t>
            </a:r>
          </a:p>
          <a:p>
            <a:pPr marL="27432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 smtClean="0"/>
              <a:t>Шлифовка и полировка</a:t>
            </a:r>
          </a:p>
          <a:p>
            <a:pPr marL="27432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 smtClean="0"/>
              <a:t>Сборка изделия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275" y="333375"/>
            <a:ext cx="6480175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Основные этапы работы: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build="p"/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1304</TotalTime>
  <Words>373</Words>
  <Application>Microsoft Office PowerPoint</Application>
  <PresentationFormat>Экран (4:3)</PresentationFormat>
  <Paragraphs>78</Paragraphs>
  <Slides>16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16</vt:i4>
      </vt:variant>
    </vt:vector>
  </HeadingPairs>
  <TitlesOfParts>
    <vt:vector size="28" baseType="lpstr">
      <vt:lpstr>Arial</vt:lpstr>
      <vt:lpstr>Palatino Linotype</vt:lpstr>
      <vt:lpstr>Wingdings</vt:lpstr>
      <vt:lpstr>Calibri</vt:lpstr>
      <vt:lpstr>Times New Roman</vt:lpstr>
      <vt:lpstr>Wingdings 2</vt:lpstr>
      <vt:lpstr>Базовая</vt:lpstr>
      <vt:lpstr>Базовая</vt:lpstr>
      <vt:lpstr>Базовая</vt:lpstr>
      <vt:lpstr>Базовая</vt:lpstr>
      <vt:lpstr>Базовая</vt:lpstr>
      <vt:lpstr>Базовая</vt:lpstr>
      <vt:lpstr>МКОУ «Любимовская СОШ» Большесолдатского района  Курской области</vt:lpstr>
      <vt:lpstr>История деревянной мозаики (интарсии)</vt:lpstr>
      <vt:lpstr>Выбор и подготовка материала</vt:lpstr>
      <vt:lpstr>Выбор и подготовка материала</vt:lpstr>
      <vt:lpstr>Выбор и подготовка материала</vt:lpstr>
      <vt:lpstr>Выбор и подготовка материала</vt:lpstr>
      <vt:lpstr>Слайд 7</vt:lpstr>
      <vt:lpstr>Необходимые инструменты</vt:lpstr>
      <vt:lpstr>Основные этапы работы:</vt:lpstr>
      <vt:lpstr>Чертёж и разметка</vt:lpstr>
      <vt:lpstr>Чертёж и разметка</vt:lpstr>
      <vt:lpstr>Распил и подгонка деталей</vt:lpstr>
      <vt:lpstr>Шлифовка и полировка</vt:lpstr>
      <vt:lpstr>Сборка и склеивание изделия</vt:lpstr>
      <vt:lpstr>Покрытие лаком</vt:lpstr>
      <vt:lpstr>Спасибо за сотрудничество!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деревянной мозаики (интарсии)</dc:title>
  <dc:creator>Учитель</dc:creator>
  <cp:lastModifiedBy>Андрей</cp:lastModifiedBy>
  <cp:revision>45</cp:revision>
  <dcterms:created xsi:type="dcterms:W3CDTF">2014-11-13T08:53:11Z</dcterms:created>
  <dcterms:modified xsi:type="dcterms:W3CDTF">2022-11-08T16:28:33Z</dcterms:modified>
</cp:coreProperties>
</file>