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8"/>
  </p:notesMasterIdLst>
  <p:sldIdLst>
    <p:sldId id="256" r:id="rId2"/>
    <p:sldId id="257" r:id="rId3"/>
    <p:sldId id="260" r:id="rId4"/>
    <p:sldId id="261" r:id="rId5"/>
    <p:sldId id="263" r:id="rId6"/>
    <p:sldId id="268" r:id="rId7"/>
    <p:sldId id="284" r:id="rId8"/>
    <p:sldId id="283" r:id="rId9"/>
    <p:sldId id="264" r:id="rId10"/>
    <p:sldId id="265" r:id="rId11"/>
    <p:sldId id="282" r:id="rId12"/>
    <p:sldId id="281" r:id="rId13"/>
    <p:sldId id="266" r:id="rId14"/>
    <p:sldId id="285" r:id="rId15"/>
    <p:sldId id="258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EA22B5A-8D5E-4C57-9790-D7EEFF2C0870}">
          <p14:sldIdLst>
            <p14:sldId id="256"/>
            <p14:sldId id="257"/>
            <p14:sldId id="260"/>
            <p14:sldId id="261"/>
            <p14:sldId id="263"/>
            <p14:sldId id="268"/>
            <p14:sldId id="284"/>
            <p14:sldId id="283"/>
            <p14:sldId id="264"/>
            <p14:sldId id="265"/>
            <p14:sldId id="282"/>
            <p14:sldId id="281"/>
          </p14:sldIdLst>
        </p14:section>
        <p14:section name="Раздел без заголовка" id="{69D34B31-CC4D-4756-9CB1-81A0086561D1}">
          <p14:sldIdLst>
            <p14:sldId id="266"/>
            <p14:sldId id="285"/>
            <p14:sldId id="258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A99E60-29B8-4D5E-A4F5-EE26B28E13DA}" type="datetimeFigureOut">
              <a:rPr lang="ru-RU" smtClean="0"/>
              <a:t>06.05.2018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787A54-683A-4610-A1A7-C77FB409E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66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67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949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726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288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085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885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709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926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718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300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304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769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ihi.ru/pics/2011/11/06/2643.jpg" TargetMode="External"/><Relationship Id="rId13" Type="http://schemas.openxmlformats.org/officeDocument/2006/relationships/hyperlink" Target="http://img1.liveinternet.ru/images/attach/c/4/82/600/82600733_cveti_162.gif" TargetMode="External"/><Relationship Id="rId18" Type="http://schemas.openxmlformats.org/officeDocument/2006/relationships/hyperlink" Target="http://img-fotki.yandex.ru/get/4410/47407354.270/0_8dc2a_4f39ca64_orig.png" TargetMode="External"/><Relationship Id="rId3" Type="http://schemas.openxmlformats.org/officeDocument/2006/relationships/hyperlink" Target="http://otshelnik.net/art/gibson/268.jpg" TargetMode="External"/><Relationship Id="rId7" Type="http://schemas.openxmlformats.org/officeDocument/2006/relationships/hyperlink" Target="http://stat8.blog.ru/lr/0b308f68c3727de25c015d081dbce85c" TargetMode="External"/><Relationship Id="rId12" Type="http://schemas.openxmlformats.org/officeDocument/2006/relationships/hyperlink" Target="http://tvoystart.ru/upload/iblock/f2e/f2e3f0722f12fa6695ca234cc73dab70.png" TargetMode="External"/><Relationship Id="rId17" Type="http://schemas.openxmlformats.org/officeDocument/2006/relationships/hyperlink" Target="http://img-fotki.yandex.ru/get/4408/36593638.6c/0_6882d_f231b775_XL" TargetMode="External"/><Relationship Id="rId2" Type="http://schemas.openxmlformats.org/officeDocument/2006/relationships/hyperlink" Target="http://otshelnik.net/art/caligraf/19.jpg" TargetMode="External"/><Relationship Id="rId16" Type="http://schemas.openxmlformats.org/officeDocument/2006/relationships/hyperlink" Target="http://vi.ill.in.ua/m/950x0/66628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eroesportal.net/files/information/32/015.jpg" TargetMode="External"/><Relationship Id="rId11" Type="http://schemas.openxmlformats.org/officeDocument/2006/relationships/hyperlink" Target="http://im3-tub-ru.yandex.net/i?id=b7e62f7a32d32106646b8ddcf4ea8cb1-114-144&amp;n=21" TargetMode="External"/><Relationship Id="rId5" Type="http://schemas.openxmlformats.org/officeDocument/2006/relationships/hyperlink" Target="http://moreskazok.ru/images/personaji/tsarevna-lyagushka-7.jpg" TargetMode="External"/><Relationship Id="rId15" Type="http://schemas.openxmlformats.org/officeDocument/2006/relationships/hyperlink" Target="http://s59.radikal.ru/i165/1109/73/1a36336ffefa.jpg" TargetMode="External"/><Relationship Id="rId10" Type="http://schemas.openxmlformats.org/officeDocument/2006/relationships/hyperlink" Target="http://img0.liveinternet.ru/images/attach/c/2/71/923/71923848_65bbb6673d22.jpg" TargetMode="External"/><Relationship Id="rId4" Type="http://schemas.openxmlformats.org/officeDocument/2006/relationships/hyperlink" Target="http://crosti.ru/patterns/00/00/25/c6aba256fa/%D0%A1%D0%BA%D0%B0%D0%B7%D0%BA%D0%B0%20%D0%BE%20%D1%86%D0%B0%D1%80%D0%B5%20%D0%A1%D0%B0%D0%BB%D1%82%D0%B0%D0%BD%D0%B5-2.jpg" TargetMode="External"/><Relationship Id="rId9" Type="http://schemas.openxmlformats.org/officeDocument/2006/relationships/hyperlink" Target="http://crosti.ru/patterns/00/01/35/0a2c79ee30/preview.jpg" TargetMode="External"/><Relationship Id="rId14" Type="http://schemas.openxmlformats.org/officeDocument/2006/relationships/hyperlink" Target="http://media.nn.ru/data/forum/images/2014-09/101906395-3378652.jpg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ic.pics.livejournal.com/u3poccuu/31290154/2008003/2008003_original.jpg" TargetMode="External"/><Relationship Id="rId13" Type="http://schemas.openxmlformats.org/officeDocument/2006/relationships/hyperlink" Target="http://www.artscroll.ru/Images/2008/f/Fomin%20Nikolay/000121.jpg" TargetMode="External"/><Relationship Id="rId3" Type="http://schemas.openxmlformats.org/officeDocument/2006/relationships/hyperlink" Target="http://s53.radikal.ru/i140/0909/db/6ef8ac232fe6.jpg" TargetMode="External"/><Relationship Id="rId7" Type="http://schemas.openxmlformats.org/officeDocument/2006/relationships/hyperlink" Target="http://img0.liveinternet.ru/images/attach/c/3/76/355/76355316_000.jpg" TargetMode="External"/><Relationship Id="rId12" Type="http://schemas.openxmlformats.org/officeDocument/2006/relationships/hyperlink" Target="http://dreamworlds.ru/uploads/posts/2008-07/thumbs/1217528504_allday.ru_48.jpg" TargetMode="External"/><Relationship Id="rId17" Type="http://schemas.openxmlformats.org/officeDocument/2006/relationships/hyperlink" Target="http://www.nocturnar.com/forum/attachments/perfiles/15700d1333038178-imagenes-de-fondo-colores-de-fondo_73481.jpg" TargetMode="External"/><Relationship Id="rId2" Type="http://schemas.openxmlformats.org/officeDocument/2006/relationships/hyperlink" Target="http://cdn.toxel.ro/img/contents/Orange_Flower_by_ryano292.jpg" TargetMode="External"/><Relationship Id="rId16" Type="http://schemas.openxmlformats.org/officeDocument/2006/relationships/hyperlink" Target="http://dreamworlds.ru/uploads/posts/2011-12/1325007345_city-fairy-6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.bibo.kz/5715/5715168.JPG" TargetMode="External"/><Relationship Id="rId11" Type="http://schemas.openxmlformats.org/officeDocument/2006/relationships/hyperlink" Target="http://dreamworlds.ru/uploads/posts/2008-07/thumbs/1217528543_allday.ru_23.jpg" TargetMode="External"/><Relationship Id="rId5" Type="http://schemas.openxmlformats.org/officeDocument/2006/relationships/hyperlink" Target="http://static.photogeek.ru/blogs/2011/08/01/1357_1.jpg" TargetMode="External"/><Relationship Id="rId15" Type="http://schemas.openxmlformats.org/officeDocument/2006/relationships/hyperlink" Target="http://dreamworlds.ru/uploads/posts/2010-08/1283179745_169311baf803t.jpg" TargetMode="External"/><Relationship Id="rId10" Type="http://schemas.openxmlformats.org/officeDocument/2006/relationships/hyperlink" Target="http://dreamworlds.ru/uploads/posts/2008-07/thumbs/1217528548_allday.ru_14.jpg" TargetMode="External"/><Relationship Id="rId4" Type="http://schemas.openxmlformats.org/officeDocument/2006/relationships/hyperlink" Target="http://www.vashsad.ua/i/gallery/wallpapers/1024_768/3C2NXJBk.jpg" TargetMode="External"/><Relationship Id="rId9" Type="http://schemas.openxmlformats.org/officeDocument/2006/relationships/hyperlink" Target="http://club.itdrom.com/files/blog/beautiful/5202_10.jpg" TargetMode="External"/><Relationship Id="rId14" Type="http://schemas.openxmlformats.org/officeDocument/2006/relationships/hyperlink" Target="http://www.artgorod.ru/images/photoalbum/2064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1099" y="141277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игра-викторина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700" b="1" dirty="0" smtClean="0">
                <a:solidFill>
                  <a:srgbClr val="FF0000"/>
                </a:solidFill>
                <a:latin typeface="Monotype Corsiva" pitchFamily="66" charset="0"/>
              </a:rPr>
              <a:t>«</a:t>
            </a:r>
            <a:r>
              <a:rPr lang="ru-RU" sz="6700" b="1" dirty="0" smtClean="0">
                <a:solidFill>
                  <a:srgbClr val="FF0000"/>
                </a:solidFill>
                <a:latin typeface="Monotype Corsiva" pitchFamily="66" charset="0"/>
              </a:rPr>
              <a:t>Азбука   красок </a:t>
            </a:r>
            <a:r>
              <a:rPr lang="ru-RU" sz="6700" b="1" dirty="0" smtClean="0">
                <a:solidFill>
                  <a:srgbClr val="FF0000"/>
                </a:solidFill>
                <a:latin typeface="Monotype Corsiva" pitchFamily="66" charset="0"/>
              </a:rPr>
              <a:t>»</a:t>
            </a:r>
            <a:br>
              <a:rPr lang="ru-RU" sz="67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545687"/>
            <a:ext cx="4608512" cy="1259577"/>
          </a:xfrm>
        </p:spPr>
        <p:txBody>
          <a:bodyPr>
            <a:noAutofit/>
          </a:bodyPr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подготовила:</a:t>
            </a:r>
          </a:p>
          <a:p>
            <a:pPr algn="r"/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Роледер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Светлана Александровна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« Детский сад № 25 « Лесная Полянка»</a:t>
            </a:r>
          </a:p>
          <a:p>
            <a:pPr algn="r"/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Прокопьевский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городской округ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3568" y="332657"/>
            <a:ext cx="7772400" cy="648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8415625" y="6298287"/>
            <a:ext cx="504056" cy="443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94458"/>
            <a:ext cx="1477385" cy="161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485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994" y="332656"/>
            <a:ext cx="7704856" cy="115212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Если жёлтая краска с красной подружится, какая новая краска получится?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248" y="1484784"/>
            <a:ext cx="3888984" cy="3261924"/>
          </a:xfrm>
        </p:spPr>
      </p:pic>
      <p:sp>
        <p:nvSpPr>
          <p:cNvPr id="6" name="Скругленный прямоугольник 5"/>
          <p:cNvSpPr/>
          <p:nvPr/>
        </p:nvSpPr>
        <p:spPr>
          <a:xfrm>
            <a:off x="3364097" y="518017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Зеленый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46367" y="5157192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Фиолетовый  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8415625" y="6298287"/>
            <a:ext cx="504056" cy="443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92" y="3861048"/>
            <a:ext cx="873319" cy="9525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611560" y="518017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Оранжевый 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269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994" y="332656"/>
            <a:ext cx="7704856" cy="115212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Если жёлтая краска с </a:t>
            </a:r>
            <a:r>
              <a:rPr lang="ru-RU" sz="3200" b="1" dirty="0" smtClean="0">
                <a:solidFill>
                  <a:srgbClr val="002060"/>
                </a:solidFill>
              </a:rPr>
              <a:t>синей подружится</a:t>
            </a:r>
            <a:r>
              <a:rPr lang="ru-RU" sz="3200" b="1" dirty="0">
                <a:solidFill>
                  <a:srgbClr val="002060"/>
                </a:solidFill>
              </a:rPr>
              <a:t>, какая новая краска получится?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64097" y="518017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О</a:t>
            </a:r>
            <a:r>
              <a:rPr lang="ru-RU" sz="2400" b="1" dirty="0" smtClean="0">
                <a:solidFill>
                  <a:srgbClr val="002060"/>
                </a:solidFill>
              </a:rPr>
              <a:t>ранжевый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46367" y="5157192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Фиолетовый  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8415625" y="6298287"/>
            <a:ext cx="504056" cy="443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92" y="3861048"/>
            <a:ext cx="873319" cy="9525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611560" y="518017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Зелёный 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0" name="Объект 9" descr="Зеленые овощи и фрукты Стоковое Изображение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5472608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5854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994" y="332656"/>
            <a:ext cx="7704856" cy="115212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Если </a:t>
            </a:r>
            <a:r>
              <a:rPr lang="ru-RU" sz="3200" b="1" dirty="0" smtClean="0">
                <a:solidFill>
                  <a:srgbClr val="002060"/>
                </a:solidFill>
              </a:rPr>
              <a:t>синяя краска </a:t>
            </a:r>
            <a:r>
              <a:rPr lang="ru-RU" sz="3200" b="1" dirty="0">
                <a:solidFill>
                  <a:srgbClr val="002060"/>
                </a:solidFill>
              </a:rPr>
              <a:t>с красной подружится, какая новая краска получится?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64097" y="518017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желтый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46367" y="5157192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красный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8415625" y="6298287"/>
            <a:ext cx="504056" cy="443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92" y="3861048"/>
            <a:ext cx="873319" cy="9525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611560" y="518017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фиолетовый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2" name="Объект 9" descr="http://kartinki-cvetov.ru/images/po-cvetam/fioletovye/fioletovye-cvety18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12776"/>
            <a:ext cx="5060930" cy="34793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8385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994" y="332656"/>
            <a:ext cx="7704856" cy="115212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При помощи какого цвета получаются оттенки цветов: розовый, голубой, серый?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412776"/>
            <a:ext cx="4392488" cy="3888432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611560" y="5558223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Черный 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28184" y="5578207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Серый   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8415625" y="6298287"/>
            <a:ext cx="504056" cy="443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717032"/>
            <a:ext cx="873319" cy="9525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3364097" y="5535591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Белый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284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ctr"/>
            <a:r>
              <a:rPr lang="ru-RU" sz="4000" b="1" dirty="0">
                <a:solidFill>
                  <a:srgbClr val="FF0000"/>
                </a:solidFill>
                <a:latin typeface="Segoe Print" panose="02000600000000000000" pitchFamily="2" charset="0"/>
              </a:rPr>
              <a:t>СПАСИБО ЗА ВНИМАНИЕ!</a:t>
            </a:r>
          </a:p>
        </p:txBody>
      </p:sp>
      <p:pic>
        <p:nvPicPr>
          <p:cNvPr id="5" name="Рисунок 4" descr="detskaya_ruka_v_kraskah_1920x120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187624" y="1340768"/>
            <a:ext cx="6984776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7888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Источники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Картинки: </a:t>
            </a:r>
          </a:p>
          <a:p>
            <a:pPr marL="0" lvl="0" indent="0">
              <a:buNone/>
            </a:pPr>
            <a:r>
              <a:rPr lang="en-US" sz="1400" u="sng" dirty="0">
                <a:hlinkClick r:id="rId2"/>
              </a:rPr>
              <a:t>http://900igr.net/kartinki/tsvet-i-forma/TSveta-palitra.files/020-Travjanoj.htm</a:t>
            </a:r>
            <a:endParaRPr lang="ru-RU" sz="1400" u="sng" dirty="0" smtClean="0">
              <a:hlinkClick r:id="rId2"/>
            </a:endParaRPr>
          </a:p>
          <a:p>
            <a:pPr marL="0" lvl="0" indent="0">
              <a:buNone/>
            </a:pPr>
            <a:r>
              <a:rPr lang="ru-RU" sz="1400" u="sng" dirty="0" smtClean="0">
                <a:hlinkClick r:id="rId2"/>
              </a:rPr>
              <a:t>http</a:t>
            </a:r>
            <a:r>
              <a:rPr lang="ru-RU" sz="1400" u="sng" dirty="0">
                <a:hlinkClick r:id="rId2"/>
              </a:rPr>
              <a:t>://otshelnik.net/art/caligraf/19.jpg</a:t>
            </a:r>
            <a:endParaRPr lang="ru-RU" sz="1400" dirty="0"/>
          </a:p>
          <a:p>
            <a:pPr marL="0" lvl="0" indent="0">
              <a:buNone/>
            </a:pPr>
            <a:r>
              <a:rPr lang="ru-RU" sz="1400" u="sng" dirty="0">
                <a:hlinkClick r:id="rId3"/>
              </a:rPr>
              <a:t>http://</a:t>
            </a:r>
            <a:r>
              <a:rPr lang="ru-RU" sz="1400" u="sng" dirty="0" smtClean="0">
                <a:hlinkClick r:id="rId3"/>
              </a:rPr>
              <a:t>otshelnik.net/art/gibson/268.jpg</a:t>
            </a:r>
            <a:r>
              <a:rPr lang="ru-RU" sz="1400" u="sng" dirty="0" smtClean="0"/>
              <a:t> </a:t>
            </a:r>
          </a:p>
          <a:p>
            <a:pPr marL="0" indent="0">
              <a:buNone/>
            </a:pPr>
            <a:r>
              <a:rPr lang="ru-RU" sz="1400" u="sng" dirty="0">
                <a:hlinkClick r:id="rId4"/>
              </a:rPr>
              <a:t>http://crosti.ru/patterns/00/00/25/c6aba256fa/%</a:t>
            </a:r>
            <a:r>
              <a:rPr lang="ru-RU" sz="1400" u="sng" dirty="0" smtClean="0">
                <a:hlinkClick r:id="rId4"/>
              </a:rPr>
              <a:t>D0%A1%D0%BA%D0%B0%D0%B7%D0%BA%D0%B0%20%D0%BE%20%D1%86%D0%B0%D1%80%D0%B5%20%D0%A1%D0%B0%D0%BB%D1%82%D0%B0%D0%BD%D0%B5-2.jpg</a:t>
            </a:r>
            <a:r>
              <a:rPr lang="ru-RU" sz="1400" u="sng" dirty="0" smtClean="0"/>
              <a:t> - </a:t>
            </a:r>
            <a:r>
              <a:rPr lang="ru-RU" sz="1400" dirty="0" smtClean="0"/>
              <a:t> Царевна-лебедь</a:t>
            </a:r>
            <a:endParaRPr lang="ru-RU" sz="1400" dirty="0"/>
          </a:p>
          <a:p>
            <a:pPr marL="0" indent="0">
              <a:buNone/>
            </a:pPr>
            <a:r>
              <a:rPr lang="ru-RU" sz="1400" u="sng" dirty="0">
                <a:hlinkClick r:id="rId5"/>
              </a:rPr>
              <a:t>http://</a:t>
            </a:r>
            <a:r>
              <a:rPr lang="ru-RU" sz="1400" u="sng" dirty="0" smtClean="0">
                <a:hlinkClick r:id="rId5"/>
              </a:rPr>
              <a:t>moreskazok.ru/images/personaji/tsarevna-lyagushka-7.jpg</a:t>
            </a:r>
            <a:r>
              <a:rPr lang="ru-RU" sz="1400" u="sng" dirty="0" smtClean="0"/>
              <a:t> – </a:t>
            </a:r>
            <a:r>
              <a:rPr lang="ru-RU" sz="1400" dirty="0" smtClean="0"/>
              <a:t>Василиса прекрасная</a:t>
            </a:r>
            <a:endParaRPr lang="ru-RU" sz="1400" dirty="0"/>
          </a:p>
          <a:p>
            <a:pPr marL="0" indent="0">
              <a:buNone/>
            </a:pPr>
            <a:r>
              <a:rPr lang="ru-RU" sz="1400" u="sng" dirty="0" smtClean="0">
                <a:hlinkClick r:id="rId6"/>
              </a:rPr>
              <a:t> http</a:t>
            </a:r>
            <a:r>
              <a:rPr lang="ru-RU" sz="1400" u="sng" dirty="0">
                <a:hlinkClick r:id="rId6"/>
              </a:rPr>
              <a:t>://</a:t>
            </a:r>
            <a:r>
              <a:rPr lang="ru-RU" sz="1400" u="sng" dirty="0" smtClean="0">
                <a:hlinkClick r:id="rId6"/>
              </a:rPr>
              <a:t>www.heroesportal.net/files/information/32/015.jpg</a:t>
            </a:r>
            <a:r>
              <a:rPr lang="ru-RU" sz="1400" u="sng" dirty="0" smtClean="0"/>
              <a:t> - </a:t>
            </a:r>
            <a:r>
              <a:rPr lang="ru-RU" sz="1400" dirty="0" smtClean="0"/>
              <a:t>Царевна -Несмеяна</a:t>
            </a:r>
            <a:endParaRPr lang="ru-RU" sz="1400" dirty="0"/>
          </a:p>
          <a:p>
            <a:pPr marL="0" indent="0">
              <a:buNone/>
            </a:pPr>
            <a:r>
              <a:rPr lang="ru-RU" sz="1400" u="sng" dirty="0">
                <a:hlinkClick r:id="rId7"/>
              </a:rPr>
              <a:t>http://</a:t>
            </a:r>
            <a:r>
              <a:rPr lang="ru-RU" sz="1400" u="sng" dirty="0" smtClean="0">
                <a:hlinkClick r:id="rId7"/>
              </a:rPr>
              <a:t>stat8.blog.ru/lr/0b308f68c3727de25c015d081dbce85c</a:t>
            </a:r>
            <a:r>
              <a:rPr lang="ru-RU" sz="1400" dirty="0" smtClean="0"/>
              <a:t>- Царевна -лягушка</a:t>
            </a:r>
            <a:endParaRPr lang="ru-RU" sz="1400" dirty="0"/>
          </a:p>
          <a:p>
            <a:pPr marL="0" indent="0">
              <a:buNone/>
            </a:pPr>
            <a:r>
              <a:rPr lang="ru-RU" sz="1400" u="sng" dirty="0">
                <a:hlinkClick r:id="rId8"/>
              </a:rPr>
              <a:t>http://</a:t>
            </a:r>
            <a:r>
              <a:rPr lang="ru-RU" sz="1400" u="sng" dirty="0" smtClean="0">
                <a:hlinkClick r:id="rId8"/>
              </a:rPr>
              <a:t>www.stihi.ru/pics/2011/11/06/2643.jpg</a:t>
            </a:r>
            <a:r>
              <a:rPr lang="ru-RU" sz="1400" dirty="0" smtClean="0"/>
              <a:t> – С. Андрейченко _Выбор царевной жениха</a:t>
            </a:r>
          </a:p>
          <a:p>
            <a:pPr marL="0" indent="0">
              <a:buNone/>
            </a:pPr>
            <a:r>
              <a:rPr lang="ru-RU" sz="1400" u="sng" dirty="0">
                <a:hlinkClick r:id="rId9"/>
              </a:rPr>
              <a:t>http://</a:t>
            </a:r>
            <a:r>
              <a:rPr lang="ru-RU" sz="1400" u="sng" dirty="0" smtClean="0">
                <a:hlinkClick r:id="rId9"/>
              </a:rPr>
              <a:t>crosti.ru/patterns/00/01/35/0a2c79ee30/preview.jpg</a:t>
            </a:r>
            <a:r>
              <a:rPr lang="ru-RU" sz="1400" dirty="0" smtClean="0"/>
              <a:t> – портрет царевны</a:t>
            </a:r>
            <a:endParaRPr lang="ru-RU" sz="1400" dirty="0"/>
          </a:p>
          <a:p>
            <a:pPr marL="0" indent="0">
              <a:buNone/>
            </a:pPr>
            <a:r>
              <a:rPr lang="ru-RU" sz="1400" u="sng" dirty="0">
                <a:hlinkClick r:id="rId10"/>
              </a:rPr>
              <a:t>http://</a:t>
            </a:r>
            <a:r>
              <a:rPr lang="ru-RU" sz="1400" u="sng" dirty="0" smtClean="0">
                <a:hlinkClick r:id="rId10"/>
              </a:rPr>
              <a:t>img0.liveinternet.ru/images/attach/c/2/71/923/71923848_65bbb6673d22.jpg</a:t>
            </a:r>
            <a:r>
              <a:rPr lang="ru-RU" sz="1400" dirty="0" smtClean="0"/>
              <a:t> – Сказочный пейзаж</a:t>
            </a:r>
            <a:endParaRPr lang="ru-RU" sz="1400" dirty="0"/>
          </a:p>
          <a:p>
            <a:pPr marL="0" indent="0">
              <a:buNone/>
            </a:pPr>
            <a:r>
              <a:rPr lang="ru-RU" sz="1400" u="sng" dirty="0">
                <a:hlinkClick r:id="rId11"/>
              </a:rPr>
              <a:t>http://</a:t>
            </a:r>
            <a:r>
              <a:rPr lang="ru-RU" sz="1400" u="sng" dirty="0" smtClean="0">
                <a:hlinkClick r:id="rId11"/>
              </a:rPr>
              <a:t>im3-tub-ru.yandex.net/i?id=b7e62f7a32d32106646b8ddcf4ea8cb1-114-144&amp;n=21</a:t>
            </a:r>
            <a:r>
              <a:rPr lang="ru-RU" sz="1400" dirty="0" smtClean="0"/>
              <a:t> - пейзаж</a:t>
            </a:r>
            <a:endParaRPr lang="ru-RU" sz="1400" dirty="0"/>
          </a:p>
          <a:p>
            <a:pPr marL="0" indent="0">
              <a:buNone/>
            </a:pPr>
            <a:r>
              <a:rPr lang="ru-RU" sz="1400" u="sng" dirty="0">
                <a:hlinkClick r:id="rId12"/>
              </a:rPr>
              <a:t>http://</a:t>
            </a:r>
            <a:r>
              <a:rPr lang="ru-RU" sz="1400" u="sng" dirty="0" smtClean="0">
                <a:hlinkClick r:id="rId12"/>
              </a:rPr>
              <a:t>tvoystart.ru/upload/iblock/f2e/f2e3f0722f12fa6695ca234cc73dab70.png</a:t>
            </a:r>
            <a:r>
              <a:rPr lang="ru-RU" sz="1400" dirty="0" smtClean="0"/>
              <a:t> – портрет Снежной королевы</a:t>
            </a:r>
            <a:endParaRPr lang="ru-RU" sz="1400" dirty="0"/>
          </a:p>
          <a:p>
            <a:pPr marL="0" indent="0">
              <a:buNone/>
            </a:pPr>
            <a:r>
              <a:rPr lang="ru-RU" sz="1400" u="sng" dirty="0">
                <a:hlinkClick r:id="rId13"/>
              </a:rPr>
              <a:t>http://</a:t>
            </a:r>
            <a:r>
              <a:rPr lang="ru-RU" sz="1400" u="sng" dirty="0" smtClean="0">
                <a:hlinkClick r:id="rId13"/>
              </a:rPr>
              <a:t>img1.liveinternet.ru/images/attach/c/4/82/600/82600733_cveti_162.gif</a:t>
            </a:r>
            <a:r>
              <a:rPr lang="ru-RU" sz="1400" dirty="0" smtClean="0"/>
              <a:t>- три розы (три цвета)</a:t>
            </a:r>
            <a:endParaRPr lang="ru-RU" sz="1400" dirty="0"/>
          </a:p>
          <a:p>
            <a:pPr marL="0" indent="0">
              <a:buNone/>
            </a:pPr>
            <a:r>
              <a:rPr lang="ru-RU" sz="1400" u="sng" dirty="0">
                <a:hlinkClick r:id="rId14"/>
              </a:rPr>
              <a:t>http://</a:t>
            </a:r>
            <a:r>
              <a:rPr lang="ru-RU" sz="1400" u="sng" dirty="0" smtClean="0">
                <a:hlinkClick r:id="rId14"/>
              </a:rPr>
              <a:t>media.nn.ru/data/forum/images/2014-09/101906395-3378652.jpg</a:t>
            </a:r>
            <a:r>
              <a:rPr lang="ru-RU" sz="1400" dirty="0" smtClean="0"/>
              <a:t> - музыка</a:t>
            </a:r>
            <a:endParaRPr lang="ru-RU" sz="1400" dirty="0"/>
          </a:p>
          <a:p>
            <a:pPr marL="0" indent="0">
              <a:buNone/>
            </a:pPr>
            <a:r>
              <a:rPr lang="ru-RU" sz="1400" u="sng" dirty="0">
                <a:hlinkClick r:id="rId15"/>
              </a:rPr>
              <a:t>http://</a:t>
            </a:r>
            <a:r>
              <a:rPr lang="ru-RU" sz="1400" u="sng" dirty="0" smtClean="0">
                <a:hlinkClick r:id="rId15"/>
              </a:rPr>
              <a:t>s59.radikal.ru/i165/1109/73/1a36336ffefa.jpg</a:t>
            </a:r>
            <a:r>
              <a:rPr lang="ru-RU" sz="1400" dirty="0" smtClean="0"/>
              <a:t> – иллюстрация к сказке «Снежная Королева»</a:t>
            </a:r>
            <a:endParaRPr lang="ru-RU" sz="1400" dirty="0"/>
          </a:p>
          <a:p>
            <a:pPr marL="0" indent="0">
              <a:buNone/>
            </a:pPr>
            <a:r>
              <a:rPr lang="ru-RU" sz="1400" u="sng" dirty="0">
                <a:hlinkClick r:id="rId16"/>
              </a:rPr>
              <a:t>http://</a:t>
            </a:r>
            <a:r>
              <a:rPr lang="ru-RU" sz="1400" u="sng" dirty="0" smtClean="0">
                <a:hlinkClick r:id="rId16"/>
              </a:rPr>
              <a:t>vi.ill.in.ua/m/950x0/666287.jpg</a:t>
            </a:r>
            <a:r>
              <a:rPr lang="ru-RU" sz="1400" u="sng" dirty="0" smtClean="0"/>
              <a:t> </a:t>
            </a:r>
            <a:r>
              <a:rPr lang="ru-RU" sz="1400" dirty="0" smtClean="0"/>
              <a:t> - цветовой круг</a:t>
            </a:r>
            <a:endParaRPr lang="ru-RU" sz="1400" dirty="0"/>
          </a:p>
          <a:p>
            <a:pPr marL="0" indent="0">
              <a:buNone/>
            </a:pPr>
            <a:r>
              <a:rPr lang="ru-RU" sz="1400" u="sng" dirty="0">
                <a:hlinkClick r:id="rId17"/>
              </a:rPr>
              <a:t>http://</a:t>
            </a:r>
            <a:r>
              <a:rPr lang="ru-RU" sz="1400" u="sng" dirty="0" smtClean="0">
                <a:hlinkClick r:id="rId17"/>
              </a:rPr>
              <a:t>img-fotki.yandex.ru/get/4408/36593638.6c/0_6882d_f231b775_XL</a:t>
            </a:r>
            <a:r>
              <a:rPr lang="ru-RU" sz="1400" u="sng" dirty="0" smtClean="0"/>
              <a:t> </a:t>
            </a:r>
            <a:r>
              <a:rPr lang="ru-RU" sz="1400" dirty="0" smtClean="0"/>
              <a:t> - синяя роза</a:t>
            </a:r>
            <a:endParaRPr lang="ru-RU" sz="1400" dirty="0"/>
          </a:p>
          <a:p>
            <a:pPr marL="0" lv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Палитра - </a:t>
            </a:r>
            <a:r>
              <a:rPr lang="ru-RU" sz="1400" u="sng" dirty="0" smtClean="0">
                <a:hlinkClick r:id="rId18"/>
              </a:rPr>
              <a:t>http://img-fotki.yandex.ru/get/4410/47407354.270/0_8dc2a_4f39ca64_orig.png</a:t>
            </a:r>
            <a:endParaRPr lang="ru-RU" sz="1400" dirty="0" smtClean="0"/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71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Картинки: </a:t>
            </a:r>
          </a:p>
          <a:p>
            <a:pPr marL="0" lvl="0" indent="0">
              <a:buNone/>
            </a:pPr>
            <a:r>
              <a:rPr lang="ru-RU" sz="1400" u="sng" dirty="0">
                <a:hlinkClick r:id="rId2"/>
              </a:rPr>
              <a:t>http://</a:t>
            </a:r>
            <a:r>
              <a:rPr lang="ru-RU" sz="1400" u="sng" dirty="0" smtClean="0">
                <a:hlinkClick r:id="rId2"/>
              </a:rPr>
              <a:t>cdn.toxel.ro/img/contents/Orange_Flower_by_ryano292.jpg</a:t>
            </a:r>
            <a:r>
              <a:rPr lang="ru-RU" sz="1400" dirty="0" smtClean="0"/>
              <a:t> – оранжевый  цветок</a:t>
            </a:r>
          </a:p>
          <a:p>
            <a:pPr marL="0" lvl="0" indent="0">
              <a:buNone/>
            </a:pPr>
            <a:r>
              <a:rPr lang="ru-RU" sz="1400" u="sng" dirty="0">
                <a:hlinkClick r:id="rId3"/>
              </a:rPr>
              <a:t>http://</a:t>
            </a:r>
            <a:r>
              <a:rPr lang="ru-RU" sz="1400" u="sng" dirty="0" smtClean="0">
                <a:hlinkClick r:id="rId3"/>
              </a:rPr>
              <a:t>s53.radikal.ru/i140/0909/db/6ef8ac232fe6.jpg</a:t>
            </a:r>
            <a:r>
              <a:rPr lang="ru-RU" sz="1400" u="sng" dirty="0" smtClean="0"/>
              <a:t> </a:t>
            </a:r>
            <a:r>
              <a:rPr lang="ru-RU" sz="1400" dirty="0" smtClean="0"/>
              <a:t> - натюрморт с цветами</a:t>
            </a:r>
            <a:endParaRPr lang="ru-RU" sz="1400" dirty="0"/>
          </a:p>
          <a:p>
            <a:pPr marL="0" lvl="0" indent="0">
              <a:buNone/>
            </a:pPr>
            <a:r>
              <a:rPr lang="ru-RU" sz="1400" u="sng" dirty="0">
                <a:hlinkClick r:id="rId4"/>
              </a:rPr>
              <a:t>http://</a:t>
            </a:r>
            <a:r>
              <a:rPr lang="ru-RU" sz="1400" u="sng" dirty="0" smtClean="0">
                <a:hlinkClick r:id="rId4"/>
              </a:rPr>
              <a:t>www.vashsad.ua/i/gallery/wallpapers/1024_768/3C2NXJBk.jpg</a:t>
            </a:r>
            <a:r>
              <a:rPr lang="ru-RU" sz="1400" dirty="0" smtClean="0"/>
              <a:t> – натюрморт с ягодами</a:t>
            </a:r>
            <a:endParaRPr lang="ru-RU" sz="1400" dirty="0"/>
          </a:p>
          <a:p>
            <a:pPr marL="0" lvl="0" indent="0">
              <a:buNone/>
            </a:pPr>
            <a:r>
              <a:rPr lang="ru-RU" sz="1400" u="sng" dirty="0">
                <a:hlinkClick r:id="rId5"/>
              </a:rPr>
              <a:t>http://</a:t>
            </a:r>
            <a:r>
              <a:rPr lang="ru-RU" sz="1400" u="sng" dirty="0" smtClean="0">
                <a:hlinkClick r:id="rId5"/>
              </a:rPr>
              <a:t>static.photogeek.ru/blogs/2011/08/01/1357_1.jpg</a:t>
            </a:r>
            <a:r>
              <a:rPr lang="ru-RU" sz="1400" dirty="0" smtClean="0"/>
              <a:t> – натюрморт  с кофейником</a:t>
            </a:r>
          </a:p>
          <a:p>
            <a:pPr marL="0" indent="0">
              <a:buNone/>
            </a:pPr>
            <a:r>
              <a:rPr lang="ru-RU" sz="1400" u="sng" dirty="0">
                <a:hlinkClick r:id="rId6"/>
              </a:rPr>
              <a:t>http://</a:t>
            </a:r>
            <a:r>
              <a:rPr lang="ru-RU" sz="1400" u="sng" dirty="0" smtClean="0">
                <a:hlinkClick r:id="rId6"/>
              </a:rPr>
              <a:t>img.bibo.kz/5715/5715168.JPG</a:t>
            </a:r>
            <a:r>
              <a:rPr lang="ru-RU" sz="1400" dirty="0" smtClean="0"/>
              <a:t>- квиллинг</a:t>
            </a:r>
            <a:endParaRPr lang="ru-RU" sz="1400" dirty="0"/>
          </a:p>
          <a:p>
            <a:pPr marL="0" indent="0">
              <a:buNone/>
            </a:pPr>
            <a:r>
              <a:rPr lang="ru-RU" sz="1400" u="sng" dirty="0">
                <a:hlinkClick r:id="rId7"/>
              </a:rPr>
              <a:t>http://</a:t>
            </a:r>
            <a:r>
              <a:rPr lang="ru-RU" sz="1400" u="sng" dirty="0" smtClean="0">
                <a:hlinkClick r:id="rId7"/>
              </a:rPr>
              <a:t>img0.liveinternet.ru/images/attach/c/3/76/355/76355316_000.jpg</a:t>
            </a:r>
            <a:r>
              <a:rPr lang="ru-RU" sz="1400" u="sng" dirty="0" smtClean="0"/>
              <a:t> – </a:t>
            </a:r>
            <a:r>
              <a:rPr lang="ru-RU" sz="1400" dirty="0" err="1" smtClean="0"/>
              <a:t>колор</a:t>
            </a:r>
            <a:r>
              <a:rPr lang="ru-RU" sz="1400" dirty="0" smtClean="0"/>
              <a:t> с белым цветом</a:t>
            </a:r>
            <a:endParaRPr lang="ru-RU" sz="1400" dirty="0"/>
          </a:p>
          <a:p>
            <a:pPr marL="0" lvl="0" indent="0">
              <a:buNone/>
            </a:pPr>
            <a:r>
              <a:rPr lang="ru-RU" sz="1400" dirty="0" smtClean="0"/>
              <a:t>Женские образы природы:</a:t>
            </a:r>
            <a:endParaRPr lang="ru-RU" sz="1400" dirty="0"/>
          </a:p>
          <a:p>
            <a:pPr lvl="0"/>
            <a:r>
              <a:rPr lang="ru-RU" sz="1400" u="sng" dirty="0">
                <a:hlinkClick r:id="rId8"/>
              </a:rPr>
              <a:t>http://ic.pics.livejournal.com/u3poccuu/31290154/2008003/2008003_original.jpg</a:t>
            </a:r>
            <a:endParaRPr lang="ru-RU" sz="1400" dirty="0"/>
          </a:p>
          <a:p>
            <a:pPr lvl="0"/>
            <a:r>
              <a:rPr lang="ru-RU" sz="1400" u="sng" dirty="0">
                <a:hlinkClick r:id="rId9"/>
              </a:rPr>
              <a:t>http://club.itdrom.com/files/blog/beautiful/5202_10.jpg</a:t>
            </a:r>
            <a:endParaRPr lang="ru-RU" sz="1400" dirty="0"/>
          </a:p>
          <a:p>
            <a:pPr lvl="0"/>
            <a:r>
              <a:rPr lang="ru-RU" sz="1400" u="sng" dirty="0">
                <a:hlinkClick r:id="rId10"/>
              </a:rPr>
              <a:t>http://dreamworlds.ru/uploads/posts/2008-07/thumbs/1217528548_allday.ru_14.jpg</a:t>
            </a:r>
            <a:endParaRPr lang="ru-RU" sz="1400" dirty="0"/>
          </a:p>
          <a:p>
            <a:pPr lvl="0"/>
            <a:r>
              <a:rPr lang="ru-RU" sz="1400" u="sng" dirty="0">
                <a:hlinkClick r:id="rId11"/>
              </a:rPr>
              <a:t>http://dreamworlds.ru/uploads/posts/2008-07/thumbs/1217528543_allday.ru_23.jpg</a:t>
            </a:r>
            <a:endParaRPr lang="ru-RU" sz="1400" dirty="0"/>
          </a:p>
          <a:p>
            <a:pPr lvl="0"/>
            <a:r>
              <a:rPr lang="ru-RU" sz="1400" u="sng" dirty="0">
                <a:hlinkClick r:id="rId12"/>
              </a:rPr>
              <a:t>http://dreamworlds.ru/uploads/posts/2008-07/thumbs/1217528504_allday.ru_48.jpg</a:t>
            </a:r>
            <a:endParaRPr lang="ru-RU" sz="1400" dirty="0"/>
          </a:p>
          <a:p>
            <a:pPr lvl="0"/>
            <a:r>
              <a:rPr lang="ru-RU" sz="1400" u="sng" dirty="0">
                <a:hlinkClick r:id="rId13"/>
              </a:rPr>
              <a:t>http://www.artscroll.ru/Images/2008/f/Fomin%20Nikolay/000121.jpg</a:t>
            </a:r>
            <a:endParaRPr lang="ru-RU" sz="1400" dirty="0"/>
          </a:p>
          <a:p>
            <a:pPr marL="0" lvl="0" indent="0">
              <a:buNone/>
            </a:pPr>
            <a:r>
              <a:rPr lang="ru-RU" sz="1400" dirty="0" smtClean="0"/>
              <a:t>Пейзажи: </a:t>
            </a:r>
            <a:endParaRPr lang="ru-RU" sz="1400" dirty="0"/>
          </a:p>
          <a:p>
            <a:r>
              <a:rPr lang="ru-RU" sz="1400" u="sng" dirty="0">
                <a:hlinkClick r:id="rId14"/>
              </a:rPr>
              <a:t>http://</a:t>
            </a:r>
            <a:r>
              <a:rPr lang="ru-RU" sz="1400" u="sng" dirty="0" smtClean="0">
                <a:hlinkClick r:id="rId14"/>
              </a:rPr>
              <a:t>www.artgorod.ru/images/photoalbum/2064.jpg</a:t>
            </a:r>
            <a:endParaRPr lang="ru-RU" sz="1400" u="sng" dirty="0" smtClean="0"/>
          </a:p>
          <a:p>
            <a:pPr lvl="0"/>
            <a:r>
              <a:rPr lang="ru-RU" sz="1400" u="sng" dirty="0">
                <a:hlinkClick r:id="rId15"/>
              </a:rPr>
              <a:t>http://dreamworlds.ru/uploads/posts/2010-08/1283179745_169311baf803t.jpg</a:t>
            </a:r>
            <a:endParaRPr lang="ru-RU" sz="1400" dirty="0"/>
          </a:p>
          <a:p>
            <a:pPr lvl="0"/>
            <a:r>
              <a:rPr lang="ru-RU" sz="1400" u="sng" dirty="0">
                <a:hlinkClick r:id="rId16"/>
              </a:rPr>
              <a:t>http://dreamworlds.ru/uploads/posts/2011-12/1325007345_city-fairy-60.jpg</a:t>
            </a:r>
            <a:endParaRPr lang="ru-RU" sz="1400" dirty="0"/>
          </a:p>
          <a:p>
            <a:pPr marL="0" indent="0">
              <a:buNone/>
            </a:pPr>
            <a:r>
              <a:rPr lang="ru-RU" sz="1400" dirty="0" smtClean="0"/>
              <a:t>Фон презентации</a:t>
            </a:r>
          </a:p>
          <a:p>
            <a:pPr lvl="0"/>
            <a:r>
              <a:rPr lang="ru-RU" sz="1400" u="sng" dirty="0">
                <a:hlinkClick r:id="rId17"/>
              </a:rPr>
              <a:t>http://www.nocturnar.com/forum/attachments/perfiles/15700d1333038178-imagenes-de-fondo-colores-de-fondo_73481.jpg</a:t>
            </a:r>
            <a:endParaRPr lang="ru-RU" sz="1400" dirty="0"/>
          </a:p>
          <a:p>
            <a:endParaRPr lang="ru-RU" sz="1400" dirty="0"/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0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Инструкция по работе с тестом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9" y="1124744"/>
            <a:ext cx="8462481" cy="500141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Дайте ответ на поставленный вопрос. Внизу даны три варианта ответа.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Выбор варианта ответа осуществляется щелчком левой клавиши мыши. </a:t>
            </a:r>
            <a:endParaRPr lang="ru-RU" sz="18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В случае неверного ответа  - кнопка варианта ответа окрашивается в красный цвет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В случае верного ответа – кнопка ответа меняет размер.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В случае затруднения вызовите подсказку, нажав на</a:t>
            </a:r>
            <a:endParaRPr lang="ru-RU" sz="1800" dirty="0">
              <a:ea typeface="Calibri"/>
              <a:cs typeface="Times New Roman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Переход на следующий слайд </a:t>
            </a:r>
          </a:p>
          <a:p>
            <a:endParaRPr lang="ru-RU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415625" y="6298287"/>
            <a:ext cx="504056" cy="443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6115" y="3350663"/>
            <a:ext cx="871537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трелка вправо 4"/>
          <p:cNvSpPr/>
          <p:nvPr/>
        </p:nvSpPr>
        <p:spPr>
          <a:xfrm>
            <a:off x="5004048" y="4019873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04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2195" y="404664"/>
            <a:ext cx="7704856" cy="172819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Как называется наука, рассказывающая о цвете?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518017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Цветовая наука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64097" y="518017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Природоведение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46367" y="5157192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Цветоведение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8415625" y="6298287"/>
            <a:ext cx="504056" cy="443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672511"/>
            <a:ext cx="873319" cy="952500"/>
          </a:xfrm>
          <a:prstGeom prst="rect">
            <a:avLst/>
          </a:prstGeom>
        </p:spPr>
      </p:pic>
      <p:pic>
        <p:nvPicPr>
          <p:cNvPr id="1026" name="Picture 2" descr="C:\Users\Колян\Pictures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72816"/>
            <a:ext cx="61206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5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940" y="1830705"/>
            <a:ext cx="4262120" cy="319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56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994" y="332656"/>
            <a:ext cx="7704856" cy="115212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Сколько цветов в цветовом круге?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3" y="1124744"/>
            <a:ext cx="4320480" cy="3816424"/>
          </a:xfrm>
        </p:spPr>
      </p:pic>
      <p:sp>
        <p:nvSpPr>
          <p:cNvPr id="6" name="Скругленный прямоугольник 5"/>
          <p:cNvSpPr/>
          <p:nvPr/>
        </p:nvSpPr>
        <p:spPr>
          <a:xfrm>
            <a:off x="3275856" y="520223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семь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56176" y="5157192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шесть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7546" y="520223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восемь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8415625" y="6298287"/>
            <a:ext cx="504056" cy="443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46" y="3861048"/>
            <a:ext cx="873319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47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994" y="332656"/>
            <a:ext cx="7704856" cy="93610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Что такое цветовой круг?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052736"/>
            <a:ext cx="4320480" cy="3888432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611560" y="518017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Размещение красок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46367" y="5157192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Смешение красок 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8415625" y="6298287"/>
            <a:ext cx="504056" cy="443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27" y="3789040"/>
            <a:ext cx="873319" cy="9525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3364097" y="518017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Расположение цветов по кругу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07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136904" cy="158417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Цвета в цветовом круге подразделяются на две группы: теплые и холодные. Какой цвет входит в обе группы?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30" y="1916832"/>
            <a:ext cx="2438400" cy="1828800"/>
          </a:xfrm>
        </p:spPr>
      </p:pic>
      <p:sp>
        <p:nvSpPr>
          <p:cNvPr id="6" name="Скругленный прямоугольник 5"/>
          <p:cNvSpPr/>
          <p:nvPr/>
        </p:nvSpPr>
        <p:spPr>
          <a:xfrm>
            <a:off x="3275856" y="520223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Фиолетый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56176" y="5157192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Зеленый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7546" y="520223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Красный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8415625" y="6298287"/>
            <a:ext cx="504056" cy="443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96" y="4110217"/>
            <a:ext cx="873319" cy="952500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006" y="2757667"/>
            <a:ext cx="2438400" cy="1828800"/>
          </a:xfrm>
          <a:prstGeom prst="rect">
            <a:avLst/>
          </a:prstGeom>
        </p:spPr>
      </p:pic>
      <p:pic>
        <p:nvPicPr>
          <p:cNvPr id="12" name="Объект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252" y="2060848"/>
            <a:ext cx="24384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186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136904" cy="158417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Найди лишний цвет. Почему?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75856" y="520223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Голубой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56176" y="5157192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Желтый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7546" y="520223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Синий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8415625" y="6298287"/>
            <a:ext cx="504056" cy="443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96" y="4110217"/>
            <a:ext cx="873319" cy="952500"/>
          </a:xfrm>
          <a:prstGeom prst="rect">
            <a:avLst/>
          </a:prstGeom>
        </p:spPr>
      </p:pic>
      <p:sp>
        <p:nvSpPr>
          <p:cNvPr id="15" name="Овал 14"/>
          <p:cNvSpPr/>
          <p:nvPr/>
        </p:nvSpPr>
        <p:spPr>
          <a:xfrm>
            <a:off x="700375" y="2340610"/>
            <a:ext cx="2306955" cy="217678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203848" y="1261244"/>
            <a:ext cx="2306955" cy="2176780"/>
          </a:xfrm>
          <a:prstGeom prst="ellipse">
            <a:avLst/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846440" y="2321818"/>
            <a:ext cx="2306955" cy="2176780"/>
          </a:xfrm>
          <a:prstGeom prst="ellipse">
            <a:avLst/>
          </a:prstGeom>
          <a:solidFill>
            <a:srgbClr val="00B0F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622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136904" cy="158417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Найди лишний цвет. Почему?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75856" y="520223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Ж</a:t>
            </a:r>
            <a:r>
              <a:rPr lang="ru-RU" sz="2400" b="1" dirty="0" smtClean="0">
                <a:solidFill>
                  <a:srgbClr val="002060"/>
                </a:solidFill>
              </a:rPr>
              <a:t>ёлтый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56176" y="5188024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Ф</a:t>
            </a:r>
            <a:r>
              <a:rPr lang="ru-RU" sz="2400" b="1" dirty="0" smtClean="0">
                <a:solidFill>
                  <a:srgbClr val="002060"/>
                </a:solidFill>
              </a:rPr>
              <a:t>иолетовый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7546" y="520223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Красный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8415625" y="6298287"/>
            <a:ext cx="504056" cy="443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96" y="4110217"/>
            <a:ext cx="873319" cy="952500"/>
          </a:xfrm>
          <a:prstGeom prst="rect">
            <a:avLst/>
          </a:prstGeom>
        </p:spPr>
      </p:pic>
      <p:sp>
        <p:nvSpPr>
          <p:cNvPr id="14" name="Овал 13"/>
          <p:cNvSpPr/>
          <p:nvPr/>
        </p:nvSpPr>
        <p:spPr>
          <a:xfrm>
            <a:off x="6165944" y="1319704"/>
            <a:ext cx="2306955" cy="2176780"/>
          </a:xfrm>
          <a:prstGeom prst="ellipse">
            <a:avLst/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418522" y="2635052"/>
            <a:ext cx="2306955" cy="2176780"/>
          </a:xfrm>
          <a:prstGeom prst="ellipse">
            <a:avLst/>
          </a:prstGeom>
          <a:solidFill>
            <a:srgbClr val="7030A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27584" y="1340768"/>
            <a:ext cx="2306955" cy="21767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506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994" y="332656"/>
            <a:ext cx="7704856" cy="86409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Выбери холодный цвет из предложенных цветов?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268" y="1484784"/>
            <a:ext cx="4773945" cy="2983715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611560" y="518017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Зеленый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46367" y="5157192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Красный  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8415625" y="6298287"/>
            <a:ext cx="504056" cy="443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3645024"/>
            <a:ext cx="873319" cy="9525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3364097" y="5180175"/>
            <a:ext cx="2592288" cy="720080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Синий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36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759</TotalTime>
  <Words>428</Words>
  <Application>Microsoft Office PowerPoint</Application>
  <PresentationFormat>Экран (4:3)</PresentationFormat>
  <Paragraphs>96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Интерактивная игра-викторина «Азбука   красок » </vt:lpstr>
      <vt:lpstr>Инструкция по работе с тестом</vt:lpstr>
      <vt:lpstr>Как называется наука, рассказывающая о цвете?</vt:lpstr>
      <vt:lpstr>Сколько цветов в цветовом круге?</vt:lpstr>
      <vt:lpstr>Что такое цветовой круг?</vt:lpstr>
      <vt:lpstr>Цвета в цветовом круге подразделяются на две группы: теплые и холодные. Какой цвет входит в обе группы?</vt:lpstr>
      <vt:lpstr>Найди лишний цвет. Почему?</vt:lpstr>
      <vt:lpstr>Найди лишний цвет. Почему?</vt:lpstr>
      <vt:lpstr>Выбери холодный цвет из предложенных цветов?</vt:lpstr>
      <vt:lpstr>Если жёлтая краска с красной подружится, какая новая краска получится?</vt:lpstr>
      <vt:lpstr>Если жёлтая краска с синей подружится, какая новая краска получится?</vt:lpstr>
      <vt:lpstr>Если синяя краска с красной подружится, какая новая краска получится?</vt:lpstr>
      <vt:lpstr>При помощи какого цвета получаются оттенки цветов: розовый, голубой, серый?</vt:lpstr>
      <vt:lpstr>Презентация PowerPoint</vt:lpstr>
      <vt:lpstr>Источники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Колян</cp:lastModifiedBy>
  <cp:revision>61</cp:revision>
  <dcterms:created xsi:type="dcterms:W3CDTF">2015-02-14T07:16:23Z</dcterms:created>
  <dcterms:modified xsi:type="dcterms:W3CDTF">2018-05-06T11:03:45Z</dcterms:modified>
</cp:coreProperties>
</file>