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3" r:id="rId3"/>
    <p:sldId id="273" r:id="rId4"/>
    <p:sldId id="274" r:id="rId5"/>
    <p:sldId id="260" r:id="rId6"/>
    <p:sldId id="275" r:id="rId7"/>
    <p:sldId id="277" r:id="rId8"/>
    <p:sldId id="280" r:id="rId9"/>
    <p:sldId id="281" r:id="rId10"/>
    <p:sldId id="282" r:id="rId11"/>
    <p:sldId id="283" r:id="rId12"/>
    <p:sldId id="285" r:id="rId13"/>
    <p:sldId id="284" r:id="rId14"/>
    <p:sldId id="286" r:id="rId15"/>
    <p:sldId id="270" r:id="rId16"/>
    <p:sldId id="269" r:id="rId17"/>
    <p:sldId id="271" r:id="rId18"/>
    <p:sldId id="258" r:id="rId19"/>
    <p:sldId id="259" r:id="rId20"/>
    <p:sldId id="272" r:id="rId21"/>
    <p:sldId id="287" r:id="rId22"/>
    <p:sldId id="289" r:id="rId23"/>
    <p:sldId id="288"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594" autoAdjust="0"/>
    <p:restoredTop sz="94660"/>
  </p:normalViewPr>
  <p:slideViewPr>
    <p:cSldViewPr>
      <p:cViewPr varScale="1">
        <p:scale>
          <a:sx n="58" d="100"/>
          <a:sy n="58" d="100"/>
        </p:scale>
        <p:origin x="-102" y="-6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0"/>
      <c:perspective val="30"/>
    </c:view3D>
    <c:floor>
      <c:thickness val="0"/>
    </c:floor>
    <c:sideWall>
      <c:thickness val="0"/>
    </c:sideWall>
    <c:backWall>
      <c:thickness val="0"/>
    </c:backWall>
    <c:plotArea>
      <c:layout/>
      <c:bar3DChart>
        <c:barDir val="col"/>
        <c:grouping val="clustered"/>
        <c:varyColors val="0"/>
        <c:ser>
          <c:idx val="0"/>
          <c:order val="0"/>
          <c:tx>
            <c:strRef>
              <c:f>Лист1!$B$1</c:f>
              <c:strCache>
                <c:ptCount val="1"/>
                <c:pt idx="0">
                  <c:v>1- 3 часа</c:v>
                </c:pt>
              </c:strCache>
            </c:strRef>
          </c:tx>
          <c:invertIfNegative val="0"/>
          <c:cat>
            <c:strRef>
              <c:f>Лист1!$A$2:$A$7</c:f>
              <c:strCache>
                <c:ptCount val="6"/>
                <c:pt idx="0">
                  <c:v>от3  до 6 лет</c:v>
                </c:pt>
                <c:pt idx="1">
                  <c:v>от 6 до 10 лет</c:v>
                </c:pt>
                <c:pt idx="2">
                  <c:v>от 11 до 14 лет</c:v>
                </c:pt>
                <c:pt idx="3">
                  <c:v>от 15 до 18 лет</c:v>
                </c:pt>
                <c:pt idx="4">
                  <c:v>от 22 до 60 лет</c:v>
                </c:pt>
                <c:pt idx="5">
                  <c:v>пенсионеры</c:v>
                </c:pt>
              </c:strCache>
            </c:strRef>
          </c:cat>
          <c:val>
            <c:numRef>
              <c:f>Лист1!$B$2:$B$7</c:f>
              <c:numCache>
                <c:formatCode>General</c:formatCode>
                <c:ptCount val="6"/>
                <c:pt idx="0">
                  <c:v>1</c:v>
                </c:pt>
                <c:pt idx="1">
                  <c:v>2</c:v>
                </c:pt>
                <c:pt idx="2">
                  <c:v>2</c:v>
                </c:pt>
                <c:pt idx="3">
                  <c:v>1</c:v>
                </c:pt>
                <c:pt idx="4">
                  <c:v>4</c:v>
                </c:pt>
                <c:pt idx="5">
                  <c:v>2</c:v>
                </c:pt>
              </c:numCache>
            </c:numRef>
          </c:val>
        </c:ser>
        <c:ser>
          <c:idx val="1"/>
          <c:order val="1"/>
          <c:tx>
            <c:strRef>
              <c:f>Лист1!$C$1</c:f>
              <c:strCache>
                <c:ptCount val="1"/>
                <c:pt idx="0">
                  <c:v>3-5 часов</c:v>
                </c:pt>
              </c:strCache>
            </c:strRef>
          </c:tx>
          <c:invertIfNegative val="0"/>
          <c:cat>
            <c:strRef>
              <c:f>Лист1!$A$2:$A$7</c:f>
              <c:strCache>
                <c:ptCount val="6"/>
                <c:pt idx="0">
                  <c:v>от3  до 6 лет</c:v>
                </c:pt>
                <c:pt idx="1">
                  <c:v>от 6 до 10 лет</c:v>
                </c:pt>
                <c:pt idx="2">
                  <c:v>от 11 до 14 лет</c:v>
                </c:pt>
                <c:pt idx="3">
                  <c:v>от 15 до 18 лет</c:v>
                </c:pt>
                <c:pt idx="4">
                  <c:v>от 22 до 60 лет</c:v>
                </c:pt>
                <c:pt idx="5">
                  <c:v>пенсионеры</c:v>
                </c:pt>
              </c:strCache>
            </c:strRef>
          </c:cat>
          <c:val>
            <c:numRef>
              <c:f>Лист1!$C$2:$C$7</c:f>
              <c:numCache>
                <c:formatCode>General</c:formatCode>
                <c:ptCount val="6"/>
                <c:pt idx="0">
                  <c:v>4</c:v>
                </c:pt>
                <c:pt idx="1">
                  <c:v>1</c:v>
                </c:pt>
                <c:pt idx="2">
                  <c:v>4</c:v>
                </c:pt>
                <c:pt idx="3">
                  <c:v>4</c:v>
                </c:pt>
                <c:pt idx="4">
                  <c:v>5</c:v>
                </c:pt>
                <c:pt idx="5">
                  <c:v>1</c:v>
                </c:pt>
              </c:numCache>
            </c:numRef>
          </c:val>
        </c:ser>
        <c:ser>
          <c:idx val="2"/>
          <c:order val="2"/>
          <c:tx>
            <c:strRef>
              <c:f>Лист1!$D$1</c:f>
              <c:strCache>
                <c:ptCount val="1"/>
                <c:pt idx="0">
                  <c:v>5 - 7 часов</c:v>
                </c:pt>
              </c:strCache>
            </c:strRef>
          </c:tx>
          <c:invertIfNegative val="0"/>
          <c:cat>
            <c:strRef>
              <c:f>Лист1!$A$2:$A$7</c:f>
              <c:strCache>
                <c:ptCount val="6"/>
                <c:pt idx="0">
                  <c:v>от3  до 6 лет</c:v>
                </c:pt>
                <c:pt idx="1">
                  <c:v>от 6 до 10 лет</c:v>
                </c:pt>
                <c:pt idx="2">
                  <c:v>от 11 до 14 лет</c:v>
                </c:pt>
                <c:pt idx="3">
                  <c:v>от 15 до 18 лет</c:v>
                </c:pt>
                <c:pt idx="4">
                  <c:v>от 22 до 60 лет</c:v>
                </c:pt>
                <c:pt idx="5">
                  <c:v>пенсионеры</c:v>
                </c:pt>
              </c:strCache>
            </c:strRef>
          </c:cat>
          <c:val>
            <c:numRef>
              <c:f>Лист1!$D$2:$D$7</c:f>
              <c:numCache>
                <c:formatCode>General</c:formatCode>
                <c:ptCount val="6"/>
                <c:pt idx="0">
                  <c:v>2</c:v>
                </c:pt>
                <c:pt idx="1">
                  <c:v>5</c:v>
                </c:pt>
                <c:pt idx="2">
                  <c:v>3</c:v>
                </c:pt>
                <c:pt idx="3">
                  <c:v>3</c:v>
                </c:pt>
                <c:pt idx="4">
                  <c:v>14</c:v>
                </c:pt>
                <c:pt idx="5">
                  <c:v>0</c:v>
                </c:pt>
              </c:numCache>
            </c:numRef>
          </c:val>
        </c:ser>
        <c:ser>
          <c:idx val="3"/>
          <c:order val="3"/>
          <c:tx>
            <c:strRef>
              <c:f>Лист1!$E$1</c:f>
              <c:strCache>
                <c:ptCount val="1"/>
                <c:pt idx="0">
                  <c:v>более 7 часов </c:v>
                </c:pt>
              </c:strCache>
            </c:strRef>
          </c:tx>
          <c:invertIfNegative val="0"/>
          <c:cat>
            <c:strRef>
              <c:f>Лист1!$A$2:$A$7</c:f>
              <c:strCache>
                <c:ptCount val="6"/>
                <c:pt idx="0">
                  <c:v>от3  до 6 лет</c:v>
                </c:pt>
                <c:pt idx="1">
                  <c:v>от 6 до 10 лет</c:v>
                </c:pt>
                <c:pt idx="2">
                  <c:v>от 11 до 14 лет</c:v>
                </c:pt>
                <c:pt idx="3">
                  <c:v>от 15 до 18 лет</c:v>
                </c:pt>
                <c:pt idx="4">
                  <c:v>от 22 до 60 лет</c:v>
                </c:pt>
                <c:pt idx="5">
                  <c:v>пенсионеры</c:v>
                </c:pt>
              </c:strCache>
            </c:strRef>
          </c:cat>
          <c:val>
            <c:numRef>
              <c:f>Лист1!$E$2:$E$7</c:f>
              <c:numCache>
                <c:formatCode>General</c:formatCode>
                <c:ptCount val="6"/>
                <c:pt idx="0">
                  <c:v>0</c:v>
                </c:pt>
                <c:pt idx="1">
                  <c:v>0</c:v>
                </c:pt>
                <c:pt idx="2">
                  <c:v>2</c:v>
                </c:pt>
                <c:pt idx="3">
                  <c:v>2</c:v>
                </c:pt>
                <c:pt idx="4">
                  <c:v>1</c:v>
                </c:pt>
                <c:pt idx="5">
                  <c:v>0</c:v>
                </c:pt>
              </c:numCache>
            </c:numRef>
          </c:val>
        </c:ser>
        <c:dLbls>
          <c:showLegendKey val="0"/>
          <c:showVal val="0"/>
          <c:showCatName val="0"/>
          <c:showSerName val="0"/>
          <c:showPercent val="0"/>
          <c:showBubbleSize val="0"/>
        </c:dLbls>
        <c:gapWidth val="150"/>
        <c:shape val="cylinder"/>
        <c:axId val="36293632"/>
        <c:axId val="36295424"/>
        <c:axId val="0"/>
      </c:bar3DChart>
      <c:catAx>
        <c:axId val="36293632"/>
        <c:scaling>
          <c:orientation val="minMax"/>
        </c:scaling>
        <c:delete val="0"/>
        <c:axPos val="b"/>
        <c:majorTickMark val="out"/>
        <c:minorTickMark val="none"/>
        <c:tickLblPos val="nextTo"/>
        <c:crossAx val="36295424"/>
        <c:crosses val="autoZero"/>
        <c:auto val="1"/>
        <c:lblAlgn val="ctr"/>
        <c:lblOffset val="100"/>
        <c:noMultiLvlLbl val="0"/>
      </c:catAx>
      <c:valAx>
        <c:axId val="36295424"/>
        <c:scaling>
          <c:orientation val="minMax"/>
        </c:scaling>
        <c:delete val="0"/>
        <c:axPos val="l"/>
        <c:majorGridlines/>
        <c:numFmt formatCode="General" sourceLinked="1"/>
        <c:majorTickMark val="out"/>
        <c:minorTickMark val="none"/>
        <c:tickLblPos val="nextTo"/>
        <c:crossAx val="36293632"/>
        <c:crosses val="autoZero"/>
        <c:crossBetween val="between"/>
        <c:majorUnit val="2"/>
        <c:minorUnit val="1"/>
      </c:valAx>
    </c:plotArea>
    <c:legend>
      <c:legendPos val="r"/>
      <c:overlay val="0"/>
    </c:legend>
    <c:plotVisOnly val="1"/>
    <c:dispBlanksAs val="gap"/>
    <c:showDLblsOverMax val="0"/>
  </c:chart>
  <c:txPr>
    <a:bodyPr/>
    <a:lstStyle/>
    <a:p>
      <a:pPr>
        <a:defRPr sz="1800"/>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0"/>
      <c:perspective val="30"/>
    </c:view3D>
    <c:floor>
      <c:thickness val="0"/>
    </c:floor>
    <c:sideWall>
      <c:thickness val="0"/>
    </c:sideWall>
    <c:backWall>
      <c:thickness val="0"/>
    </c:backWall>
    <c:plotArea>
      <c:layout/>
      <c:bar3DChart>
        <c:barDir val="col"/>
        <c:grouping val="clustered"/>
        <c:varyColors val="0"/>
        <c:ser>
          <c:idx val="0"/>
          <c:order val="0"/>
          <c:tx>
            <c:strRef>
              <c:f>Лист1!$B$1</c:f>
              <c:strCache>
                <c:ptCount val="1"/>
                <c:pt idx="0">
                  <c:v>для учебы, работы </c:v>
                </c:pt>
              </c:strCache>
            </c:strRef>
          </c:tx>
          <c:invertIfNegative val="0"/>
          <c:cat>
            <c:strRef>
              <c:f>Лист1!$A$2:$A$7</c:f>
              <c:strCache>
                <c:ptCount val="6"/>
                <c:pt idx="0">
                  <c:v>от 3 до 6 лет</c:v>
                </c:pt>
                <c:pt idx="1">
                  <c:v>от 6 до 10 лет</c:v>
                </c:pt>
                <c:pt idx="2">
                  <c:v>от 11 до 14</c:v>
                </c:pt>
                <c:pt idx="3">
                  <c:v>от 15 до 18 лет</c:v>
                </c:pt>
                <c:pt idx="4">
                  <c:v>от 22 до 60 лет</c:v>
                </c:pt>
                <c:pt idx="5">
                  <c:v>пенсионеры</c:v>
                </c:pt>
              </c:strCache>
            </c:strRef>
          </c:cat>
          <c:val>
            <c:numRef>
              <c:f>Лист1!$B$2:$B$7</c:f>
              <c:numCache>
                <c:formatCode>General</c:formatCode>
                <c:ptCount val="6"/>
                <c:pt idx="0">
                  <c:v>0</c:v>
                </c:pt>
                <c:pt idx="1">
                  <c:v>2</c:v>
                </c:pt>
                <c:pt idx="2">
                  <c:v>6</c:v>
                </c:pt>
                <c:pt idx="3">
                  <c:v>5</c:v>
                </c:pt>
                <c:pt idx="4">
                  <c:v>17</c:v>
                </c:pt>
                <c:pt idx="5">
                  <c:v>1</c:v>
                </c:pt>
              </c:numCache>
            </c:numRef>
          </c:val>
        </c:ser>
        <c:ser>
          <c:idx val="1"/>
          <c:order val="1"/>
          <c:tx>
            <c:strRef>
              <c:f>Лист1!$C$1</c:f>
              <c:strCache>
                <c:ptCount val="1"/>
                <c:pt idx="0">
                  <c:v>играть игры</c:v>
                </c:pt>
              </c:strCache>
            </c:strRef>
          </c:tx>
          <c:invertIfNegative val="0"/>
          <c:cat>
            <c:strRef>
              <c:f>Лист1!$A$2:$A$7</c:f>
              <c:strCache>
                <c:ptCount val="6"/>
                <c:pt idx="0">
                  <c:v>от 3 до 6 лет</c:v>
                </c:pt>
                <c:pt idx="1">
                  <c:v>от 6 до 10 лет</c:v>
                </c:pt>
                <c:pt idx="2">
                  <c:v>от 11 до 14</c:v>
                </c:pt>
                <c:pt idx="3">
                  <c:v>от 15 до 18 лет</c:v>
                </c:pt>
                <c:pt idx="4">
                  <c:v>от 22 до 60 лет</c:v>
                </c:pt>
                <c:pt idx="5">
                  <c:v>пенсионеры</c:v>
                </c:pt>
              </c:strCache>
            </c:strRef>
          </c:cat>
          <c:val>
            <c:numRef>
              <c:f>Лист1!$C$2:$C$7</c:f>
              <c:numCache>
                <c:formatCode>General</c:formatCode>
                <c:ptCount val="6"/>
                <c:pt idx="0">
                  <c:v>6</c:v>
                </c:pt>
                <c:pt idx="1">
                  <c:v>2</c:v>
                </c:pt>
                <c:pt idx="2">
                  <c:v>4</c:v>
                </c:pt>
                <c:pt idx="3">
                  <c:v>4</c:v>
                </c:pt>
                <c:pt idx="4">
                  <c:v>5</c:v>
                </c:pt>
                <c:pt idx="5">
                  <c:v>1</c:v>
                </c:pt>
              </c:numCache>
            </c:numRef>
          </c:val>
        </c:ser>
        <c:ser>
          <c:idx val="2"/>
          <c:order val="2"/>
          <c:tx>
            <c:strRef>
              <c:f>Лист1!$D$1</c:f>
              <c:strCache>
                <c:ptCount val="1"/>
                <c:pt idx="0">
                  <c:v>звонить</c:v>
                </c:pt>
              </c:strCache>
            </c:strRef>
          </c:tx>
          <c:invertIfNegative val="0"/>
          <c:cat>
            <c:strRef>
              <c:f>Лист1!$A$2:$A$7</c:f>
              <c:strCache>
                <c:ptCount val="6"/>
                <c:pt idx="0">
                  <c:v>от 3 до 6 лет</c:v>
                </c:pt>
                <c:pt idx="1">
                  <c:v>от 6 до 10 лет</c:v>
                </c:pt>
                <c:pt idx="2">
                  <c:v>от 11 до 14</c:v>
                </c:pt>
                <c:pt idx="3">
                  <c:v>от 15 до 18 лет</c:v>
                </c:pt>
                <c:pt idx="4">
                  <c:v>от 22 до 60 лет</c:v>
                </c:pt>
                <c:pt idx="5">
                  <c:v>пенсионеры</c:v>
                </c:pt>
              </c:strCache>
            </c:strRef>
          </c:cat>
          <c:val>
            <c:numRef>
              <c:f>Лист1!$D$2:$D$7</c:f>
              <c:numCache>
                <c:formatCode>General</c:formatCode>
                <c:ptCount val="6"/>
                <c:pt idx="0">
                  <c:v>0</c:v>
                </c:pt>
                <c:pt idx="1">
                  <c:v>2</c:v>
                </c:pt>
                <c:pt idx="2">
                  <c:v>1</c:v>
                </c:pt>
                <c:pt idx="3">
                  <c:v>1</c:v>
                </c:pt>
                <c:pt idx="4">
                  <c:v>2</c:v>
                </c:pt>
                <c:pt idx="5">
                  <c:v>2</c:v>
                </c:pt>
              </c:numCache>
            </c:numRef>
          </c:val>
        </c:ser>
        <c:dLbls>
          <c:showLegendKey val="0"/>
          <c:showVal val="0"/>
          <c:showCatName val="0"/>
          <c:showSerName val="0"/>
          <c:showPercent val="0"/>
          <c:showBubbleSize val="0"/>
        </c:dLbls>
        <c:gapWidth val="150"/>
        <c:shape val="cylinder"/>
        <c:axId val="35552256"/>
        <c:axId val="35554048"/>
        <c:axId val="0"/>
      </c:bar3DChart>
      <c:catAx>
        <c:axId val="35552256"/>
        <c:scaling>
          <c:orientation val="minMax"/>
        </c:scaling>
        <c:delete val="0"/>
        <c:axPos val="b"/>
        <c:majorTickMark val="out"/>
        <c:minorTickMark val="none"/>
        <c:tickLblPos val="nextTo"/>
        <c:crossAx val="35554048"/>
        <c:crosses val="autoZero"/>
        <c:auto val="1"/>
        <c:lblAlgn val="ctr"/>
        <c:lblOffset val="100"/>
        <c:noMultiLvlLbl val="0"/>
      </c:catAx>
      <c:valAx>
        <c:axId val="35554048"/>
        <c:scaling>
          <c:orientation val="minMax"/>
        </c:scaling>
        <c:delete val="0"/>
        <c:axPos val="l"/>
        <c:majorGridlines/>
        <c:numFmt formatCode="General" sourceLinked="1"/>
        <c:majorTickMark val="out"/>
        <c:minorTickMark val="none"/>
        <c:tickLblPos val="nextTo"/>
        <c:crossAx val="35552256"/>
        <c:crosses val="autoZero"/>
        <c:crossBetween val="between"/>
      </c:valAx>
    </c:plotArea>
    <c:legend>
      <c:legendPos val="r"/>
      <c:overlay val="0"/>
    </c:legend>
    <c:plotVisOnly val="1"/>
    <c:dispBlanksAs val="gap"/>
    <c:showDLblsOverMax val="0"/>
  </c:chart>
  <c:txPr>
    <a:bodyPr/>
    <a:lstStyle/>
    <a:p>
      <a:pPr>
        <a:defRPr sz="1800"/>
      </a:pPr>
      <a:endParaRPr lang="ru-R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Лист1!$B$1</c:f>
              <c:strCache>
                <c:ptCount val="1"/>
                <c:pt idx="0">
                  <c:v>плотно к уху</c:v>
                </c:pt>
              </c:strCache>
            </c:strRef>
          </c:tx>
          <c:invertIfNegative val="0"/>
          <c:cat>
            <c:strRef>
              <c:f>Лист1!$A$2:$A$7</c:f>
              <c:strCache>
                <c:ptCount val="6"/>
                <c:pt idx="0">
                  <c:v>от 3 до 6 лет</c:v>
                </c:pt>
                <c:pt idx="1">
                  <c:v>от 6 до 10 лет</c:v>
                </c:pt>
                <c:pt idx="2">
                  <c:v>от 11 до 14 лет </c:v>
                </c:pt>
                <c:pt idx="3">
                  <c:v>от 15 до 18 лет</c:v>
                </c:pt>
                <c:pt idx="4">
                  <c:v>от 22 до 60 лет </c:v>
                </c:pt>
                <c:pt idx="5">
                  <c:v>пенсионеры</c:v>
                </c:pt>
              </c:strCache>
            </c:strRef>
          </c:cat>
          <c:val>
            <c:numRef>
              <c:f>Лист1!$B$2:$B$7</c:f>
              <c:numCache>
                <c:formatCode>General</c:formatCode>
                <c:ptCount val="6"/>
                <c:pt idx="0">
                  <c:v>6</c:v>
                </c:pt>
                <c:pt idx="1">
                  <c:v>8</c:v>
                </c:pt>
                <c:pt idx="2">
                  <c:v>6</c:v>
                </c:pt>
                <c:pt idx="3">
                  <c:v>4</c:v>
                </c:pt>
                <c:pt idx="4">
                  <c:v>17</c:v>
                </c:pt>
                <c:pt idx="5">
                  <c:v>3</c:v>
                </c:pt>
              </c:numCache>
            </c:numRef>
          </c:val>
        </c:ser>
        <c:ser>
          <c:idx val="1"/>
          <c:order val="1"/>
          <c:tx>
            <c:strRef>
              <c:f>Лист1!$C$1</c:f>
              <c:strCache>
                <c:ptCount val="1"/>
                <c:pt idx="0">
                  <c:v>на расстоянии</c:v>
                </c:pt>
              </c:strCache>
            </c:strRef>
          </c:tx>
          <c:invertIfNegative val="0"/>
          <c:cat>
            <c:strRef>
              <c:f>Лист1!$A$2:$A$7</c:f>
              <c:strCache>
                <c:ptCount val="6"/>
                <c:pt idx="0">
                  <c:v>от 3 до 6 лет</c:v>
                </c:pt>
                <c:pt idx="1">
                  <c:v>от 6 до 10 лет</c:v>
                </c:pt>
                <c:pt idx="2">
                  <c:v>от 11 до 14 лет </c:v>
                </c:pt>
                <c:pt idx="3">
                  <c:v>от 15 до 18 лет</c:v>
                </c:pt>
                <c:pt idx="4">
                  <c:v>от 22 до 60 лет </c:v>
                </c:pt>
                <c:pt idx="5">
                  <c:v>пенсионеры</c:v>
                </c:pt>
              </c:strCache>
            </c:strRef>
          </c:cat>
          <c:val>
            <c:numRef>
              <c:f>Лист1!$C$2:$C$7</c:f>
              <c:numCache>
                <c:formatCode>General</c:formatCode>
                <c:ptCount val="6"/>
                <c:pt idx="0">
                  <c:v>0</c:v>
                </c:pt>
                <c:pt idx="1">
                  <c:v>0</c:v>
                </c:pt>
                <c:pt idx="2">
                  <c:v>4</c:v>
                </c:pt>
                <c:pt idx="3">
                  <c:v>7</c:v>
                </c:pt>
                <c:pt idx="4">
                  <c:v>7</c:v>
                </c:pt>
                <c:pt idx="5">
                  <c:v>1</c:v>
                </c:pt>
              </c:numCache>
            </c:numRef>
          </c:val>
        </c:ser>
        <c:ser>
          <c:idx val="2"/>
          <c:order val="2"/>
          <c:tx>
            <c:strRef>
              <c:f>Лист1!$D$1</c:f>
              <c:strCache>
                <c:ptCount val="1"/>
                <c:pt idx="0">
                  <c:v>Столбец1</c:v>
                </c:pt>
              </c:strCache>
            </c:strRef>
          </c:tx>
          <c:invertIfNegative val="0"/>
          <c:cat>
            <c:strRef>
              <c:f>Лист1!$A$2:$A$7</c:f>
              <c:strCache>
                <c:ptCount val="6"/>
                <c:pt idx="0">
                  <c:v>от 3 до 6 лет</c:v>
                </c:pt>
                <c:pt idx="1">
                  <c:v>от 6 до 10 лет</c:v>
                </c:pt>
                <c:pt idx="2">
                  <c:v>от 11 до 14 лет </c:v>
                </c:pt>
                <c:pt idx="3">
                  <c:v>от 15 до 18 лет</c:v>
                </c:pt>
                <c:pt idx="4">
                  <c:v>от 22 до 60 лет </c:v>
                </c:pt>
                <c:pt idx="5">
                  <c:v>пенсионеры</c:v>
                </c:pt>
              </c:strCache>
            </c:strRef>
          </c:cat>
          <c:val>
            <c:numRef>
              <c:f>Лист1!$D$2:$D$7</c:f>
              <c:numCache>
                <c:formatCode>General</c:formatCode>
                <c:ptCount val="6"/>
              </c:numCache>
            </c:numRef>
          </c:val>
        </c:ser>
        <c:dLbls>
          <c:showLegendKey val="0"/>
          <c:showVal val="0"/>
          <c:showCatName val="0"/>
          <c:showSerName val="0"/>
          <c:showPercent val="0"/>
          <c:showBubbleSize val="0"/>
        </c:dLbls>
        <c:gapWidth val="150"/>
        <c:axId val="35428992"/>
        <c:axId val="35434880"/>
      </c:barChart>
      <c:catAx>
        <c:axId val="35428992"/>
        <c:scaling>
          <c:orientation val="minMax"/>
        </c:scaling>
        <c:delete val="0"/>
        <c:axPos val="b"/>
        <c:majorTickMark val="out"/>
        <c:minorTickMark val="none"/>
        <c:tickLblPos val="nextTo"/>
        <c:crossAx val="35434880"/>
        <c:crosses val="autoZero"/>
        <c:auto val="1"/>
        <c:lblAlgn val="ctr"/>
        <c:lblOffset val="100"/>
        <c:noMultiLvlLbl val="0"/>
      </c:catAx>
      <c:valAx>
        <c:axId val="35434880"/>
        <c:scaling>
          <c:orientation val="minMax"/>
        </c:scaling>
        <c:delete val="0"/>
        <c:axPos val="l"/>
        <c:majorGridlines/>
        <c:numFmt formatCode="General" sourceLinked="1"/>
        <c:majorTickMark val="out"/>
        <c:minorTickMark val="none"/>
        <c:tickLblPos val="nextTo"/>
        <c:crossAx val="35428992"/>
        <c:crosses val="autoZero"/>
        <c:crossBetween val="between"/>
        <c:majorUnit val="2"/>
        <c:minorUnit val="1"/>
      </c:valAx>
    </c:plotArea>
    <c:legend>
      <c:legendPos val="r"/>
      <c:legendEntry>
        <c:idx val="2"/>
        <c:delete val="1"/>
      </c:legendEntry>
      <c:overlay val="0"/>
    </c:legend>
    <c:plotVisOnly val="1"/>
    <c:dispBlanksAs val="gap"/>
    <c:showDLblsOverMax val="0"/>
  </c:chart>
  <c:txPr>
    <a:bodyPr/>
    <a:lstStyle/>
    <a:p>
      <a:pPr>
        <a:defRPr sz="1800"/>
      </a:pPr>
      <a:endParaRPr lang="ru-RU"/>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6.5549115388354229E-2"/>
          <c:y val="3.1790181747681993E-2"/>
          <c:w val="0.63350187129386604"/>
          <c:h val="0.9074865409846411"/>
        </c:manualLayout>
      </c:layout>
      <c:bar3DChart>
        <c:barDir val="col"/>
        <c:grouping val="standard"/>
        <c:varyColors val="0"/>
        <c:ser>
          <c:idx val="0"/>
          <c:order val="0"/>
          <c:tx>
            <c:strRef>
              <c:f>Лист1!$B$1</c:f>
              <c:strCache>
                <c:ptCount val="1"/>
                <c:pt idx="0">
                  <c:v>да</c:v>
                </c:pt>
              </c:strCache>
            </c:strRef>
          </c:tx>
          <c:spPr>
            <a:solidFill>
              <a:srgbClr val="FFFF00"/>
            </a:solidFill>
          </c:spPr>
          <c:invertIfNegative val="0"/>
          <c:cat>
            <c:strRef>
              <c:f>Лист1!$A$3:$A$6</c:f>
              <c:strCache>
                <c:ptCount val="4"/>
                <c:pt idx="0">
                  <c:v> от 6 до 10 лет</c:v>
                </c:pt>
                <c:pt idx="1">
                  <c:v>от 11 до 14 лет</c:v>
                </c:pt>
                <c:pt idx="2">
                  <c:v>от 15 до 18 лет</c:v>
                </c:pt>
                <c:pt idx="3">
                  <c:v>от 22 до 60 лет</c:v>
                </c:pt>
              </c:strCache>
            </c:strRef>
          </c:cat>
          <c:val>
            <c:numRef>
              <c:f>Лист1!$B$2:$B$7</c:f>
              <c:numCache>
                <c:formatCode>General</c:formatCode>
                <c:ptCount val="6"/>
                <c:pt idx="0">
                  <c:v>2</c:v>
                </c:pt>
                <c:pt idx="1">
                  <c:v>5</c:v>
                </c:pt>
                <c:pt idx="2">
                  <c:v>9</c:v>
                </c:pt>
                <c:pt idx="3">
                  <c:v>11</c:v>
                </c:pt>
                <c:pt idx="4">
                  <c:v>24</c:v>
                </c:pt>
                <c:pt idx="5">
                  <c:v>3</c:v>
                </c:pt>
              </c:numCache>
            </c:numRef>
          </c:val>
        </c:ser>
        <c:ser>
          <c:idx val="1"/>
          <c:order val="1"/>
          <c:tx>
            <c:strRef>
              <c:f>Лист1!$C$1</c:f>
              <c:strCache>
                <c:ptCount val="1"/>
                <c:pt idx="0">
                  <c:v>нет</c:v>
                </c:pt>
              </c:strCache>
            </c:strRef>
          </c:tx>
          <c:spPr>
            <a:ln>
              <a:solidFill>
                <a:srgbClr val="7030A0"/>
              </a:solidFill>
            </a:ln>
          </c:spPr>
          <c:invertIfNegative val="0"/>
          <c:cat>
            <c:strRef>
              <c:f>Лист1!$A$3:$A$6</c:f>
              <c:strCache>
                <c:ptCount val="4"/>
                <c:pt idx="0">
                  <c:v> от 6 до 10 лет</c:v>
                </c:pt>
                <c:pt idx="1">
                  <c:v>от 11 до 14 лет</c:v>
                </c:pt>
                <c:pt idx="2">
                  <c:v>от 15 до 18 лет</c:v>
                </c:pt>
                <c:pt idx="3">
                  <c:v>от 22 до 60 лет</c:v>
                </c:pt>
              </c:strCache>
            </c:strRef>
          </c:cat>
          <c:val>
            <c:numRef>
              <c:f>Лист1!$C$2:$C$7</c:f>
              <c:numCache>
                <c:formatCode>General</c:formatCode>
                <c:ptCount val="6"/>
                <c:pt idx="0">
                  <c:v>4</c:v>
                </c:pt>
                <c:pt idx="1">
                  <c:v>3</c:v>
                </c:pt>
                <c:pt idx="2">
                  <c:v>2</c:v>
                </c:pt>
                <c:pt idx="3">
                  <c:v>0</c:v>
                </c:pt>
                <c:pt idx="4">
                  <c:v>0</c:v>
                </c:pt>
                <c:pt idx="5">
                  <c:v>1</c:v>
                </c:pt>
              </c:numCache>
            </c:numRef>
          </c:val>
        </c:ser>
        <c:ser>
          <c:idx val="2"/>
          <c:order val="2"/>
          <c:tx>
            <c:strRef>
              <c:f>Лист1!$D$1</c:f>
              <c:strCache>
                <c:ptCount val="1"/>
                <c:pt idx="0">
                  <c:v>Столбец1</c:v>
                </c:pt>
              </c:strCache>
            </c:strRef>
          </c:tx>
          <c:spPr>
            <a:noFill/>
          </c:spPr>
          <c:invertIfNegative val="0"/>
          <c:cat>
            <c:strRef>
              <c:f>Лист1!$A$3:$A$6</c:f>
              <c:strCache>
                <c:ptCount val="4"/>
                <c:pt idx="0">
                  <c:v> от 6 до 10 лет</c:v>
                </c:pt>
                <c:pt idx="1">
                  <c:v>от 11 до 14 лет</c:v>
                </c:pt>
                <c:pt idx="2">
                  <c:v>от 15 до 18 лет</c:v>
                </c:pt>
                <c:pt idx="3">
                  <c:v>от 22 до 60 лет</c:v>
                </c:pt>
              </c:strCache>
            </c:strRef>
          </c:cat>
          <c:val>
            <c:numRef>
              <c:f>Лист1!$D$2:$D$7</c:f>
              <c:numCache>
                <c:formatCode>General</c:formatCode>
                <c:ptCount val="6"/>
              </c:numCache>
            </c:numRef>
          </c:val>
        </c:ser>
        <c:dLbls>
          <c:showLegendKey val="0"/>
          <c:showVal val="0"/>
          <c:showCatName val="0"/>
          <c:showSerName val="0"/>
          <c:showPercent val="0"/>
          <c:showBubbleSize val="0"/>
        </c:dLbls>
        <c:gapWidth val="150"/>
        <c:shape val="cone"/>
        <c:axId val="36318208"/>
        <c:axId val="36328192"/>
        <c:axId val="35432640"/>
      </c:bar3DChart>
      <c:catAx>
        <c:axId val="36318208"/>
        <c:scaling>
          <c:orientation val="minMax"/>
        </c:scaling>
        <c:delete val="1"/>
        <c:axPos val="b"/>
        <c:numFmt formatCode="General" sourceLinked="1"/>
        <c:majorTickMark val="out"/>
        <c:minorTickMark val="out"/>
        <c:tickLblPos val="nextTo"/>
        <c:crossAx val="36328192"/>
        <c:crosses val="autoZero"/>
        <c:auto val="0"/>
        <c:lblAlgn val="ctr"/>
        <c:lblOffset val="100"/>
        <c:noMultiLvlLbl val="0"/>
      </c:catAx>
      <c:valAx>
        <c:axId val="36328192"/>
        <c:scaling>
          <c:orientation val="minMax"/>
        </c:scaling>
        <c:delete val="0"/>
        <c:axPos val="l"/>
        <c:majorGridlines/>
        <c:numFmt formatCode="General" sourceLinked="1"/>
        <c:majorTickMark val="out"/>
        <c:minorTickMark val="none"/>
        <c:tickLblPos val="nextTo"/>
        <c:crossAx val="36318208"/>
        <c:crosses val="autoZero"/>
        <c:crossBetween val="between"/>
        <c:majorUnit val="2"/>
        <c:minorUnit val="1"/>
      </c:valAx>
      <c:serAx>
        <c:axId val="35432640"/>
        <c:scaling>
          <c:orientation val="minMax"/>
        </c:scaling>
        <c:delete val="0"/>
        <c:axPos val="b"/>
        <c:majorTickMark val="out"/>
        <c:minorTickMark val="none"/>
        <c:tickLblPos val="nextTo"/>
        <c:crossAx val="36328192"/>
        <c:crosses val="autoZero"/>
      </c:serAx>
    </c:plotArea>
    <c:legend>
      <c:legendPos val="r"/>
      <c:legendEntry>
        <c:idx val="2"/>
        <c:delete val="1"/>
      </c:legendEntry>
      <c:overlay val="0"/>
    </c:legend>
    <c:plotVisOnly val="1"/>
    <c:dispBlanksAs val="gap"/>
    <c:showDLblsOverMax val="0"/>
  </c:chart>
  <c:txPr>
    <a:bodyPr/>
    <a:lstStyle/>
    <a:p>
      <a:pPr>
        <a:defRPr sz="1800"/>
      </a:pPr>
      <a:endParaRPr lang="ru-RU"/>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0"/>
      <c:perspective val="30"/>
    </c:view3D>
    <c:floor>
      <c:thickness val="0"/>
    </c:floor>
    <c:sideWall>
      <c:thickness val="0"/>
    </c:sideWall>
    <c:backWall>
      <c:thickness val="0"/>
    </c:backWall>
    <c:plotArea>
      <c:layout/>
      <c:bar3DChart>
        <c:barDir val="col"/>
        <c:grouping val="standard"/>
        <c:varyColors val="0"/>
        <c:ser>
          <c:idx val="0"/>
          <c:order val="0"/>
          <c:tx>
            <c:strRef>
              <c:f>Лист1!$B$1</c:f>
              <c:strCache>
                <c:ptCount val="1"/>
                <c:pt idx="0">
                  <c:v>до 6 лет лет (6 чел)</c:v>
                </c:pt>
              </c:strCache>
            </c:strRef>
          </c:tx>
          <c:invertIfNegative val="0"/>
          <c:cat>
            <c:strRef>
              <c:f>Лист1!$A$2:$A$5</c:f>
              <c:strCache>
                <c:ptCount val="3"/>
                <c:pt idx="0">
                  <c:v>да</c:v>
                </c:pt>
                <c:pt idx="1">
                  <c:v>нет</c:v>
                </c:pt>
                <c:pt idx="2">
                  <c:v>готовы минимизировать</c:v>
                </c:pt>
              </c:strCache>
            </c:strRef>
          </c:cat>
          <c:val>
            <c:numRef>
              <c:f>Лист1!$B$2:$B$5</c:f>
              <c:numCache>
                <c:formatCode>General</c:formatCode>
                <c:ptCount val="4"/>
                <c:pt idx="0">
                  <c:v>0</c:v>
                </c:pt>
                <c:pt idx="1">
                  <c:v>2</c:v>
                </c:pt>
                <c:pt idx="2">
                  <c:v>4</c:v>
                </c:pt>
              </c:numCache>
            </c:numRef>
          </c:val>
        </c:ser>
        <c:ser>
          <c:idx val="1"/>
          <c:order val="1"/>
          <c:tx>
            <c:strRef>
              <c:f>Лист1!$C$1</c:f>
              <c:strCache>
                <c:ptCount val="1"/>
                <c:pt idx="0">
                  <c:v>от 6 до 10 лет(8)</c:v>
                </c:pt>
              </c:strCache>
            </c:strRef>
          </c:tx>
          <c:invertIfNegative val="0"/>
          <c:cat>
            <c:strRef>
              <c:f>Лист1!$A$2:$A$5</c:f>
              <c:strCache>
                <c:ptCount val="3"/>
                <c:pt idx="0">
                  <c:v>да</c:v>
                </c:pt>
                <c:pt idx="1">
                  <c:v>нет</c:v>
                </c:pt>
                <c:pt idx="2">
                  <c:v>готовы минимизировать</c:v>
                </c:pt>
              </c:strCache>
            </c:strRef>
          </c:cat>
          <c:val>
            <c:numRef>
              <c:f>Лист1!$C$2:$C$5</c:f>
              <c:numCache>
                <c:formatCode>General</c:formatCode>
                <c:ptCount val="4"/>
                <c:pt idx="0">
                  <c:v>0</c:v>
                </c:pt>
                <c:pt idx="1">
                  <c:v>4</c:v>
                </c:pt>
                <c:pt idx="2">
                  <c:v>4</c:v>
                </c:pt>
              </c:numCache>
            </c:numRef>
          </c:val>
        </c:ser>
        <c:ser>
          <c:idx val="3"/>
          <c:order val="2"/>
          <c:tx>
            <c:strRef>
              <c:f>Лист1!$E$1</c:f>
              <c:strCache>
                <c:ptCount val="1"/>
                <c:pt idx="0">
                  <c:v>от 15 до 18 лет </c:v>
                </c:pt>
              </c:strCache>
            </c:strRef>
          </c:tx>
          <c:invertIfNegative val="0"/>
          <c:cat>
            <c:strRef>
              <c:f>Лист1!$A$2:$A$5</c:f>
              <c:strCache>
                <c:ptCount val="3"/>
                <c:pt idx="0">
                  <c:v>да</c:v>
                </c:pt>
                <c:pt idx="1">
                  <c:v>нет</c:v>
                </c:pt>
                <c:pt idx="2">
                  <c:v>готовы минимизировать</c:v>
                </c:pt>
              </c:strCache>
            </c:strRef>
          </c:cat>
          <c:val>
            <c:numRef>
              <c:f>Лист1!$E$2:$E$5</c:f>
              <c:numCache>
                <c:formatCode>General</c:formatCode>
                <c:ptCount val="4"/>
                <c:pt idx="0">
                  <c:v>0</c:v>
                </c:pt>
                <c:pt idx="1">
                  <c:v>0</c:v>
                </c:pt>
                <c:pt idx="2">
                  <c:v>10</c:v>
                </c:pt>
              </c:numCache>
            </c:numRef>
          </c:val>
        </c:ser>
        <c:ser>
          <c:idx val="4"/>
          <c:order val="3"/>
          <c:tx>
            <c:strRef>
              <c:f>Лист1!$F$1</c:f>
              <c:strCache>
                <c:ptCount val="1"/>
                <c:pt idx="0">
                  <c:v>от 22 до 60 лет </c:v>
                </c:pt>
              </c:strCache>
            </c:strRef>
          </c:tx>
          <c:invertIfNegative val="0"/>
          <c:cat>
            <c:strRef>
              <c:f>Лист1!$A$2:$A$5</c:f>
              <c:strCache>
                <c:ptCount val="3"/>
                <c:pt idx="0">
                  <c:v>да</c:v>
                </c:pt>
                <c:pt idx="1">
                  <c:v>нет</c:v>
                </c:pt>
                <c:pt idx="2">
                  <c:v>готовы минимизировать</c:v>
                </c:pt>
              </c:strCache>
            </c:strRef>
          </c:cat>
          <c:val>
            <c:numRef>
              <c:f>Лист1!$F$2:$F$5</c:f>
              <c:numCache>
                <c:formatCode>General</c:formatCode>
                <c:ptCount val="4"/>
                <c:pt idx="0">
                  <c:v>0</c:v>
                </c:pt>
                <c:pt idx="1">
                  <c:v>0</c:v>
                </c:pt>
                <c:pt idx="2">
                  <c:v>24</c:v>
                </c:pt>
              </c:numCache>
            </c:numRef>
          </c:val>
        </c:ser>
        <c:ser>
          <c:idx val="5"/>
          <c:order val="4"/>
          <c:tx>
            <c:strRef>
              <c:f>Лист1!$G$1</c:f>
              <c:strCache>
                <c:ptCount val="1"/>
                <c:pt idx="0">
                  <c:v>пенсинеры</c:v>
                </c:pt>
              </c:strCache>
            </c:strRef>
          </c:tx>
          <c:invertIfNegative val="0"/>
          <c:cat>
            <c:strRef>
              <c:f>Лист1!$A$2:$A$5</c:f>
              <c:strCache>
                <c:ptCount val="3"/>
                <c:pt idx="0">
                  <c:v>да</c:v>
                </c:pt>
                <c:pt idx="1">
                  <c:v>нет</c:v>
                </c:pt>
                <c:pt idx="2">
                  <c:v>готовы минимизировать</c:v>
                </c:pt>
              </c:strCache>
            </c:strRef>
          </c:cat>
          <c:val>
            <c:numRef>
              <c:f>Лист1!$G$2:$G$5</c:f>
              <c:numCache>
                <c:formatCode>General</c:formatCode>
                <c:ptCount val="4"/>
                <c:pt idx="0">
                  <c:v>0</c:v>
                </c:pt>
                <c:pt idx="1">
                  <c:v>0</c:v>
                </c:pt>
                <c:pt idx="2">
                  <c:v>4</c:v>
                </c:pt>
              </c:numCache>
            </c:numRef>
          </c:val>
        </c:ser>
        <c:dLbls>
          <c:showLegendKey val="0"/>
          <c:showVal val="0"/>
          <c:showCatName val="0"/>
          <c:showSerName val="0"/>
          <c:showPercent val="0"/>
          <c:showBubbleSize val="0"/>
        </c:dLbls>
        <c:gapWidth val="150"/>
        <c:shape val="cylinder"/>
        <c:axId val="36915456"/>
        <c:axId val="36929536"/>
        <c:axId val="36918144"/>
      </c:bar3DChart>
      <c:catAx>
        <c:axId val="36915456"/>
        <c:scaling>
          <c:orientation val="minMax"/>
        </c:scaling>
        <c:delete val="0"/>
        <c:axPos val="b"/>
        <c:majorTickMark val="out"/>
        <c:minorTickMark val="none"/>
        <c:tickLblPos val="nextTo"/>
        <c:crossAx val="36929536"/>
        <c:crosses val="autoZero"/>
        <c:auto val="1"/>
        <c:lblAlgn val="ctr"/>
        <c:lblOffset val="100"/>
        <c:noMultiLvlLbl val="0"/>
      </c:catAx>
      <c:valAx>
        <c:axId val="36929536"/>
        <c:scaling>
          <c:orientation val="minMax"/>
        </c:scaling>
        <c:delete val="0"/>
        <c:axPos val="l"/>
        <c:majorGridlines/>
        <c:numFmt formatCode="General" sourceLinked="1"/>
        <c:majorTickMark val="out"/>
        <c:minorTickMark val="none"/>
        <c:tickLblPos val="nextTo"/>
        <c:crossAx val="36915456"/>
        <c:crosses val="autoZero"/>
        <c:crossBetween val="between"/>
        <c:majorUnit val="2"/>
        <c:minorUnit val="1"/>
      </c:valAx>
      <c:serAx>
        <c:axId val="36918144"/>
        <c:scaling>
          <c:orientation val="minMax"/>
        </c:scaling>
        <c:delete val="0"/>
        <c:axPos val="b"/>
        <c:majorTickMark val="out"/>
        <c:minorTickMark val="none"/>
        <c:tickLblPos val="nextTo"/>
        <c:crossAx val="36929536"/>
        <c:crosses val="autoZero"/>
      </c:serAx>
    </c:plotArea>
    <c:legend>
      <c:legendPos val="r"/>
      <c:overlay val="0"/>
    </c:legend>
    <c:plotVisOnly val="1"/>
    <c:dispBlanksAs val="gap"/>
    <c:showDLblsOverMax val="0"/>
  </c:chart>
  <c:txPr>
    <a:bodyPr/>
    <a:lstStyle/>
    <a:p>
      <a:pPr>
        <a:defRPr sz="1800"/>
      </a:pPr>
      <a:endParaRPr lang="ru-RU"/>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Лист1!$B$1</c:f>
              <c:strCache>
                <c:ptCount val="1"/>
                <c:pt idx="0">
                  <c:v>да</c:v>
                </c:pt>
              </c:strCache>
            </c:strRef>
          </c:tx>
          <c:spPr>
            <a:solidFill>
              <a:schemeClr val="accent6">
                <a:lumMod val="40000"/>
                <a:lumOff val="60000"/>
              </a:schemeClr>
            </a:solidFill>
          </c:spPr>
          <c:invertIfNegative val="0"/>
          <c:cat>
            <c:strRef>
              <c:f>Лист1!$A$2:$A$7</c:f>
              <c:strCache>
                <c:ptCount val="6"/>
                <c:pt idx="0">
                  <c:v>от 3 до 6 лет</c:v>
                </c:pt>
                <c:pt idx="1">
                  <c:v>от 6 до 10 лет</c:v>
                </c:pt>
                <c:pt idx="2">
                  <c:v>от 11 до 14 лет</c:v>
                </c:pt>
                <c:pt idx="3">
                  <c:v>от 15 до 18 лет </c:v>
                </c:pt>
                <c:pt idx="4">
                  <c:v>от 22 до 60 лет </c:v>
                </c:pt>
                <c:pt idx="5">
                  <c:v>пенсионеры</c:v>
                </c:pt>
              </c:strCache>
            </c:strRef>
          </c:cat>
          <c:val>
            <c:numRef>
              <c:f>Лист1!$B$2:$B$7</c:f>
              <c:numCache>
                <c:formatCode>General</c:formatCode>
                <c:ptCount val="6"/>
                <c:pt idx="0">
                  <c:v>0</c:v>
                </c:pt>
                <c:pt idx="1">
                  <c:v>1</c:v>
                </c:pt>
                <c:pt idx="2">
                  <c:v>2</c:v>
                </c:pt>
                <c:pt idx="3">
                  <c:v>4</c:v>
                </c:pt>
                <c:pt idx="4">
                  <c:v>10</c:v>
                </c:pt>
                <c:pt idx="5">
                  <c:v>0</c:v>
                </c:pt>
              </c:numCache>
            </c:numRef>
          </c:val>
        </c:ser>
        <c:ser>
          <c:idx val="1"/>
          <c:order val="1"/>
          <c:tx>
            <c:strRef>
              <c:f>Лист1!$C$1</c:f>
              <c:strCache>
                <c:ptCount val="1"/>
                <c:pt idx="0">
                  <c:v>нет</c:v>
                </c:pt>
              </c:strCache>
            </c:strRef>
          </c:tx>
          <c:spPr>
            <a:solidFill>
              <a:schemeClr val="accent6">
                <a:lumMod val="75000"/>
              </a:schemeClr>
            </a:solidFill>
          </c:spPr>
          <c:invertIfNegative val="0"/>
          <c:cat>
            <c:strRef>
              <c:f>Лист1!$A$2:$A$7</c:f>
              <c:strCache>
                <c:ptCount val="6"/>
                <c:pt idx="0">
                  <c:v>от 3 до 6 лет</c:v>
                </c:pt>
                <c:pt idx="1">
                  <c:v>от 6 до 10 лет</c:v>
                </c:pt>
                <c:pt idx="2">
                  <c:v>от 11 до 14 лет</c:v>
                </c:pt>
                <c:pt idx="3">
                  <c:v>от 15 до 18 лет </c:v>
                </c:pt>
                <c:pt idx="4">
                  <c:v>от 22 до 60 лет </c:v>
                </c:pt>
                <c:pt idx="5">
                  <c:v>пенсионеры</c:v>
                </c:pt>
              </c:strCache>
            </c:strRef>
          </c:cat>
          <c:val>
            <c:numRef>
              <c:f>Лист1!$C$2:$C$7</c:f>
              <c:numCache>
                <c:formatCode>General</c:formatCode>
                <c:ptCount val="6"/>
                <c:pt idx="0">
                  <c:v>6</c:v>
                </c:pt>
                <c:pt idx="1">
                  <c:v>7</c:v>
                </c:pt>
                <c:pt idx="2">
                  <c:v>9</c:v>
                </c:pt>
                <c:pt idx="3">
                  <c:v>6</c:v>
                </c:pt>
                <c:pt idx="4">
                  <c:v>14</c:v>
                </c:pt>
                <c:pt idx="5">
                  <c:v>4</c:v>
                </c:pt>
              </c:numCache>
            </c:numRef>
          </c:val>
        </c:ser>
        <c:ser>
          <c:idx val="2"/>
          <c:order val="2"/>
          <c:tx>
            <c:strRef>
              <c:f>Лист1!$D$1</c:f>
              <c:strCache>
                <c:ptCount val="1"/>
                <c:pt idx="0">
                  <c:v>Столбец1</c:v>
                </c:pt>
              </c:strCache>
            </c:strRef>
          </c:tx>
          <c:invertIfNegative val="0"/>
          <c:cat>
            <c:strRef>
              <c:f>Лист1!$A$2:$A$7</c:f>
              <c:strCache>
                <c:ptCount val="6"/>
                <c:pt idx="0">
                  <c:v>от 3 до 6 лет</c:v>
                </c:pt>
                <c:pt idx="1">
                  <c:v>от 6 до 10 лет</c:v>
                </c:pt>
                <c:pt idx="2">
                  <c:v>от 11 до 14 лет</c:v>
                </c:pt>
                <c:pt idx="3">
                  <c:v>от 15 до 18 лет </c:v>
                </c:pt>
                <c:pt idx="4">
                  <c:v>от 22 до 60 лет </c:v>
                </c:pt>
                <c:pt idx="5">
                  <c:v>пенсионеры</c:v>
                </c:pt>
              </c:strCache>
            </c:strRef>
          </c:cat>
          <c:val>
            <c:numRef>
              <c:f>Лист1!$D$2:$D$7</c:f>
              <c:numCache>
                <c:formatCode>General</c:formatCode>
                <c:ptCount val="6"/>
              </c:numCache>
            </c:numRef>
          </c:val>
        </c:ser>
        <c:dLbls>
          <c:showLegendKey val="0"/>
          <c:showVal val="0"/>
          <c:showCatName val="0"/>
          <c:showSerName val="0"/>
          <c:showPercent val="0"/>
          <c:showBubbleSize val="0"/>
        </c:dLbls>
        <c:gapWidth val="150"/>
        <c:axId val="36953088"/>
        <c:axId val="36954880"/>
      </c:barChart>
      <c:catAx>
        <c:axId val="36953088"/>
        <c:scaling>
          <c:orientation val="minMax"/>
        </c:scaling>
        <c:delete val="0"/>
        <c:axPos val="b"/>
        <c:majorTickMark val="out"/>
        <c:minorTickMark val="none"/>
        <c:tickLblPos val="nextTo"/>
        <c:crossAx val="36954880"/>
        <c:crosses val="autoZero"/>
        <c:auto val="1"/>
        <c:lblAlgn val="ctr"/>
        <c:lblOffset val="100"/>
        <c:noMultiLvlLbl val="0"/>
      </c:catAx>
      <c:valAx>
        <c:axId val="36954880"/>
        <c:scaling>
          <c:orientation val="minMax"/>
        </c:scaling>
        <c:delete val="0"/>
        <c:axPos val="l"/>
        <c:majorGridlines/>
        <c:numFmt formatCode="General" sourceLinked="1"/>
        <c:majorTickMark val="out"/>
        <c:minorTickMark val="none"/>
        <c:tickLblPos val="nextTo"/>
        <c:crossAx val="36953088"/>
        <c:crosses val="autoZero"/>
        <c:crossBetween val="between"/>
        <c:majorUnit val="2"/>
        <c:minorUnit val="1"/>
      </c:valAx>
    </c:plotArea>
    <c:legend>
      <c:legendPos val="r"/>
      <c:legendEntry>
        <c:idx val="2"/>
        <c:delete val="1"/>
      </c:legendEntry>
      <c:overlay val="0"/>
    </c:legend>
    <c:plotVisOnly val="1"/>
    <c:dispBlanksAs val="gap"/>
    <c:showDLblsOverMax val="0"/>
  </c:chart>
  <c:txPr>
    <a:bodyPr/>
    <a:lstStyle/>
    <a:p>
      <a:pPr>
        <a:defRPr sz="1800"/>
      </a:pPr>
      <a:endParaRPr lang="ru-RU"/>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B4C71EC6-210F-42DE-9C53-41977AD35B3D}" type="datetimeFigureOut">
              <a:rPr lang="ru-RU" smtClean="0"/>
              <a:t>08.11.2022</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08.11.2022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08.11.2022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08.11.2022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08.11.2022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B4C71EC6-210F-42DE-9C53-41977AD35B3D}" type="datetimeFigureOut">
              <a:rPr lang="ru-RU" smtClean="0"/>
              <a:t>08.11.2022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B4C71EC6-210F-42DE-9C53-41977AD35B3D}" type="datetimeFigureOut">
              <a:rPr lang="ru-RU" smtClean="0"/>
              <a:t>08.11.2022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B4C71EC6-210F-42DE-9C53-41977AD35B3D}" type="datetimeFigureOut">
              <a:rPr lang="ru-RU" smtClean="0"/>
              <a:t>08.11.2022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08.11.2022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B4C71EC6-210F-42DE-9C53-41977AD35B3D}" type="datetimeFigureOut">
              <a:rPr lang="ru-RU" smtClean="0"/>
              <a:t>08.11.2022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08.11.2022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4C71EC6-210F-42DE-9C53-41977AD35B3D}" type="datetimeFigureOut">
              <a:rPr lang="ru-RU" smtClean="0"/>
              <a:t>08.11.2022</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19B0651-EE4F-4900-A07F-96A6BFA9D0F0}" type="slidenum">
              <a:rPr lang="ru-RU" smtClean="0"/>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371600" y="116632"/>
            <a:ext cx="7160840" cy="6552728"/>
          </a:xfrm>
        </p:spPr>
        <p:txBody>
          <a:bodyPr>
            <a:normAutofit/>
          </a:bodyPr>
          <a:lstStyle/>
          <a:p>
            <a:pPr algn="ctr"/>
            <a:r>
              <a:rPr lang="ru-RU" sz="1400" dirty="0" smtClean="0">
                <a:solidFill>
                  <a:schemeClr val="tx1"/>
                </a:solidFill>
              </a:rPr>
              <a:t>Муниципальное Бюджетное Учреждение Общеобразовательное Учреждение </a:t>
            </a:r>
          </a:p>
          <a:p>
            <a:pPr algn="ctr"/>
            <a:r>
              <a:rPr lang="ru-RU" sz="1400" dirty="0" smtClean="0">
                <a:solidFill>
                  <a:schemeClr val="tx1"/>
                </a:solidFill>
              </a:rPr>
              <a:t>«Бага – Бурульская Средняя «общеобразовательная  средняя школа»</a:t>
            </a:r>
          </a:p>
          <a:p>
            <a:pPr algn="ctr"/>
            <a:r>
              <a:rPr lang="ru-RU" sz="1400" dirty="0">
                <a:solidFill>
                  <a:schemeClr val="tx1"/>
                </a:solidFill>
              </a:rPr>
              <a:t>РЕСПУБЛИКАНСКИЙ КОНКУРС </a:t>
            </a:r>
          </a:p>
          <a:p>
            <a:pPr algn="ctr"/>
            <a:r>
              <a:rPr lang="ru-RU" sz="1400" dirty="0">
                <a:solidFill>
                  <a:schemeClr val="tx1"/>
                </a:solidFill>
              </a:rPr>
              <a:t>ПРОЕКТНЫХ И ИССЛЕДОВАТЕЛЬСКИХ РАБОТ</a:t>
            </a:r>
          </a:p>
          <a:p>
            <a:pPr algn="ctr"/>
            <a:r>
              <a:rPr lang="ru-RU" sz="1400" dirty="0">
                <a:solidFill>
                  <a:schemeClr val="tx1"/>
                </a:solidFill>
              </a:rPr>
              <a:t> «ПЕРВЫЕ </a:t>
            </a:r>
            <a:r>
              <a:rPr lang="ru-RU" sz="1400" dirty="0" smtClean="0">
                <a:solidFill>
                  <a:schemeClr val="tx1"/>
                </a:solidFill>
              </a:rPr>
              <a:t>ШАГИ В НАУКЕ» </a:t>
            </a:r>
          </a:p>
          <a:p>
            <a:pPr algn="ctr"/>
            <a:endParaRPr lang="ru-RU" sz="1400" dirty="0" smtClean="0">
              <a:solidFill>
                <a:schemeClr val="tx1"/>
              </a:solidFill>
            </a:endParaRPr>
          </a:p>
          <a:p>
            <a:endParaRPr lang="ru-RU" sz="1400" dirty="0" smtClean="0">
              <a:solidFill>
                <a:schemeClr val="tx1"/>
              </a:solidFill>
            </a:endParaRPr>
          </a:p>
          <a:p>
            <a:r>
              <a:rPr lang="ru-RU" sz="1400" dirty="0" smtClean="0">
                <a:solidFill>
                  <a:schemeClr val="tx1"/>
                </a:solidFill>
              </a:rPr>
              <a:t>                                                                                                         Секция: Юный исследователь</a:t>
            </a:r>
          </a:p>
          <a:p>
            <a:endParaRPr lang="ru-RU" sz="1400" dirty="0">
              <a:solidFill>
                <a:schemeClr val="tx1"/>
              </a:solidFill>
            </a:endParaRPr>
          </a:p>
          <a:p>
            <a:r>
              <a:rPr lang="ru-RU" sz="2800" dirty="0">
                <a:solidFill>
                  <a:schemeClr val="tx1"/>
                </a:solidFill>
              </a:rPr>
              <a:t>Тема: Мой любимый телефончик</a:t>
            </a:r>
            <a:r>
              <a:rPr lang="ru-RU" sz="2800" dirty="0" smtClean="0">
                <a:solidFill>
                  <a:schemeClr val="tx1"/>
                </a:solidFill>
              </a:rPr>
              <a:t>:</a:t>
            </a:r>
          </a:p>
          <a:p>
            <a:r>
              <a:rPr lang="ru-RU" sz="2800" dirty="0" smtClean="0">
                <a:solidFill>
                  <a:srgbClr val="00B0F0"/>
                </a:solidFill>
              </a:rPr>
              <a:t> </a:t>
            </a:r>
            <a:r>
              <a:rPr lang="ru-RU" sz="2800" dirty="0">
                <a:solidFill>
                  <a:srgbClr val="FFFF00"/>
                </a:solidFill>
              </a:rPr>
              <a:t>друг </a:t>
            </a:r>
            <a:r>
              <a:rPr lang="ru-RU" sz="2800" dirty="0">
                <a:solidFill>
                  <a:schemeClr val="tx1"/>
                </a:solidFill>
              </a:rPr>
              <a:t>или </a:t>
            </a:r>
            <a:r>
              <a:rPr lang="ru-RU" sz="2800" dirty="0">
                <a:solidFill>
                  <a:srgbClr val="FF0000"/>
                </a:solidFill>
              </a:rPr>
              <a:t>враг</a:t>
            </a:r>
            <a:r>
              <a:rPr lang="ru-RU" sz="2800" dirty="0">
                <a:solidFill>
                  <a:schemeClr val="tx1"/>
                </a:solidFill>
              </a:rPr>
              <a:t>?</a:t>
            </a:r>
          </a:p>
          <a:p>
            <a:endParaRPr lang="ru-RU" sz="2800" dirty="0">
              <a:solidFill>
                <a:schemeClr val="tx1"/>
              </a:solidFill>
            </a:endParaRPr>
          </a:p>
          <a:p>
            <a:pPr algn="r"/>
            <a:r>
              <a:rPr lang="ru-RU" sz="1400" dirty="0" smtClean="0">
                <a:solidFill>
                  <a:schemeClr val="tx1"/>
                </a:solidFill>
              </a:rPr>
              <a:t>Выполнила: </a:t>
            </a:r>
            <a:r>
              <a:rPr lang="ru-RU" sz="1400" dirty="0">
                <a:solidFill>
                  <a:schemeClr val="tx1"/>
                </a:solidFill>
              </a:rPr>
              <a:t>Учащаяся 5 класса  </a:t>
            </a:r>
          </a:p>
          <a:p>
            <a:pPr algn="r"/>
            <a:r>
              <a:rPr lang="ru-RU" sz="1400" dirty="0">
                <a:solidFill>
                  <a:schemeClr val="tx1"/>
                </a:solidFill>
              </a:rPr>
              <a:t>МБОУ «Бага – Бурульская СОШ» </a:t>
            </a:r>
          </a:p>
          <a:p>
            <a:pPr algn="r"/>
            <a:r>
              <a:rPr lang="ru-RU" sz="1400" dirty="0">
                <a:solidFill>
                  <a:schemeClr val="tx1"/>
                </a:solidFill>
              </a:rPr>
              <a:t>Лиджиева Эльвира</a:t>
            </a:r>
          </a:p>
          <a:p>
            <a:pPr algn="r"/>
            <a:r>
              <a:rPr lang="ru-RU" sz="1400" dirty="0">
                <a:solidFill>
                  <a:schemeClr val="tx1"/>
                </a:solidFill>
              </a:rPr>
              <a:t>Р</a:t>
            </a:r>
            <a:r>
              <a:rPr lang="ru-RU" sz="1400" dirty="0" smtClean="0">
                <a:solidFill>
                  <a:schemeClr val="tx1"/>
                </a:solidFill>
              </a:rPr>
              <a:t>уководитель</a:t>
            </a:r>
            <a:r>
              <a:rPr lang="ru-RU" sz="1400" dirty="0">
                <a:solidFill>
                  <a:schemeClr val="tx1"/>
                </a:solidFill>
              </a:rPr>
              <a:t>: Лиджиева</a:t>
            </a:r>
          </a:p>
          <a:p>
            <a:pPr algn="r"/>
            <a:r>
              <a:rPr lang="ru-RU" sz="1400" dirty="0">
                <a:solidFill>
                  <a:schemeClr val="tx1"/>
                </a:solidFill>
              </a:rPr>
              <a:t> Саглар Николаевна </a:t>
            </a:r>
          </a:p>
          <a:p>
            <a:pPr algn="r"/>
            <a:r>
              <a:rPr lang="ru-RU" sz="1400" dirty="0" smtClean="0">
                <a:solidFill>
                  <a:schemeClr val="tx1"/>
                </a:solidFill>
              </a:rPr>
              <a:t>Место выполнения: </a:t>
            </a:r>
            <a:r>
              <a:rPr lang="ru-RU" sz="1400" dirty="0">
                <a:solidFill>
                  <a:schemeClr val="tx1"/>
                </a:solidFill>
              </a:rPr>
              <a:t>п. Бага - Бурул</a:t>
            </a:r>
          </a:p>
          <a:p>
            <a:r>
              <a:rPr lang="ru-RU" sz="1400" dirty="0" smtClean="0">
                <a:solidFill>
                  <a:schemeClr val="tx1"/>
                </a:solidFill>
              </a:rPr>
              <a:t>                                                                                      Начало  работы:11.01.2022г</a:t>
            </a:r>
          </a:p>
          <a:p>
            <a:r>
              <a:rPr lang="ru-RU" sz="1400" dirty="0" smtClean="0">
                <a:solidFill>
                  <a:schemeClr val="tx1"/>
                </a:solidFill>
              </a:rPr>
              <a:t>Окончание работы: 20. 02.2022г</a:t>
            </a:r>
            <a:endParaRPr lang="ru-RU" sz="1400" dirty="0">
              <a:solidFill>
                <a:schemeClr val="tx1"/>
              </a:solidFill>
            </a:endParaRPr>
          </a:p>
          <a:p>
            <a:endParaRPr lang="ru-RU" sz="1400" dirty="0">
              <a:solidFill>
                <a:schemeClr val="tx1"/>
              </a:solidFill>
            </a:endParaRPr>
          </a:p>
          <a:p>
            <a:endParaRPr lang="ru-RU" sz="1400" dirty="0">
              <a:solidFill>
                <a:schemeClr val="tx1"/>
              </a:solidFill>
            </a:endParaRPr>
          </a:p>
          <a:p>
            <a:endParaRPr lang="ru-RU" sz="1400" dirty="0">
              <a:solidFill>
                <a:schemeClr val="tx1"/>
              </a:solidFill>
            </a:endParaRPr>
          </a:p>
          <a:p>
            <a:endParaRPr lang="ru-RU" sz="1400" dirty="0" smtClean="0">
              <a:solidFill>
                <a:schemeClr val="tx1"/>
              </a:solidFill>
            </a:endParaRPr>
          </a:p>
          <a:p>
            <a:endParaRPr lang="ru-RU" sz="1400" dirty="0">
              <a:solidFill>
                <a:schemeClr val="tx1"/>
              </a:solidFill>
            </a:endParaRP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3528" y="3645024"/>
            <a:ext cx="4301937" cy="2088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36422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645024"/>
            <a:ext cx="8229600" cy="1944216"/>
          </a:xfrm>
        </p:spPr>
        <p:txBody>
          <a:bodyPr>
            <a:noAutofit/>
          </a:bodyPr>
          <a:lstStyle/>
          <a:p>
            <a:r>
              <a:rPr lang="ru-RU" sz="2400" dirty="0" smtClean="0"/>
              <a:t>Телефон оказывает особое отрицательное влияние на развитие детского </a:t>
            </a:r>
            <a:r>
              <a:rPr lang="ru-RU" sz="2400" dirty="0"/>
              <a:t>организма</a:t>
            </a:r>
            <a:r>
              <a:rPr lang="ru-RU" sz="2400" dirty="0" smtClean="0"/>
              <a:t>. В Великобритании </a:t>
            </a:r>
            <a:r>
              <a:rPr lang="ru-RU" sz="2400" dirty="0"/>
              <a:t>запрещено использование сотовых телефонов в школах; при их продаже в коробку вкладывают информационные брошюры о возможных последствиях общения по «мобильникам»;</a:t>
            </a:r>
            <a:br>
              <a:rPr lang="ru-RU" sz="2400" dirty="0"/>
            </a:br>
            <a:r>
              <a:rPr lang="ru-RU" sz="2400" dirty="0" smtClean="0"/>
              <a:t>В Франции </a:t>
            </a:r>
            <a:r>
              <a:rPr lang="ru-RU" sz="2400" dirty="0"/>
              <a:t>правительство призвало родителей контролировать, сколько времени их дети говорят по сотовым телефонам;</a:t>
            </a:r>
            <a:br>
              <a:rPr lang="ru-RU" sz="2400" dirty="0"/>
            </a:br>
            <a:r>
              <a:rPr lang="ru-RU" sz="2400" dirty="0" smtClean="0"/>
              <a:t> В Германии: </a:t>
            </a:r>
            <a:r>
              <a:rPr lang="ru-RU" sz="2400" dirty="0"/>
              <a:t>Ассоциация экологической медицины рекомендовала правительству ввести государственный запрет на использование мобильников детьми и ограничения для подростков.</a:t>
            </a:r>
            <a:br>
              <a:rPr lang="ru-RU" sz="2400" dirty="0"/>
            </a:br>
            <a:r>
              <a:rPr lang="ru-RU" sz="2400" dirty="0"/>
              <a:t>Представители компании </a:t>
            </a:r>
            <a:r>
              <a:rPr lang="ru-RU" sz="2400" dirty="0" err="1"/>
              <a:t>Walt</a:t>
            </a:r>
            <a:r>
              <a:rPr lang="ru-RU" sz="2400" dirty="0"/>
              <a:t> </a:t>
            </a:r>
            <a:r>
              <a:rPr lang="ru-RU" sz="2400" dirty="0" err="1"/>
              <a:t>Disney</a:t>
            </a:r>
            <a:r>
              <a:rPr lang="ru-RU" sz="2400" dirty="0"/>
              <a:t> запрещают использование персонажей популярных мультфильмов для рекламной компании производителей </a:t>
            </a:r>
            <a:r>
              <a:rPr lang="ru-RU" sz="2400" dirty="0" smtClean="0"/>
              <a:t>мобильных телефонов.</a:t>
            </a:r>
            <a:endParaRPr lang="ru-RU" sz="2400" dirty="0"/>
          </a:p>
        </p:txBody>
      </p:sp>
    </p:spTree>
    <p:extLst>
      <p:ext uri="{BB962C8B-B14F-4D97-AF65-F5344CB8AC3E}">
        <p14:creationId xmlns:p14="http://schemas.microsoft.com/office/powerpoint/2010/main" val="96843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340768"/>
            <a:ext cx="8229600" cy="4983832"/>
          </a:xfrm>
        </p:spPr>
        <p:txBody>
          <a:bodyPr>
            <a:normAutofit/>
          </a:bodyPr>
          <a:lstStyle/>
          <a:p>
            <a:r>
              <a:rPr lang="ru-RU" b="1" u="sng" dirty="0">
                <a:solidFill>
                  <a:srgbClr val="C00000"/>
                </a:solidFill>
              </a:rPr>
              <a:t>Вывод</a:t>
            </a:r>
            <a:r>
              <a:rPr lang="ru-RU" dirty="0">
                <a:solidFill>
                  <a:srgbClr val="C00000"/>
                </a:solidFill>
              </a:rPr>
              <a:t>: на детский организм влияние телефона вызывает </a:t>
            </a:r>
            <a:r>
              <a:rPr lang="ru-RU" dirty="0" smtClean="0">
                <a:solidFill>
                  <a:srgbClr val="C00000"/>
                </a:solidFill>
              </a:rPr>
              <a:t>особые последствия. </a:t>
            </a:r>
            <a:r>
              <a:rPr lang="ru-RU" dirty="0">
                <a:solidFill>
                  <a:srgbClr val="C00000"/>
                </a:solidFill>
              </a:rPr>
              <a:t>Излучение мобильников особенно сказывается на детском организме, что связано с недостаточным развитием у них иммунной системы. Огромный вред наносится мозгу ребенка, так как его клетки мозга только начали развиваться и получать нужную для него информацию, а радиоволны разрушают клетки головной коры и мозга, затрудняют кровообращение, а также вызывает повышенное кровяное давление и сокращение числа красных кровяных клеток.</a:t>
            </a:r>
          </a:p>
        </p:txBody>
      </p:sp>
    </p:spTree>
    <p:extLst>
      <p:ext uri="{BB962C8B-B14F-4D97-AF65-F5344CB8AC3E}">
        <p14:creationId xmlns:p14="http://schemas.microsoft.com/office/powerpoint/2010/main" val="22753598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115616" y="562330"/>
            <a:ext cx="6768752" cy="5762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51340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115616" y="1844824"/>
            <a:ext cx="5544616" cy="4896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Заголовок 3"/>
          <p:cNvSpPr>
            <a:spLocks noGrp="1"/>
          </p:cNvSpPr>
          <p:nvPr>
            <p:ph type="title"/>
          </p:nvPr>
        </p:nvSpPr>
        <p:spPr/>
        <p:txBody>
          <a:bodyPr/>
          <a:lstStyle/>
          <a:p>
            <a:endParaRPr lang="ru-RU"/>
          </a:p>
        </p:txBody>
      </p:sp>
    </p:spTree>
    <p:extLst>
      <p:ext uri="{BB962C8B-B14F-4D97-AF65-F5344CB8AC3E}">
        <p14:creationId xmlns:p14="http://schemas.microsoft.com/office/powerpoint/2010/main" val="10184518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27584" y="980728"/>
            <a:ext cx="7560840" cy="4401205"/>
          </a:xfrm>
          <a:prstGeom prst="rect">
            <a:avLst/>
          </a:prstGeom>
        </p:spPr>
        <p:txBody>
          <a:bodyPr wrap="square">
            <a:spAutoFit/>
          </a:bodyPr>
          <a:lstStyle/>
          <a:p>
            <a:r>
              <a:rPr lang="ru-RU" sz="4000" dirty="0">
                <a:latin typeface="+mj-lt"/>
              </a:rPr>
              <a:t>В опросе </a:t>
            </a:r>
            <a:r>
              <a:rPr lang="ru-RU" sz="4000" dirty="0" smtClean="0">
                <a:latin typeface="+mj-lt"/>
              </a:rPr>
              <a:t>приняли:</a:t>
            </a:r>
            <a:endParaRPr lang="ru-RU" sz="4000" dirty="0">
              <a:latin typeface="+mj-lt"/>
            </a:endParaRPr>
          </a:p>
          <a:p>
            <a:r>
              <a:rPr lang="ru-RU" sz="4000" dirty="0">
                <a:latin typeface="+mj-lt"/>
              </a:rPr>
              <a:t>От 3 до 6 лет- 6 человек.</a:t>
            </a:r>
          </a:p>
          <a:p>
            <a:r>
              <a:rPr lang="ru-RU" sz="4000" dirty="0">
                <a:latin typeface="+mj-lt"/>
              </a:rPr>
              <a:t>От 6 -10 лет -8 человек  </a:t>
            </a:r>
          </a:p>
          <a:p>
            <a:r>
              <a:rPr lang="ru-RU" sz="4000" dirty="0">
                <a:latin typeface="+mj-lt"/>
              </a:rPr>
              <a:t>От 11 до 14 лет -11 человек</a:t>
            </a:r>
          </a:p>
          <a:p>
            <a:r>
              <a:rPr lang="ru-RU" sz="4000" dirty="0">
                <a:latin typeface="+mj-lt"/>
              </a:rPr>
              <a:t>От 15 до 18 – 10 человек</a:t>
            </a:r>
          </a:p>
          <a:p>
            <a:r>
              <a:rPr lang="ru-RU" sz="4000" dirty="0">
                <a:latin typeface="+mj-lt"/>
              </a:rPr>
              <a:t>От 22 до 60 лет – 24 человека</a:t>
            </a:r>
          </a:p>
          <a:p>
            <a:r>
              <a:rPr lang="ru-RU" sz="4000" dirty="0">
                <a:latin typeface="+mj-lt"/>
              </a:rPr>
              <a:t>Пенсионеры – 4 человека</a:t>
            </a:r>
          </a:p>
        </p:txBody>
      </p:sp>
    </p:spTree>
    <p:extLst>
      <p:ext uri="{BB962C8B-B14F-4D97-AF65-F5344CB8AC3E}">
        <p14:creationId xmlns:p14="http://schemas.microsoft.com/office/powerpoint/2010/main" val="6764003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71400"/>
            <a:ext cx="8229600" cy="2018488"/>
          </a:xfrm>
        </p:spPr>
        <p:txBody>
          <a:bodyPr>
            <a:normAutofit/>
          </a:bodyPr>
          <a:lstStyle/>
          <a:p>
            <a:r>
              <a:rPr lang="ru-RU" sz="2800" dirty="0" smtClean="0"/>
              <a:t>1Сколько по времени вы уделяете внимание использованию телефона в течение суток?</a:t>
            </a:r>
            <a:endParaRPr lang="ru-RU" sz="28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69340144"/>
              </p:ext>
            </p:extLst>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892886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2.Для каких целей вы чаще всего используете телефон?</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138961234"/>
              </p:ext>
            </p:extLst>
          </p:nvPr>
        </p:nvGraphicFramePr>
        <p:xfrm>
          <a:off x="467544" y="1916832"/>
          <a:ext cx="8229600" cy="43894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297158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3.Как вы держите телефон  во время разговора?</a:t>
            </a:r>
            <a:endParaRPr lang="ru-RU" sz="32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932286192"/>
              </p:ext>
            </p:extLst>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131267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4. Как вы думаете, телефон вреден для здоровья?</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078662368"/>
              </p:ext>
            </p:extLst>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186020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847088"/>
          </a:xfrm>
        </p:spPr>
        <p:txBody>
          <a:bodyPr>
            <a:normAutofit fontScale="90000"/>
          </a:bodyPr>
          <a:lstStyle/>
          <a:p>
            <a:r>
              <a:rPr lang="ru-RU" dirty="0" smtClean="0"/>
              <a:t>5.Готовы ли вы отказаться от мобильного телефона ради здоровья?</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378266787"/>
              </p:ext>
            </p:extLst>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113306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704088"/>
            <a:ext cx="8229600" cy="5461216"/>
          </a:xfrm>
        </p:spPr>
        <p:txBody>
          <a:bodyPr>
            <a:normAutofit/>
          </a:bodyPr>
          <a:lstStyle/>
          <a:p>
            <a:pPr algn="r"/>
            <a:r>
              <a:rPr lang="ru-RU" sz="3200" dirty="0" smtClean="0">
                <a:solidFill>
                  <a:srgbClr val="C00000"/>
                </a:solidFill>
              </a:rPr>
              <a:t>Технология </a:t>
            </a:r>
            <a:r>
              <a:rPr lang="ru-RU" sz="3200" dirty="0">
                <a:solidFill>
                  <a:srgbClr val="C00000"/>
                </a:solidFill>
              </a:rPr>
              <a:t>- полезный слуга,</a:t>
            </a:r>
            <a:br>
              <a:rPr lang="ru-RU" sz="3200" dirty="0">
                <a:solidFill>
                  <a:srgbClr val="C00000"/>
                </a:solidFill>
              </a:rPr>
            </a:br>
            <a:r>
              <a:rPr lang="ru-RU" sz="3200" dirty="0">
                <a:solidFill>
                  <a:srgbClr val="C00000"/>
                </a:solidFill>
              </a:rPr>
              <a:t>но опасный хозяин. (К.Л. </a:t>
            </a:r>
            <a:r>
              <a:rPr lang="ru-RU" sz="3200" dirty="0" err="1" smtClean="0">
                <a:solidFill>
                  <a:srgbClr val="C00000"/>
                </a:solidFill>
              </a:rPr>
              <a:t>Ланге</a:t>
            </a:r>
            <a:r>
              <a:rPr lang="ru-RU" sz="2000" dirty="0" smtClean="0">
                <a:solidFill>
                  <a:srgbClr val="C00000"/>
                </a:solidFill>
              </a:rPr>
              <a:t>)</a:t>
            </a:r>
            <a:br>
              <a:rPr lang="ru-RU" sz="2000" dirty="0" smtClean="0">
                <a:solidFill>
                  <a:srgbClr val="C00000"/>
                </a:solidFill>
              </a:rPr>
            </a:br>
            <a:r>
              <a:rPr lang="ru-RU" sz="3600" b="1" u="sng" dirty="0" smtClean="0"/>
              <a:t>Актуальность</a:t>
            </a:r>
            <a:r>
              <a:rPr lang="ru-RU" sz="3600" b="1" u="sng" dirty="0"/>
              <a:t>:</a:t>
            </a:r>
            <a:r>
              <a:rPr lang="ru-RU" sz="3600" dirty="0"/>
              <a:t> </a:t>
            </a:r>
            <a:r>
              <a:rPr lang="ru-RU" sz="3100" dirty="0"/>
              <a:t>Я считаю, тема моей исследовательской работы является актуальной, так как частое использование мобильных телефонов несет положительное и отрицательное влияние  на  состояние здоровья человека(психологическое, физическое и поведение</a:t>
            </a:r>
            <a:r>
              <a:rPr lang="ru-RU" sz="3100" dirty="0" smtClean="0"/>
              <a:t>). </a:t>
            </a:r>
            <a:endParaRPr lang="ru-RU" sz="3100" dirty="0"/>
          </a:p>
        </p:txBody>
      </p:sp>
    </p:spTree>
    <p:extLst>
      <p:ext uri="{BB962C8B-B14F-4D97-AF65-F5344CB8AC3E}">
        <p14:creationId xmlns:p14="http://schemas.microsoft.com/office/powerpoint/2010/main" val="25605913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t>6. Знаете ли вы , что при  неустойчивой связи, организм подвергается высокому излучению?</a:t>
            </a:r>
            <a:endParaRPr lang="ru-RU" sz="36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812657184"/>
              </p:ext>
            </p:extLst>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930331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29600" cy="5775920"/>
          </a:xfrm>
        </p:spPr>
        <p:txBody>
          <a:bodyPr>
            <a:normAutofit fontScale="55000" lnSpcReduction="20000"/>
          </a:bodyPr>
          <a:lstStyle/>
          <a:p>
            <a:r>
              <a:rPr lang="ru-RU" b="1" dirty="0" smtClean="0"/>
              <a:t>Опыты «Зависимость поведения детей  3, 13 и взрослого  37 лет  от телефон</a:t>
            </a:r>
            <a:r>
              <a:rPr lang="ru-RU" dirty="0" smtClean="0"/>
              <a:t>а».</a:t>
            </a:r>
          </a:p>
          <a:p>
            <a:r>
              <a:rPr lang="ru-RU" dirty="0" smtClean="0"/>
              <a:t>Сидя дома и увидев, как зависимы мы от телефона, я попросила родителей помочь мне провести опыты  над братом 13 лет, так как я младше его, я не могла это сделать сама.  Мой опыт состоял в том:</a:t>
            </a:r>
          </a:p>
          <a:p>
            <a:r>
              <a:rPr lang="ru-RU" dirty="0" smtClean="0"/>
              <a:t>1.чтобы </a:t>
            </a:r>
            <a:r>
              <a:rPr lang="ru-RU" dirty="0"/>
              <a:t>по истечении 2-х часов использования телефона, родители забрали телефон, чтобы он выполнил работу по дому. И, чтоб они сказали, что отдадут телефон после выполнения работы. Хотела сравнить его время выполнение работы, когда телефон был при нем и когда он был без него. </a:t>
            </a:r>
          </a:p>
          <a:p>
            <a:r>
              <a:rPr lang="ru-RU" dirty="0"/>
              <a:t>2. чтобы родители забрали телефон без объяснения причины.</a:t>
            </a:r>
          </a:p>
          <a:p>
            <a:r>
              <a:rPr lang="ru-RU" dirty="0"/>
              <a:t>3. Над сестричкой 3 лет я провела тот же самый опыт, что над братом: </a:t>
            </a:r>
          </a:p>
          <a:p>
            <a:r>
              <a:rPr lang="ru-RU" dirty="0"/>
              <a:t>сказала убрать игрушки и сложить вещи и забрала у нее телефон, вовремя просмотра видео. </a:t>
            </a:r>
          </a:p>
          <a:p>
            <a:r>
              <a:rPr lang="ru-RU" dirty="0"/>
              <a:t>4.Папе предложила провести день без телефона</a:t>
            </a:r>
          </a:p>
          <a:p>
            <a:r>
              <a:rPr lang="ru-RU" dirty="0"/>
              <a:t>Глава 2.4.Результаты опытов «Зависимость поведения детей  3, 13 и взрослого  37 лет  от телефона» </a:t>
            </a:r>
          </a:p>
          <a:p>
            <a:r>
              <a:rPr lang="ru-RU" b="1" dirty="0"/>
              <a:t>Опыт над брат</a:t>
            </a:r>
            <a:r>
              <a:rPr lang="ru-RU" dirty="0"/>
              <a:t>ом показал, что время выполнения работы, которую он ранее выполнял за 1,5 – 2 часа сделал за 20 минут.</a:t>
            </a:r>
          </a:p>
          <a:p>
            <a:r>
              <a:rPr lang="ru-RU" b="1" dirty="0"/>
              <a:t>Второй опыт показал</a:t>
            </a:r>
            <a:r>
              <a:rPr lang="ru-RU" dirty="0"/>
              <a:t>, что запрет на использование телефона вызывает агрессию.  Я попросила  ее убрать игрушки и сложить вещи только тогда дам ей телефон. На это ушло у нее 15 минут, хотя ранее уходило полдня.    Далее, я забрала у нее телефон вовремя просмотра видео. Она начала кричать, плакать, требовать телефон и швыряла в меня игрушки.</a:t>
            </a:r>
          </a:p>
          <a:p>
            <a:r>
              <a:rPr lang="ru-RU" dirty="0"/>
              <a:t>Папа первые 1,5 часа спал. Проснувшись,  по привычке, искал телефон. Потом спокойно в течение часа смотрел телевизор. Я специально отправила младших сестренок, чтобы он  включил мультфильм.  Чтоб  повлияет ли это на потребность в телефоне. Еще через 30 минут начал спрашивать: мне не звонили?  Далее вышел на улицу управляться, Зашел в дом и потребовал телефон, сказав, что нужно срочно позвонить. Больше телефон мне никто не возвращал.</a:t>
            </a:r>
          </a:p>
          <a:p>
            <a:r>
              <a:rPr lang="ru-RU" dirty="0"/>
              <a:t>Я сделала вывод, что люди: от мала до велика, зависимы от телефона. Так как телефон  в первую очередь - это источник развлечения, новостей, а потом уже общения. Общаться, с целью поделиться приколом или новостью онлайн.</a:t>
            </a:r>
          </a:p>
          <a:p>
            <a:endParaRPr lang="ru-RU" dirty="0"/>
          </a:p>
        </p:txBody>
      </p:sp>
    </p:spTree>
    <p:extLst>
      <p:ext uri="{BB962C8B-B14F-4D97-AF65-F5344CB8AC3E}">
        <p14:creationId xmlns:p14="http://schemas.microsoft.com/office/powerpoint/2010/main" val="5925087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Заключение</a:t>
            </a:r>
            <a:endParaRPr lang="ru-RU" dirty="0"/>
          </a:p>
        </p:txBody>
      </p:sp>
      <p:sp>
        <p:nvSpPr>
          <p:cNvPr id="3" name="Объект 2"/>
          <p:cNvSpPr>
            <a:spLocks noGrp="1"/>
          </p:cNvSpPr>
          <p:nvPr>
            <p:ph idx="1"/>
          </p:nvPr>
        </p:nvSpPr>
        <p:spPr/>
        <p:txBody>
          <a:bodyPr/>
          <a:lstStyle/>
          <a:p>
            <a:r>
              <a:rPr lang="ru-RU" dirty="0"/>
              <a:t>Я понимаю, что невозможно отказаться от телефонов, так как это часть нашей жизни,  но я считаю, что  всем необходимо рассказывать и объяснять, что такая мы «рабы» своих телефонов. </a:t>
            </a:r>
          </a:p>
          <a:p>
            <a:r>
              <a:rPr lang="ru-RU" dirty="0" smtClean="0"/>
              <a:t>Поставленные</a:t>
            </a:r>
            <a:r>
              <a:rPr lang="ru-RU" dirty="0"/>
              <a:t>, мной цели были достигнуты и мною сделаны выводы, что телефон мой друг и враг, но я могу сама регулировать нашу дружбу, выполняя определенные рекомендации. </a:t>
            </a:r>
          </a:p>
          <a:p>
            <a:endParaRPr lang="ru-RU" dirty="0"/>
          </a:p>
        </p:txBody>
      </p:sp>
    </p:spTree>
    <p:extLst>
      <p:ext uri="{BB962C8B-B14F-4D97-AF65-F5344CB8AC3E}">
        <p14:creationId xmlns:p14="http://schemas.microsoft.com/office/powerpoint/2010/main" val="25658708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normAutofit/>
          </a:bodyPr>
          <a:lstStyle/>
          <a:p>
            <a:pPr marL="0" indent="0">
              <a:buNone/>
            </a:pPr>
            <a:r>
              <a:rPr lang="ru-RU" sz="9600" dirty="0" smtClean="0">
                <a:solidFill>
                  <a:schemeClr val="tx2">
                    <a:lumMod val="60000"/>
                    <a:lumOff val="40000"/>
                  </a:schemeClr>
                </a:solidFill>
              </a:rPr>
              <a:t>Спасибо за внимание!!!</a:t>
            </a:r>
            <a:endParaRPr lang="ru-RU" sz="9600" dirty="0">
              <a:solidFill>
                <a:schemeClr val="tx2">
                  <a:lumMod val="60000"/>
                  <a:lumOff val="40000"/>
                </a:schemeClr>
              </a:solidFill>
            </a:endParaRPr>
          </a:p>
        </p:txBody>
      </p:sp>
    </p:spTree>
    <p:extLst>
      <p:ext uri="{BB962C8B-B14F-4D97-AF65-F5344CB8AC3E}">
        <p14:creationId xmlns:p14="http://schemas.microsoft.com/office/powerpoint/2010/main" val="3408158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764704"/>
            <a:ext cx="8229600" cy="5559896"/>
          </a:xfrm>
        </p:spPr>
        <p:txBody>
          <a:bodyPr>
            <a:normAutofit/>
          </a:bodyPr>
          <a:lstStyle/>
          <a:p>
            <a:r>
              <a:rPr lang="ru-RU" sz="3200" b="1" u="sng" dirty="0">
                <a:solidFill>
                  <a:srgbClr val="7030A0"/>
                </a:solidFill>
              </a:rPr>
              <a:t>Объект исследования</a:t>
            </a:r>
            <a:r>
              <a:rPr lang="ru-RU" sz="3200" dirty="0">
                <a:solidFill>
                  <a:srgbClr val="7030A0"/>
                </a:solidFill>
              </a:rPr>
              <a:t>: </a:t>
            </a:r>
            <a:r>
              <a:rPr lang="ru-RU" sz="3200" i="1" dirty="0">
                <a:solidFill>
                  <a:srgbClr val="7030A0"/>
                </a:solidFill>
              </a:rPr>
              <a:t>Я, члены моей семьи, учителя и учащиеся моей школы</a:t>
            </a:r>
            <a:r>
              <a:rPr lang="ru-RU" sz="3200" dirty="0">
                <a:solidFill>
                  <a:srgbClr val="7030A0"/>
                </a:solidFill>
              </a:rPr>
              <a:t>. </a:t>
            </a:r>
          </a:p>
          <a:p>
            <a:r>
              <a:rPr lang="ru-RU" sz="3200" b="1" u="sng" dirty="0">
                <a:solidFill>
                  <a:srgbClr val="7030A0"/>
                </a:solidFill>
              </a:rPr>
              <a:t>Предмет исследования</a:t>
            </a:r>
            <a:r>
              <a:rPr lang="ru-RU" sz="3200" dirty="0">
                <a:solidFill>
                  <a:srgbClr val="7030A0"/>
                </a:solidFill>
              </a:rPr>
              <a:t>: </a:t>
            </a:r>
            <a:r>
              <a:rPr lang="ru-RU" sz="3200" i="1" dirty="0">
                <a:solidFill>
                  <a:srgbClr val="7030A0"/>
                </a:solidFill>
              </a:rPr>
              <a:t>Мобильная связь и мобильный телефон</a:t>
            </a:r>
          </a:p>
          <a:p>
            <a:r>
              <a:rPr lang="ru-RU" sz="3200" b="1" u="sng" dirty="0">
                <a:solidFill>
                  <a:srgbClr val="7030A0"/>
                </a:solidFill>
              </a:rPr>
              <a:t>Методы исследования</a:t>
            </a:r>
            <a:r>
              <a:rPr lang="ru-RU" sz="3200" dirty="0">
                <a:solidFill>
                  <a:srgbClr val="7030A0"/>
                </a:solidFill>
              </a:rPr>
              <a:t>:  </a:t>
            </a:r>
            <a:r>
              <a:rPr lang="ru-RU" sz="3200" i="1" dirty="0">
                <a:solidFill>
                  <a:srgbClr val="7030A0"/>
                </a:solidFill>
              </a:rPr>
              <a:t>Наблюдение;  поисковый, исследовательский; публицистический; поиск  научных источников; работа с литературой; опрос, анализ; обобщение.</a:t>
            </a:r>
          </a:p>
        </p:txBody>
      </p:sp>
    </p:spTree>
    <p:extLst>
      <p:ext uri="{BB962C8B-B14F-4D97-AF65-F5344CB8AC3E}">
        <p14:creationId xmlns:p14="http://schemas.microsoft.com/office/powerpoint/2010/main" val="891829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620688"/>
            <a:ext cx="8229600" cy="5760640"/>
          </a:xfrm>
        </p:spPr>
        <p:txBody>
          <a:bodyPr>
            <a:noAutofit/>
          </a:bodyPr>
          <a:lstStyle/>
          <a:p>
            <a:r>
              <a:rPr lang="ru-RU" sz="6600" b="1" u="sng" dirty="0" smtClean="0"/>
              <a:t>Гипотеза: </a:t>
            </a:r>
            <a:r>
              <a:rPr lang="ru-RU" sz="3600" i="1" dirty="0">
                <a:solidFill>
                  <a:srgbClr val="7030A0"/>
                </a:solidFill>
              </a:rPr>
              <a:t>Мой  </a:t>
            </a:r>
            <a:r>
              <a:rPr lang="ru-RU" sz="3600" i="1" dirty="0" smtClean="0">
                <a:solidFill>
                  <a:srgbClr val="7030A0"/>
                </a:solidFill>
              </a:rPr>
              <a:t>любимый </a:t>
            </a:r>
            <a:r>
              <a:rPr lang="ru-RU" sz="3600" i="1" dirty="0">
                <a:solidFill>
                  <a:srgbClr val="7030A0"/>
                </a:solidFill>
              </a:rPr>
              <a:t>дорогой  друг - мобильный телефон может ли быть врагом? Можно ли повлиять на уменьшение отрицательного влияния на организм человека? </a:t>
            </a:r>
            <a:br>
              <a:rPr lang="ru-RU" sz="3600" i="1" dirty="0">
                <a:solidFill>
                  <a:srgbClr val="7030A0"/>
                </a:solidFill>
              </a:rPr>
            </a:br>
            <a:r>
              <a:rPr lang="ru-RU" sz="5400" b="1" i="1" u="sng" dirty="0" smtClean="0">
                <a:solidFill>
                  <a:srgbClr val="7030A0"/>
                </a:solidFill>
              </a:rPr>
              <a:t>Цель исследования</a:t>
            </a:r>
            <a:r>
              <a:rPr lang="ru-RU" sz="3600" b="1" i="1" u="sng" dirty="0">
                <a:solidFill>
                  <a:srgbClr val="7030A0"/>
                </a:solidFill>
              </a:rPr>
              <a:t>:</a:t>
            </a:r>
            <a:r>
              <a:rPr lang="ru-RU" sz="3600" i="1" dirty="0">
                <a:solidFill>
                  <a:srgbClr val="7030A0"/>
                </a:solidFill>
              </a:rPr>
              <a:t> Выяснить, как влияет мобильный </a:t>
            </a:r>
            <a:r>
              <a:rPr lang="ru-RU" sz="3600" dirty="0">
                <a:solidFill>
                  <a:srgbClr val="7030A0"/>
                </a:solidFill>
              </a:rPr>
              <a:t>телефон на психологическое, физическое здоровье и поведение человека</a:t>
            </a:r>
            <a:r>
              <a:rPr lang="ru-RU" sz="3600" dirty="0" smtClean="0">
                <a:solidFill>
                  <a:srgbClr val="7030A0"/>
                </a:solidFill>
              </a:rPr>
              <a:t>. </a:t>
            </a:r>
            <a:r>
              <a:rPr lang="ru-RU" sz="3600" dirty="0">
                <a:solidFill>
                  <a:srgbClr val="7030A0"/>
                </a:solidFill>
              </a:rPr>
              <a:t/>
            </a:r>
            <a:br>
              <a:rPr lang="ru-RU" sz="3600" dirty="0">
                <a:solidFill>
                  <a:srgbClr val="7030A0"/>
                </a:solidFill>
              </a:rPr>
            </a:br>
            <a:endParaRPr lang="ru-RU" sz="3600" dirty="0">
              <a:solidFill>
                <a:srgbClr val="7030A0"/>
              </a:solidFill>
            </a:endParaRPr>
          </a:p>
        </p:txBody>
      </p:sp>
    </p:spTree>
    <p:extLst>
      <p:ext uri="{BB962C8B-B14F-4D97-AF65-F5344CB8AC3E}">
        <p14:creationId xmlns:p14="http://schemas.microsoft.com/office/powerpoint/2010/main" val="13784315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5688632"/>
          </a:xfrm>
        </p:spPr>
        <p:txBody>
          <a:bodyPr>
            <a:noAutofit/>
          </a:bodyPr>
          <a:lstStyle/>
          <a:p>
            <a:r>
              <a:rPr lang="ru-RU" sz="7200" b="1" u="sng" dirty="0" smtClean="0">
                <a:solidFill>
                  <a:srgbClr val="7030A0"/>
                </a:solidFill>
              </a:rPr>
              <a:t>Задачи</a:t>
            </a:r>
            <a:r>
              <a:rPr lang="ru-RU" sz="7200" b="1" u="sng" dirty="0">
                <a:solidFill>
                  <a:srgbClr val="7030A0"/>
                </a:solidFill>
              </a:rPr>
              <a:t>:</a:t>
            </a:r>
            <a:r>
              <a:rPr lang="ru-RU" sz="2400" dirty="0">
                <a:solidFill>
                  <a:srgbClr val="7030A0"/>
                </a:solidFill>
              </a:rPr>
              <a:t/>
            </a:r>
            <a:br>
              <a:rPr lang="ru-RU" sz="2400" dirty="0">
                <a:solidFill>
                  <a:srgbClr val="7030A0"/>
                </a:solidFill>
              </a:rPr>
            </a:br>
            <a:r>
              <a:rPr lang="ru-RU" sz="2400" dirty="0">
                <a:solidFill>
                  <a:srgbClr val="7030A0"/>
                </a:solidFill>
              </a:rPr>
              <a:t>1) Изучить историю и строение мобильной связи</a:t>
            </a:r>
            <a:br>
              <a:rPr lang="ru-RU" sz="2400" dirty="0">
                <a:solidFill>
                  <a:srgbClr val="7030A0"/>
                </a:solidFill>
              </a:rPr>
            </a:br>
            <a:r>
              <a:rPr lang="ru-RU" sz="2400" dirty="0">
                <a:solidFill>
                  <a:srgbClr val="7030A0"/>
                </a:solidFill>
              </a:rPr>
              <a:t>2) Найти информацию, которая  подтверждает  вред мобильного телефона на здоровье человека.</a:t>
            </a:r>
            <a:br>
              <a:rPr lang="ru-RU" sz="2400" dirty="0">
                <a:solidFill>
                  <a:srgbClr val="7030A0"/>
                </a:solidFill>
              </a:rPr>
            </a:br>
            <a:r>
              <a:rPr lang="ru-RU" sz="2400" dirty="0">
                <a:solidFill>
                  <a:srgbClr val="7030A0"/>
                </a:solidFill>
              </a:rPr>
              <a:t>3) Понаблюдать за членами своей </a:t>
            </a:r>
            <a:r>
              <a:rPr lang="ru-RU" sz="2400" dirty="0" smtClean="0">
                <a:solidFill>
                  <a:srgbClr val="7030A0"/>
                </a:solidFill>
              </a:rPr>
              <a:t>семь и одноклассниками: </a:t>
            </a:r>
            <a:r>
              <a:rPr lang="ru-RU" sz="2400" dirty="0">
                <a:solidFill>
                  <a:srgbClr val="7030A0"/>
                </a:solidFill>
              </a:rPr>
              <a:t>сколько по времени они используют мобильный телефон в течение </a:t>
            </a:r>
            <a:r>
              <a:rPr lang="ru-RU" sz="2400" dirty="0" smtClean="0">
                <a:solidFill>
                  <a:srgbClr val="7030A0"/>
                </a:solidFill>
              </a:rPr>
              <a:t>дня , недели</a:t>
            </a:r>
            <a:r>
              <a:rPr lang="ru-RU" sz="2400" dirty="0">
                <a:solidFill>
                  <a:srgbClr val="7030A0"/>
                </a:solidFill>
              </a:rPr>
              <a:t>. </a:t>
            </a:r>
            <a:br>
              <a:rPr lang="ru-RU" sz="2400" dirty="0">
                <a:solidFill>
                  <a:srgbClr val="7030A0"/>
                </a:solidFill>
              </a:rPr>
            </a:br>
            <a:r>
              <a:rPr lang="ru-RU" sz="2400" dirty="0">
                <a:solidFill>
                  <a:srgbClr val="7030A0"/>
                </a:solidFill>
              </a:rPr>
              <a:t>4) Провести социологический  опрос среди членов семьи и  онлайн -  опрос среди учащихся и работников школы.</a:t>
            </a:r>
            <a:br>
              <a:rPr lang="ru-RU" sz="2400" dirty="0">
                <a:solidFill>
                  <a:srgbClr val="7030A0"/>
                </a:solidFill>
              </a:rPr>
            </a:br>
            <a:r>
              <a:rPr lang="ru-RU" sz="2400" dirty="0">
                <a:solidFill>
                  <a:srgbClr val="7030A0"/>
                </a:solidFill>
              </a:rPr>
              <a:t>5)Подвести итоги</a:t>
            </a:r>
            <a:br>
              <a:rPr lang="ru-RU" sz="2400" dirty="0">
                <a:solidFill>
                  <a:srgbClr val="7030A0"/>
                </a:solidFill>
              </a:rPr>
            </a:br>
            <a:r>
              <a:rPr lang="ru-RU" sz="2400" dirty="0">
                <a:solidFill>
                  <a:srgbClr val="7030A0"/>
                </a:solidFill>
              </a:rPr>
              <a:t>Объект исследования: Я и мои родные. Люди, которые пользуются  мобильными телефонами.</a:t>
            </a:r>
            <a:br>
              <a:rPr lang="ru-RU" sz="2400" dirty="0">
                <a:solidFill>
                  <a:srgbClr val="7030A0"/>
                </a:solidFill>
              </a:rPr>
            </a:br>
            <a:endParaRPr lang="ru-RU" sz="2400" dirty="0">
              <a:solidFill>
                <a:srgbClr val="7030A0"/>
              </a:solidFill>
            </a:endParaRPr>
          </a:p>
        </p:txBody>
      </p:sp>
    </p:spTree>
    <p:extLst>
      <p:ext uri="{BB962C8B-B14F-4D97-AF65-F5344CB8AC3E}">
        <p14:creationId xmlns:p14="http://schemas.microsoft.com/office/powerpoint/2010/main" val="16653275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000" dirty="0"/>
              <a:t>Схема простейшего телефона – нить с коробкой в качестве микрофона</a:t>
            </a: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7544" y="1916832"/>
            <a:ext cx="3960440" cy="4289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04048" y="1771567"/>
            <a:ext cx="3098229" cy="4532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14178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Мартин Купер звонит с первого  телефона</a:t>
            </a:r>
            <a:endParaRPr lang="ru-RU" dirty="0"/>
          </a:p>
        </p:txBody>
      </p:sp>
      <p:pic>
        <p:nvPicPr>
          <p:cNvPr id="4098"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467544" y="2204864"/>
            <a:ext cx="7620660" cy="3810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93264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Части телефона</a:t>
            </a:r>
            <a:endParaRPr lang="ru-RU" dirty="0"/>
          </a:p>
        </p:txBody>
      </p:sp>
      <p:sp>
        <p:nvSpPr>
          <p:cNvPr id="3" name="Объект 2"/>
          <p:cNvSpPr>
            <a:spLocks noGrp="1"/>
          </p:cNvSpPr>
          <p:nvPr>
            <p:ph idx="1"/>
          </p:nvPr>
        </p:nvSpPr>
        <p:spPr/>
        <p:txBody>
          <a:bodyPr>
            <a:normAutofit lnSpcReduction="10000"/>
          </a:bodyPr>
          <a:lstStyle/>
          <a:p>
            <a:r>
              <a:rPr lang="ru-RU" sz="4000" dirty="0" smtClean="0">
                <a:solidFill>
                  <a:srgbClr val="7030A0"/>
                </a:solidFill>
              </a:rPr>
              <a:t> </a:t>
            </a:r>
            <a:r>
              <a:rPr lang="ru-RU" sz="3600" dirty="0" smtClean="0">
                <a:solidFill>
                  <a:srgbClr val="7030A0"/>
                </a:solidFill>
              </a:rPr>
              <a:t>Дисплей</a:t>
            </a:r>
          </a:p>
          <a:p>
            <a:r>
              <a:rPr lang="ru-RU" sz="3600" dirty="0" smtClean="0">
                <a:solidFill>
                  <a:srgbClr val="7030A0"/>
                </a:solidFill>
              </a:rPr>
              <a:t>Аккумулятор</a:t>
            </a:r>
          </a:p>
          <a:p>
            <a:r>
              <a:rPr lang="ru-RU" sz="3600" dirty="0" smtClean="0">
                <a:solidFill>
                  <a:srgbClr val="7030A0"/>
                </a:solidFill>
              </a:rPr>
              <a:t>Процессор и материнская плата</a:t>
            </a:r>
          </a:p>
          <a:p>
            <a:r>
              <a:rPr lang="ru-RU" sz="3600" dirty="0" smtClean="0">
                <a:solidFill>
                  <a:srgbClr val="7030A0"/>
                </a:solidFill>
              </a:rPr>
              <a:t>Память</a:t>
            </a:r>
          </a:p>
          <a:p>
            <a:r>
              <a:rPr lang="ru-RU" sz="3600" dirty="0" smtClean="0">
                <a:solidFill>
                  <a:srgbClr val="7030A0"/>
                </a:solidFill>
              </a:rPr>
              <a:t>Модем</a:t>
            </a:r>
          </a:p>
          <a:p>
            <a:r>
              <a:rPr lang="ru-RU" sz="3600" dirty="0" smtClean="0">
                <a:solidFill>
                  <a:srgbClr val="7030A0"/>
                </a:solidFill>
              </a:rPr>
              <a:t>Камеры</a:t>
            </a:r>
          </a:p>
          <a:p>
            <a:r>
              <a:rPr lang="ru-RU" sz="3600" dirty="0" smtClean="0">
                <a:solidFill>
                  <a:srgbClr val="7030A0"/>
                </a:solidFill>
              </a:rPr>
              <a:t>Датчики и сканеры</a:t>
            </a:r>
          </a:p>
          <a:p>
            <a:endParaRPr lang="ru-RU" sz="4000" dirty="0">
              <a:solidFill>
                <a:srgbClr val="7030A0"/>
              </a:solidFill>
            </a:endParaRPr>
          </a:p>
        </p:txBody>
      </p:sp>
    </p:spTree>
    <p:extLst>
      <p:ext uri="{BB962C8B-B14F-4D97-AF65-F5344CB8AC3E}">
        <p14:creationId xmlns:p14="http://schemas.microsoft.com/office/powerpoint/2010/main" val="35282259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Активное использование телефона оказывает влияние на:</a:t>
            </a:r>
            <a:endParaRPr lang="ru-RU" dirty="0"/>
          </a:p>
        </p:txBody>
      </p:sp>
      <p:sp>
        <p:nvSpPr>
          <p:cNvPr id="3" name="Объект 2"/>
          <p:cNvSpPr>
            <a:spLocks noGrp="1"/>
          </p:cNvSpPr>
          <p:nvPr>
            <p:ph idx="1"/>
          </p:nvPr>
        </p:nvSpPr>
        <p:spPr/>
        <p:txBody>
          <a:bodyPr/>
          <a:lstStyle/>
          <a:p>
            <a:r>
              <a:rPr lang="ru-RU" dirty="0" smtClean="0"/>
              <a:t> на активность мозга</a:t>
            </a:r>
          </a:p>
          <a:p>
            <a:r>
              <a:rPr lang="ru-RU" dirty="0" smtClean="0"/>
              <a:t> на зрение</a:t>
            </a:r>
          </a:p>
          <a:p>
            <a:r>
              <a:rPr lang="ru-RU" dirty="0" smtClean="0"/>
              <a:t> на слух</a:t>
            </a:r>
          </a:p>
          <a:p>
            <a:r>
              <a:rPr lang="ru-RU" dirty="0" smtClean="0"/>
              <a:t> на сердце и кровь</a:t>
            </a:r>
          </a:p>
          <a:p>
            <a:r>
              <a:rPr lang="ru-RU" dirty="0"/>
              <a:t>р</a:t>
            </a:r>
            <a:r>
              <a:rPr lang="ru-RU" dirty="0" smtClean="0"/>
              <a:t>аспространение инфекции</a:t>
            </a:r>
          </a:p>
          <a:p>
            <a:r>
              <a:rPr lang="ru-RU" dirty="0" smtClean="0"/>
              <a:t>Причину ДТП</a:t>
            </a:r>
          </a:p>
          <a:p>
            <a:endParaRPr lang="ru-RU" dirty="0" smtClean="0"/>
          </a:p>
          <a:p>
            <a:endParaRPr lang="ru-RU" dirty="0"/>
          </a:p>
        </p:txBody>
      </p:sp>
    </p:spTree>
    <p:extLst>
      <p:ext uri="{BB962C8B-B14F-4D97-AF65-F5344CB8AC3E}">
        <p14:creationId xmlns:p14="http://schemas.microsoft.com/office/powerpoint/2010/main" val="14404521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1589</TotalTime>
  <Words>898</Words>
  <Application>Microsoft Office PowerPoint</Application>
  <PresentationFormat>Экран (4:3)</PresentationFormat>
  <Paragraphs>77</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Поток</vt:lpstr>
      <vt:lpstr>Презентация PowerPoint</vt:lpstr>
      <vt:lpstr>Технология - полезный слуга, но опасный хозяин. (К.Л. Ланге) Актуальность: Я считаю, тема моей исследовательской работы является актуальной, так как частое использование мобильных телефонов несет положительное и отрицательное влияние  на  состояние здоровья человека(психологическое, физическое и поведение). </vt:lpstr>
      <vt:lpstr>Презентация PowerPoint</vt:lpstr>
      <vt:lpstr>Гипотеза: Мой  любимый дорогой  друг - мобильный телефон может ли быть врагом? Можно ли повлиять на уменьшение отрицательного влияния на организм человека?  Цель исследования: Выяснить, как влияет мобильный телефон на психологическое, физическое здоровье и поведение человека.  </vt:lpstr>
      <vt:lpstr>Задачи: 1) Изучить историю и строение мобильной связи 2) Найти информацию, которая  подтверждает  вред мобильного телефона на здоровье человека. 3) Понаблюдать за членами своей семь и одноклассниками: сколько по времени они используют мобильный телефон в течение дня , недели.  4) Провести социологический  опрос среди членов семьи и  онлайн -  опрос среди учащихся и работников школы. 5)Подвести итоги Объект исследования: Я и мои родные. Люди, которые пользуются  мобильными телефонами. </vt:lpstr>
      <vt:lpstr>Схема простейшего телефона – нить с коробкой в качестве микрофона</vt:lpstr>
      <vt:lpstr>Мартин Купер звонит с первого  телефона</vt:lpstr>
      <vt:lpstr>Части телефона</vt:lpstr>
      <vt:lpstr>Активное использование телефона оказывает влияние на:</vt:lpstr>
      <vt:lpstr>Телефон оказывает особое отрицательное влияние на развитие детского организма. В Великобритании запрещено использование сотовых телефонов в школах; при их продаже в коробку вкладывают информационные брошюры о возможных последствиях общения по «мобильникам»; В Франции правительство призвало родителей контролировать, сколько времени их дети говорят по сотовым телефонам;  В Германии: Ассоциация экологической медицины рекомендовала правительству ввести государственный запрет на использование мобильников детьми и ограничения для подростков. Представители компании Walt Disney запрещают использование персонажей популярных мультфильмов для рекламной компании производителей мобильных телефонов.</vt:lpstr>
      <vt:lpstr>Презентация PowerPoint</vt:lpstr>
      <vt:lpstr>Презентация PowerPoint</vt:lpstr>
      <vt:lpstr>Презентация PowerPoint</vt:lpstr>
      <vt:lpstr>Презентация PowerPoint</vt:lpstr>
      <vt:lpstr>1Сколько по времени вы уделяете внимание использованию телефона в течение суток?</vt:lpstr>
      <vt:lpstr>2.Для каких целей вы чаще всего используете телефон?</vt:lpstr>
      <vt:lpstr>3.Как вы держите телефон  во время разговора?</vt:lpstr>
      <vt:lpstr>4. Как вы думаете, телефон вреден для здоровья?</vt:lpstr>
      <vt:lpstr>5.Готовы ли вы отказаться от мобильного телефона ради здоровья?</vt:lpstr>
      <vt:lpstr>6. Знаете ли вы , что при  неустойчивой связи, организм подвергается высокому излучению?</vt:lpstr>
      <vt:lpstr>Презентация PowerPoint</vt:lpstr>
      <vt:lpstr>Заключение</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52</cp:revision>
  <dcterms:created xsi:type="dcterms:W3CDTF">2022-02-24T14:12:35Z</dcterms:created>
  <dcterms:modified xsi:type="dcterms:W3CDTF">2022-11-08T08:46:10Z</dcterms:modified>
</cp:coreProperties>
</file>