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2" r:id="rId1"/>
  </p:sldMasterIdLst>
  <p:notesMasterIdLst>
    <p:notesMasterId r:id="rId40"/>
  </p:notesMasterIdLst>
  <p:sldIdLst>
    <p:sldId id="278" r:id="rId2"/>
    <p:sldId id="310" r:id="rId3"/>
    <p:sldId id="292" r:id="rId4"/>
    <p:sldId id="309" r:id="rId5"/>
    <p:sldId id="293" r:id="rId6"/>
    <p:sldId id="351" r:id="rId7"/>
    <p:sldId id="280" r:id="rId8"/>
    <p:sldId id="334" r:id="rId9"/>
    <p:sldId id="335" r:id="rId10"/>
    <p:sldId id="336" r:id="rId11"/>
    <p:sldId id="337" r:id="rId12"/>
    <p:sldId id="360" r:id="rId13"/>
    <p:sldId id="338" r:id="rId14"/>
    <p:sldId id="339" r:id="rId15"/>
    <p:sldId id="340" r:id="rId16"/>
    <p:sldId id="346" r:id="rId17"/>
    <p:sldId id="361" r:id="rId18"/>
    <p:sldId id="347" r:id="rId19"/>
    <p:sldId id="358" r:id="rId20"/>
    <p:sldId id="359" r:id="rId21"/>
    <p:sldId id="352" r:id="rId22"/>
    <p:sldId id="341" r:id="rId23"/>
    <p:sldId id="342" r:id="rId24"/>
    <p:sldId id="343" r:id="rId25"/>
    <p:sldId id="344" r:id="rId26"/>
    <p:sldId id="345" r:id="rId27"/>
    <p:sldId id="349" r:id="rId28"/>
    <p:sldId id="350" r:id="rId29"/>
    <p:sldId id="353" r:id="rId30"/>
    <p:sldId id="354" r:id="rId31"/>
    <p:sldId id="325" r:id="rId32"/>
    <p:sldId id="326" r:id="rId33"/>
    <p:sldId id="328" r:id="rId34"/>
    <p:sldId id="329" r:id="rId35"/>
    <p:sldId id="330" r:id="rId36"/>
    <p:sldId id="331" r:id="rId37"/>
    <p:sldId id="355" r:id="rId38"/>
    <p:sldId id="333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D9"/>
    <a:srgbClr val="252F8F"/>
    <a:srgbClr val="FFFFC1"/>
    <a:srgbClr val="FFFFB7"/>
    <a:srgbClr val="FFFFE7"/>
    <a:srgbClr val="990033"/>
    <a:srgbClr val="3333CC"/>
    <a:srgbClr val="FFFFC9"/>
    <a:srgbClr val="FFFFDD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9310" autoAdjust="0"/>
  </p:normalViewPr>
  <p:slideViewPr>
    <p:cSldViewPr>
      <p:cViewPr varScale="1">
        <p:scale>
          <a:sx n="69" d="100"/>
          <a:sy n="69" d="100"/>
        </p:scale>
        <p:origin x="12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75A0EF-67CB-4951-ADF2-E327F1015D95}" type="doc">
      <dgm:prSet loTypeId="urn:microsoft.com/office/officeart/2005/8/layout/process1" loCatId="process" qsTypeId="urn:microsoft.com/office/officeart/2005/8/quickstyle/simple1" qsCatId="simple" csTypeId="urn:microsoft.com/office/officeart/2005/8/colors/accent2_1" csCatId="accent2" phldr="1"/>
      <dgm:spPr/>
    </dgm:pt>
    <dgm:pt modelId="{28B9103E-294B-4D7C-B04B-F4B012AC93FB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 w="76200"/>
      </dgm:spPr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Символ  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03120DB6-8388-4859-8422-5879B094F146}" type="parTrans" cxnId="{D40CA416-3CE0-4D0F-BA67-568D80DE3850}">
      <dgm:prSet/>
      <dgm:spPr/>
      <dgm:t>
        <a:bodyPr/>
        <a:lstStyle/>
        <a:p>
          <a:endParaRPr lang="ru-RU"/>
        </a:p>
      </dgm:t>
    </dgm:pt>
    <dgm:pt modelId="{0ADC0589-4661-4750-A65E-DECCA094BF77}" type="sibTrans" cxnId="{D40CA416-3CE0-4D0F-BA67-568D80DE3850}">
      <dgm:prSet/>
      <dgm:spPr>
        <a:solidFill>
          <a:srgbClr val="000099"/>
        </a:solidFill>
      </dgm:spPr>
      <dgm:t>
        <a:bodyPr/>
        <a:lstStyle/>
        <a:p>
          <a:endParaRPr lang="ru-RU"/>
        </a:p>
      </dgm:t>
    </dgm:pt>
    <dgm:pt modelId="{F7CAD3E8-97D8-458C-9A4B-D00D1E406C50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 w="76200"/>
      </dgm:spPr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Двоичный код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37B10073-03E7-4634-9E50-E131777C89F9}" type="parTrans" cxnId="{4600639E-E7D0-4759-AFEE-2D8CD18D3F58}">
      <dgm:prSet/>
      <dgm:spPr/>
      <dgm:t>
        <a:bodyPr/>
        <a:lstStyle/>
        <a:p>
          <a:endParaRPr lang="ru-RU"/>
        </a:p>
      </dgm:t>
    </dgm:pt>
    <dgm:pt modelId="{9199E2FA-7069-4B64-A54D-8B792482DDB6}" type="sibTrans" cxnId="{4600639E-E7D0-4759-AFEE-2D8CD18D3F58}">
      <dgm:prSet/>
      <dgm:spPr/>
      <dgm:t>
        <a:bodyPr/>
        <a:lstStyle/>
        <a:p>
          <a:endParaRPr lang="ru-RU"/>
        </a:p>
      </dgm:t>
    </dgm:pt>
    <dgm:pt modelId="{2EA01CFC-EBB7-4913-B6B4-6A11F7815370}" type="pres">
      <dgm:prSet presAssocID="{8875A0EF-67CB-4951-ADF2-E327F1015D95}" presName="Name0" presStyleCnt="0">
        <dgm:presLayoutVars>
          <dgm:dir/>
          <dgm:resizeHandles val="exact"/>
        </dgm:presLayoutVars>
      </dgm:prSet>
      <dgm:spPr/>
    </dgm:pt>
    <dgm:pt modelId="{E454F8DA-1948-4345-B410-2474FCE6B104}" type="pres">
      <dgm:prSet presAssocID="{28B9103E-294B-4D7C-B04B-F4B012AC93FB}" presName="node" presStyleLbl="node1" presStyleIdx="0" presStyleCnt="2" custLinFactNeighborY="-142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E85CE-52A0-4E10-926F-A819DC640AD8}" type="pres">
      <dgm:prSet presAssocID="{0ADC0589-4661-4750-A65E-DECCA094BF77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5909F9F-2E5E-4604-AB51-3050C9DD1250}" type="pres">
      <dgm:prSet presAssocID="{0ADC0589-4661-4750-A65E-DECCA094BF77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745E9491-5CF0-4629-87CE-2B0C4BA767C9}" type="pres">
      <dgm:prSet presAssocID="{F7CAD3E8-97D8-458C-9A4B-D00D1E406C5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00639E-E7D0-4759-AFEE-2D8CD18D3F58}" srcId="{8875A0EF-67CB-4951-ADF2-E327F1015D95}" destId="{F7CAD3E8-97D8-458C-9A4B-D00D1E406C50}" srcOrd="1" destOrd="0" parTransId="{37B10073-03E7-4634-9E50-E131777C89F9}" sibTransId="{9199E2FA-7069-4B64-A54D-8B792482DDB6}"/>
    <dgm:cxn modelId="{DF91A560-881A-462A-90A6-E60F0358D6E0}" type="presOf" srcId="{28B9103E-294B-4D7C-B04B-F4B012AC93FB}" destId="{E454F8DA-1948-4345-B410-2474FCE6B104}" srcOrd="0" destOrd="0" presId="urn:microsoft.com/office/officeart/2005/8/layout/process1"/>
    <dgm:cxn modelId="{8A394C1B-CC29-4BE2-B934-1170753C0D1C}" type="presOf" srcId="{F7CAD3E8-97D8-458C-9A4B-D00D1E406C50}" destId="{745E9491-5CF0-4629-87CE-2B0C4BA767C9}" srcOrd="0" destOrd="0" presId="urn:microsoft.com/office/officeart/2005/8/layout/process1"/>
    <dgm:cxn modelId="{089636A5-F7C6-42C9-A2A9-98EDE57813F3}" type="presOf" srcId="{8875A0EF-67CB-4951-ADF2-E327F1015D95}" destId="{2EA01CFC-EBB7-4913-B6B4-6A11F7815370}" srcOrd="0" destOrd="0" presId="urn:microsoft.com/office/officeart/2005/8/layout/process1"/>
    <dgm:cxn modelId="{B5123564-0702-4559-884F-557CF1044185}" type="presOf" srcId="{0ADC0589-4661-4750-A65E-DECCA094BF77}" destId="{394E85CE-52A0-4E10-926F-A819DC640AD8}" srcOrd="0" destOrd="0" presId="urn:microsoft.com/office/officeart/2005/8/layout/process1"/>
    <dgm:cxn modelId="{D40CA416-3CE0-4D0F-BA67-568D80DE3850}" srcId="{8875A0EF-67CB-4951-ADF2-E327F1015D95}" destId="{28B9103E-294B-4D7C-B04B-F4B012AC93FB}" srcOrd="0" destOrd="0" parTransId="{03120DB6-8388-4859-8422-5879B094F146}" sibTransId="{0ADC0589-4661-4750-A65E-DECCA094BF77}"/>
    <dgm:cxn modelId="{111BBA50-3DB3-4200-97FE-8D21291C37AA}" type="presOf" srcId="{0ADC0589-4661-4750-A65E-DECCA094BF77}" destId="{E5909F9F-2E5E-4604-AB51-3050C9DD1250}" srcOrd="1" destOrd="0" presId="urn:microsoft.com/office/officeart/2005/8/layout/process1"/>
    <dgm:cxn modelId="{D28A87A6-6ED3-43AC-9662-13DB3CF1DE03}" type="presParOf" srcId="{2EA01CFC-EBB7-4913-B6B4-6A11F7815370}" destId="{E454F8DA-1948-4345-B410-2474FCE6B104}" srcOrd="0" destOrd="0" presId="urn:microsoft.com/office/officeart/2005/8/layout/process1"/>
    <dgm:cxn modelId="{AB76C6A4-E030-48BE-AD1B-263BCE00DFF3}" type="presParOf" srcId="{2EA01CFC-EBB7-4913-B6B4-6A11F7815370}" destId="{394E85CE-52A0-4E10-926F-A819DC640AD8}" srcOrd="1" destOrd="0" presId="urn:microsoft.com/office/officeart/2005/8/layout/process1"/>
    <dgm:cxn modelId="{4D3BE394-5EF9-4D9F-9BFE-54656AB8D0CD}" type="presParOf" srcId="{394E85CE-52A0-4E10-926F-A819DC640AD8}" destId="{E5909F9F-2E5E-4604-AB51-3050C9DD1250}" srcOrd="0" destOrd="0" presId="urn:microsoft.com/office/officeart/2005/8/layout/process1"/>
    <dgm:cxn modelId="{604CAF1D-EC2D-4C39-BD36-940D063BF18E}" type="presParOf" srcId="{2EA01CFC-EBB7-4913-B6B4-6A11F7815370}" destId="{745E9491-5CF0-4629-87CE-2B0C4BA767C9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54F8DA-1948-4345-B410-2474FCE6B104}">
      <dsp:nvSpPr>
        <dsp:cNvPr id="0" name=""/>
        <dsp:cNvSpPr/>
      </dsp:nvSpPr>
      <dsp:spPr>
        <a:xfrm>
          <a:off x="1632" y="0"/>
          <a:ext cx="3482068" cy="1249965"/>
        </a:xfrm>
        <a:prstGeom prst="roundRect">
          <a:avLst>
            <a:gd name="adj" fmla="val 10000"/>
          </a:avLst>
        </a:prstGeom>
        <a:solidFill>
          <a:schemeClr val="lt1"/>
        </a:solidFill>
        <a:ln w="762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>
              <a:latin typeface="Arial" pitchFamily="34" charset="0"/>
              <a:cs typeface="Arial" pitchFamily="34" charset="0"/>
            </a:rPr>
            <a:t>Символ  </a:t>
          </a:r>
          <a:endParaRPr lang="ru-RU" sz="3700" kern="1200" dirty="0">
            <a:latin typeface="Arial" pitchFamily="34" charset="0"/>
            <a:cs typeface="Arial" pitchFamily="34" charset="0"/>
          </a:endParaRPr>
        </a:p>
      </dsp:txBody>
      <dsp:txXfrm>
        <a:off x="38242" y="36610"/>
        <a:ext cx="3408848" cy="1176745"/>
      </dsp:txXfrm>
    </dsp:sp>
    <dsp:sp modelId="{394E85CE-52A0-4E10-926F-A819DC640AD8}">
      <dsp:nvSpPr>
        <dsp:cNvPr id="0" name=""/>
        <dsp:cNvSpPr/>
      </dsp:nvSpPr>
      <dsp:spPr>
        <a:xfrm>
          <a:off x="3831907" y="193206"/>
          <a:ext cx="738198" cy="863552"/>
        </a:xfrm>
        <a:prstGeom prst="rightArrow">
          <a:avLst>
            <a:gd name="adj1" fmla="val 60000"/>
            <a:gd name="adj2" fmla="val 50000"/>
          </a:avLst>
        </a:prstGeom>
        <a:solidFill>
          <a:srgbClr val="0000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>
        <a:off x="3831907" y="365916"/>
        <a:ext cx="516739" cy="518132"/>
      </dsp:txXfrm>
    </dsp:sp>
    <dsp:sp modelId="{745E9491-5CF0-4629-87CE-2B0C4BA767C9}">
      <dsp:nvSpPr>
        <dsp:cNvPr id="0" name=""/>
        <dsp:cNvSpPr/>
      </dsp:nvSpPr>
      <dsp:spPr>
        <a:xfrm>
          <a:off x="4876528" y="0"/>
          <a:ext cx="3482068" cy="1249965"/>
        </a:xfrm>
        <a:prstGeom prst="roundRect">
          <a:avLst>
            <a:gd name="adj" fmla="val 10000"/>
          </a:avLst>
        </a:prstGeom>
        <a:solidFill>
          <a:schemeClr val="lt1"/>
        </a:solidFill>
        <a:ln w="762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>
              <a:latin typeface="Arial" pitchFamily="34" charset="0"/>
              <a:cs typeface="Arial" pitchFamily="34" charset="0"/>
            </a:rPr>
            <a:t>Двоичный код</a:t>
          </a:r>
          <a:endParaRPr lang="ru-RU" sz="3700" kern="1200" dirty="0">
            <a:latin typeface="Arial" pitchFamily="34" charset="0"/>
            <a:cs typeface="Arial" pitchFamily="34" charset="0"/>
          </a:endParaRPr>
        </a:p>
      </dsp:txBody>
      <dsp:txXfrm>
        <a:off x="4913138" y="36610"/>
        <a:ext cx="3408848" cy="11767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D739321-1243-46FD-BFCD-94F25D62B9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Двоичное кодирование универсально. С помощью двоичного кода можно закодировать любой символ.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Сначала учащиеся самостоятельно в тетрадях записывают все возможные варианты.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Фактически для выражения объема компьютерной информации в качестве основной единицы используется байт.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Сначала</a:t>
            </a:r>
            <a:r>
              <a:rPr lang="ru-RU" baseline="0" dirty="0" smtClean="0"/>
              <a:t> предлагается учащимся самим увидеть закономерность.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Используется</a:t>
            </a:r>
            <a:r>
              <a:rPr lang="ru-RU" baseline="0" dirty="0" smtClean="0"/>
              <a:t> в теории информации</a:t>
            </a:r>
            <a:endParaRPr lang="ru-RU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Рассматривается сообщение, которое содержит сведения о том, что произошло одно из конечного множества (</a:t>
            </a:r>
            <a:r>
              <a:rPr lang="en-US" dirty="0" smtClean="0"/>
              <a:t>N) </a:t>
            </a:r>
            <a:r>
              <a:rPr lang="ru-RU" dirty="0" smtClean="0"/>
              <a:t> возможных событий.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0" i="1" baseline="0" dirty="0" smtClean="0"/>
              <a:t>Беседа с учащимися, в результате которой ставится цель и задачи урока.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На нашем первом уроке мы с вами говорили о том, что в основе нашего мира лежат три составляющие – вещество, энергия и информация.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Из вещества он слагается, энергией движется, информацией направляется.</a:t>
            </a:r>
            <a:r>
              <a:rPr lang="en-US" sz="1200" b="0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Вещество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и энергию изучают естественные науки (химия, физика, биология и др.). Информацию изучает информатика.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Любая наука рано или поздно приходит к необходимости как-то измерить то, что она изучает.</a:t>
            </a:r>
            <a:endParaRPr lang="ru-RU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- Можно ли измерить вещество? </a:t>
            </a:r>
            <a:r>
              <a:rPr lang="ru-RU" sz="1200" b="0" i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(можно взвесить, определить длину, найти объем и т.д.)</a:t>
            </a:r>
            <a:endParaRPr lang="ru-RU" sz="1200" b="0" i="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rtl="0">
              <a:buFontTx/>
              <a:buChar char="-"/>
            </a:pPr>
            <a:r>
              <a:rPr lang="ru-RU" sz="1200" b="0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Можно ли определить количество энергии? </a:t>
            </a:r>
            <a:r>
              <a:rPr lang="ru-RU" sz="1200" b="0" i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(можно тепловую, электроэнергию и т.д.) </a:t>
            </a:r>
          </a:p>
          <a:p>
            <a:pPr rtl="0">
              <a:buFontTx/>
              <a:buChar char="-"/>
            </a:pPr>
            <a:r>
              <a:rPr lang="ru-RU" sz="1200" b="0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Измерение происходит путем сопоставления измеряемой величины с эталонной единицей </a:t>
            </a:r>
            <a:r>
              <a:rPr lang="ru-RU" sz="1200" b="0" i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(приводим примеры)</a:t>
            </a:r>
          </a:p>
          <a:p>
            <a:pPr rtl="0">
              <a:buFontTx/>
              <a:buChar char="-"/>
            </a:pPr>
            <a:r>
              <a:rPr lang="ru-RU" baseline="0" dirty="0" smtClean="0"/>
              <a:t> Как измерить информацию? В каких единицах измерения измеряют информацию?</a:t>
            </a:r>
          </a:p>
          <a:p>
            <a:pPr rtl="0">
              <a:buFontTx/>
              <a:buChar char="-"/>
            </a:pPr>
            <a:r>
              <a:rPr lang="ru-RU" baseline="0" dirty="0" smtClean="0"/>
              <a:t>Этот вопрос очень непростой. Ответ на него зависит от того, что мы понимаем под информацией. Но поскольку определять информацию можно по разному, то и способы измерения тоже могут быть разными.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Сообщение6– это информационный поток, который  в процессе передачи информации поступает</a:t>
            </a:r>
            <a:r>
              <a:rPr lang="ru-RU" i="1" baseline="0" dirty="0" smtClean="0"/>
              <a:t> от источника к приемнику . Это речь, которую мы слушаем (объяснение учителя, радиосообщение), это воспринимаемые нами зрительные образы (фильм, сигнал светофора), это текст книги, которую мы читаем и т. д.</a:t>
            </a:r>
            <a:endParaRPr lang="ru-RU" i="1" dirty="0" smtClean="0"/>
          </a:p>
          <a:p>
            <a:r>
              <a:rPr lang="ru-RU" i="1" dirty="0" smtClean="0"/>
              <a:t>Обсуждение</a:t>
            </a:r>
            <a:r>
              <a:rPr lang="ru-RU" i="1" baseline="0" dirty="0" smtClean="0"/>
              <a:t> вопроса : </a:t>
            </a:r>
            <a:r>
              <a:rPr lang="ru-RU" dirty="0" smtClean="0"/>
              <a:t> «В каком случае сообщение информативно для человека».</a:t>
            </a:r>
          </a:p>
          <a:p>
            <a:r>
              <a:rPr lang="ru-RU" dirty="0" smtClean="0"/>
              <a:t>Для разных людей одно и то же сообщение с точки зрения его информативности может быть разным.</a:t>
            </a:r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количество информации зависит от информативности.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количество информации зависит от её содержания, понятности и новизны.</a:t>
            </a:r>
            <a:endParaRPr lang="ru-RU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Существует 2 подхода при определении количества информации – содержательный и алфавитный. Содержательный применяется для измерения информации, используемой человеком, а алфавитный – компьютером.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Ответить на вопрос, что такое алфавит сначала предлагается самим</a:t>
            </a:r>
            <a:r>
              <a:rPr lang="ru-RU" baseline="0" dirty="0" smtClean="0"/>
              <a:t> учащимся, так как это понятие им хорошо знакомо.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Китайский иероглиф – цветок</a:t>
            </a:r>
          </a:p>
          <a:p>
            <a:r>
              <a:rPr lang="ru-RU" dirty="0" smtClean="0"/>
              <a:t>Обсуждаем с учащимися</a:t>
            </a:r>
            <a:r>
              <a:rPr lang="ru-RU" baseline="0" dirty="0" smtClean="0"/>
              <a:t> от чего зависит информационный вес символа и делаем вывод: </a:t>
            </a:r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/>
              </a:rPr>
              <a:t>вес символа зависит от  мощности алфавита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Бит – минимальная единица</a:t>
            </a:r>
            <a:r>
              <a:rPr lang="ru-RU" baseline="0" dirty="0" smtClean="0"/>
              <a:t> информации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739321-1243-46FD-BFCD-94F25D62B98E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012783-12BD-492D-95F0-50B9E48F28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12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0DF354-8791-4CB5-9678-A805BA7482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96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AF7BFB-F908-4FFC-91A2-4250FB206F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482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6EA8DD-E2B6-4F09-BA63-80A3E48151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010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F8AE18-DE9E-45D5-B1D5-00457C6AEC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023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101ABE-7406-4DF9-9A18-83E2AE1ABE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950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3FEA59-2A75-498B-867E-E3FCC1E99E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868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5C8455-70C6-41DC-96B9-E8616309D4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034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DAA6B-4ED6-431C-950D-CCCE6F1584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111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890E9E-A496-489B-911A-275A340E3D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250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F938DF-05B0-4149-BA2B-E4ABEB3EA1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77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EC020E-FF5A-496C-A1C9-68F8AD3A69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18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0.xml"/><Relationship Id="rId5" Type="http://schemas.openxmlformats.org/officeDocument/2006/relationships/slide" Target="slide16.xml"/><Relationship Id="rId4" Type="http://schemas.openxmlformats.org/officeDocument/2006/relationships/slide" Target="slide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illustrators.ru/uploads/illustration/image/6180/main_6180_original.jpg" TargetMode="External"/><Relationship Id="rId13" Type="http://schemas.openxmlformats.org/officeDocument/2006/relationships/hyperlink" Target="https://ds02.infourok.ru/uploads/ex/07c6/00042675-087f56bc/hello_html_m703627ca.jpg" TargetMode="External"/><Relationship Id="rId18" Type="http://schemas.openxmlformats.org/officeDocument/2006/relationships/hyperlink" Target="http://900igr.net/datai/fizkultura/Ves-rantsa/0014-008-Vyvody.png" TargetMode="External"/><Relationship Id="rId3" Type="http://schemas.openxmlformats.org/officeDocument/2006/relationships/hyperlink" Target="http://kpolyakov.spb.ru/" TargetMode="External"/><Relationship Id="rId21" Type="http://schemas.openxmlformats.org/officeDocument/2006/relationships/hyperlink" Target="http://do.ngs.ru/preview/do/4e1630bd52fb319db216b25a946afc03_1466144470_1000_895.jpg" TargetMode="External"/><Relationship Id="rId7" Type="http://schemas.openxmlformats.org/officeDocument/2006/relationships/hyperlink" Target="https://im1-tub-ru.yandex.net/i?id=4630877ac0072c07f3328fd36b256a43&amp;n=33&amp;h=215&amp;w=349" TargetMode="External"/><Relationship Id="rId12" Type="http://schemas.openxmlformats.org/officeDocument/2006/relationships/hyperlink" Target="http://img1.liveinternet.ru/images/attach/c/11/115/600/115600077_large_106.png" TargetMode="External"/><Relationship Id="rId17" Type="http://schemas.openxmlformats.org/officeDocument/2006/relationships/hyperlink" Target="http://images.clipartpanda.com/study-clipart-30333324-Illustration-Featuring-a-Group-of-Kids-Studying-Together-Stock-Vector.jpg" TargetMode="External"/><Relationship Id="rId2" Type="http://schemas.openxmlformats.org/officeDocument/2006/relationships/notesSlide" Target="../notesSlides/notesSlide22.xml"/><Relationship Id="rId16" Type="http://schemas.openxmlformats.org/officeDocument/2006/relationships/hyperlink" Target="http://bookz.ru/authors/uolter-aizekson/innovato_447/i_016.jpg" TargetMode="External"/><Relationship Id="rId20" Type="http://schemas.openxmlformats.org/officeDocument/2006/relationships/hyperlink" Target="http://images.easyfreeclipart.com/1355/dado-clip-art-at-clkercom-vector-online-royalty-free-1355886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academic.ru/pictures/enwiki/72/Hartley_ralph-vinton-lyon-001.jpg" TargetMode="External"/><Relationship Id="rId11" Type="http://schemas.openxmlformats.org/officeDocument/2006/relationships/hyperlink" Target="https://clipartion.com/wp-content/uploads/2015/11/boy-thinking-stock-photo-picture-and-royalty-free-image-image.jpg" TargetMode="External"/><Relationship Id="rId5" Type="http://schemas.openxmlformats.org/officeDocument/2006/relationships/hyperlink" Target="http://www.cartoonclipartfree.com/Cliparts_Free/Tiere_Free/Cartoon-Clipart-Free-40.gif" TargetMode="External"/><Relationship Id="rId15" Type="http://schemas.openxmlformats.org/officeDocument/2006/relationships/hyperlink" Target="http://aeol.su/sites/default/files/fornews/10r_2013mmd_2.2a.jpg" TargetMode="External"/><Relationship Id="rId10" Type="http://schemas.openxmlformats.org/officeDocument/2006/relationships/hyperlink" Target="http://img0.liveinternet.ru/images/attach/c/6/124/257/124257472_4543971.png" TargetMode="External"/><Relationship Id="rId19" Type="http://schemas.openxmlformats.org/officeDocument/2006/relationships/hyperlink" Target="http://pngimg.com/upload/keyboard_PNG5869.png" TargetMode="External"/><Relationship Id="rId4" Type="http://schemas.openxmlformats.org/officeDocument/2006/relationships/hyperlink" Target="http://www.cliparthut.com/clip-arts/110/whale-clip-art-110931.jpg" TargetMode="External"/><Relationship Id="rId9" Type="http://schemas.openxmlformats.org/officeDocument/2006/relationships/hyperlink" Target="http://pashap.ru/wp-content/uploads/2015/04/the-one-question-that-improves-your-job-search-outcome-1024x1024.jpg" TargetMode="External"/><Relationship Id="rId14" Type="http://schemas.openxmlformats.org/officeDocument/2006/relationships/hyperlink" Target="http://www.arhcity.ru/data/124/kniga_ishet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детки читаю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332656"/>
            <a:ext cx="5515068" cy="3465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71472" y="1"/>
            <a:ext cx="7772400" cy="119675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Измерение информации</a:t>
            </a:r>
          </a:p>
        </p:txBody>
      </p:sp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107504" y="4293096"/>
            <a:ext cx="2677976" cy="1224136"/>
          </a:xfrm>
          <a:prstGeom prst="roundRect">
            <a:avLst/>
          </a:prstGeom>
          <a:solidFill>
            <a:srgbClr val="FFFFD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Алфавитный подход</a:t>
            </a:r>
            <a:endParaRPr lang="ru-RU" sz="2400" dirty="0"/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>
            <a:off x="2915816" y="4293096"/>
            <a:ext cx="3096344" cy="1218436"/>
          </a:xfrm>
          <a:prstGeom prst="roundRect">
            <a:avLst/>
          </a:prstGeom>
          <a:solidFill>
            <a:srgbClr val="FFFFD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Единицы измерения информации</a:t>
            </a:r>
            <a:endParaRPr lang="ru-RU" sz="2400" dirty="0"/>
          </a:p>
        </p:txBody>
      </p:sp>
      <p:sp>
        <p:nvSpPr>
          <p:cNvPr id="6" name="Скругленный прямоугольник 5">
            <a:hlinkClick r:id="rId6" action="ppaction://hlinksldjump"/>
          </p:cNvPr>
          <p:cNvSpPr/>
          <p:nvPr/>
        </p:nvSpPr>
        <p:spPr>
          <a:xfrm>
            <a:off x="6156176" y="4293096"/>
            <a:ext cx="2915816" cy="1218436"/>
          </a:xfrm>
          <a:prstGeom prst="roundRect">
            <a:avLst/>
          </a:prstGeom>
          <a:solidFill>
            <a:srgbClr val="FFFFD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Содержательный подход</a:t>
            </a:r>
            <a:endParaRPr lang="ru-RU" sz="2400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3563888" y="3501008"/>
            <a:ext cx="1944216" cy="648072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b="51"/>
          <a:stretch>
            <a:fillRect/>
          </a:stretch>
        </p:blipFill>
        <p:spPr bwMode="auto">
          <a:xfrm>
            <a:off x="2483768" y="2492896"/>
            <a:ext cx="4405861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D6DEF7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88640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/>
              </a:rPr>
              <a:t>Какова </a:t>
            </a:r>
            <a:r>
              <a:rPr lang="ru-RU" sz="3200" b="1" dirty="0" smtClean="0">
                <a:latin typeface="arial"/>
              </a:rPr>
              <a:t>минимальная мощность алфавита</a:t>
            </a:r>
            <a:r>
              <a:rPr lang="ru-RU" sz="3200" dirty="0" smtClean="0">
                <a:latin typeface="arial"/>
              </a:rPr>
              <a:t>, с помощью которого можно записывать (кодировать) информацию?</a:t>
            </a:r>
          </a:p>
        </p:txBody>
      </p:sp>
      <p:sp>
        <p:nvSpPr>
          <p:cNvPr id="8" name="Овал 7"/>
          <p:cNvSpPr/>
          <p:nvPr/>
        </p:nvSpPr>
        <p:spPr>
          <a:xfrm>
            <a:off x="251520" y="4149080"/>
            <a:ext cx="1915413" cy="151216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  <a:sym typeface="Symbol"/>
              </a:rPr>
              <a:t></a:t>
            </a:r>
            <a:r>
              <a:rPr lang="ru-RU" sz="2400" b="1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ru-RU" sz="3600" b="1" dirty="0" smtClean="0">
                <a:latin typeface="Arial" pitchFamily="34" charset="0"/>
                <a:cs typeface="Arial" pitchFamily="34" charset="0"/>
                <a:sym typeface="Symbol"/>
              </a:rPr>
              <a:t>0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11760" y="4221088"/>
            <a:ext cx="1915413" cy="151216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  <a:sym typeface="Symbol"/>
              </a:rPr>
              <a:t>0 1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644008" y="4221088"/>
            <a:ext cx="1915413" cy="151216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  <a:sym typeface="Symbol"/>
              </a:rPr>
              <a:t>- +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04248" y="4149080"/>
            <a:ext cx="1915413" cy="151216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  <a:sym typeface="Symbol"/>
              </a:rPr>
              <a:t>Да нет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трелка вверх 11"/>
          <p:cNvSpPr/>
          <p:nvPr/>
        </p:nvSpPr>
        <p:spPr>
          <a:xfrm rot="14351765">
            <a:off x="2128497" y="2718598"/>
            <a:ext cx="504056" cy="202839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 rot="11161878">
            <a:off x="3401971" y="3483035"/>
            <a:ext cx="504056" cy="105643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 rot="9774893">
            <a:off x="4863452" y="3407219"/>
            <a:ext cx="504056" cy="107938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 rot="7248235" flipH="1">
            <a:off x="6040234" y="2790608"/>
            <a:ext cx="504056" cy="202839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987824" y="1988840"/>
            <a:ext cx="2664296" cy="1800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Двоичный алфавит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8"/>
          <p:cNvGrpSpPr/>
          <p:nvPr/>
        </p:nvGrpSpPr>
        <p:grpSpPr>
          <a:xfrm>
            <a:off x="2843808" y="3429000"/>
            <a:ext cx="3312368" cy="1152128"/>
            <a:chOff x="2843808" y="3429000"/>
            <a:chExt cx="3312368" cy="1152128"/>
          </a:xfrm>
        </p:grpSpPr>
        <p:cxnSp>
          <p:nvCxnSpPr>
            <p:cNvPr id="16" name="Прямая со стрелкой 15"/>
            <p:cNvCxnSpPr/>
            <p:nvPr/>
          </p:nvCxnSpPr>
          <p:spPr>
            <a:xfrm flipH="1">
              <a:off x="2843808" y="3429000"/>
              <a:ext cx="3312368" cy="792088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 flipH="1">
              <a:off x="4860032" y="3429000"/>
              <a:ext cx="1296144" cy="1152128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251520" y="1196752"/>
            <a:ext cx="8640960" cy="2246769"/>
          </a:xfrm>
          <a:prstGeom prst="rect">
            <a:avLst/>
          </a:prstGeom>
          <a:solidFill>
            <a:srgbClr val="FFFFD9"/>
          </a:solidFill>
          <a:ln w="9525">
            <a:solidFill>
              <a:srgbClr val="FFFFB7"/>
            </a:solidFill>
            <a:miter lim="800000"/>
            <a:headEnd/>
            <a:tailEnd/>
          </a:ln>
          <a:effectLst>
            <a:outerShdw dist="71842" dir="2700000" algn="ctr" rotWithShape="0">
              <a:schemeClr val="tx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4000" dirty="0"/>
              <a:t>Информационный вес символа двоичного алфавита принят за единицу информации – </a:t>
            </a:r>
            <a:r>
              <a:rPr lang="ru-RU" sz="6000" b="1" dirty="0">
                <a:solidFill>
                  <a:srgbClr val="990033"/>
                </a:solidFill>
              </a:rPr>
              <a:t>1 бит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50825" y="115888"/>
            <a:ext cx="8229600" cy="620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atin typeface="Arial" pitchFamily="34" charset="0"/>
                <a:ea typeface="+mj-ea"/>
                <a:cs typeface="Arial" pitchFamily="34" charset="0"/>
              </a:rPr>
              <a:t>Двоичный алфавит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3" name="Группа 3"/>
          <p:cNvGrpSpPr/>
          <p:nvPr/>
        </p:nvGrpSpPr>
        <p:grpSpPr>
          <a:xfrm>
            <a:off x="0" y="908720"/>
            <a:ext cx="8892480" cy="72008"/>
            <a:chOff x="0" y="836712"/>
            <a:chExt cx="8892480" cy="72008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Прямоугольник 55"/>
          <p:cNvSpPr>
            <a:spLocks noChangeArrowheads="1"/>
          </p:cNvSpPr>
          <p:nvPr/>
        </p:nvSpPr>
        <p:spPr bwMode="auto">
          <a:xfrm>
            <a:off x="2123728" y="4365104"/>
            <a:ext cx="813043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 dirty="0" smtClean="0"/>
              <a:t>0</a:t>
            </a:r>
            <a:endParaRPr lang="ru-RU" sz="8800" dirty="0"/>
          </a:p>
        </p:txBody>
      </p:sp>
      <p:sp>
        <p:nvSpPr>
          <p:cNvPr id="14" name="Прямоугольник 55"/>
          <p:cNvSpPr>
            <a:spLocks noChangeArrowheads="1"/>
          </p:cNvSpPr>
          <p:nvPr/>
        </p:nvSpPr>
        <p:spPr bwMode="auto">
          <a:xfrm>
            <a:off x="3995936" y="4365104"/>
            <a:ext cx="813043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 dirty="0" smtClean="0"/>
              <a:t>1</a:t>
            </a:r>
            <a:endParaRPr lang="ru-RU" sz="8800" dirty="0"/>
          </a:p>
        </p:txBody>
      </p:sp>
      <p:pic>
        <p:nvPicPr>
          <p:cNvPr id="15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3357562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539750" y="708025"/>
            <a:ext cx="80645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Информация, записанная на машинном языке, весит:</a:t>
            </a:r>
          </a:p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endParaRPr lang="ru-RU" sz="2400" b="1" dirty="0"/>
          </a:p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r>
              <a:rPr lang="ru-RU" sz="2400" b="1" dirty="0"/>
              <a:t>011 100 1</a:t>
            </a:r>
          </a:p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r>
              <a:rPr lang="ru-RU" sz="2400" b="1" dirty="0"/>
              <a:t>			010 011</a:t>
            </a:r>
          </a:p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r>
              <a:rPr lang="ru-RU" sz="2400" b="1" dirty="0"/>
              <a:t>101 </a:t>
            </a:r>
          </a:p>
          <a:p>
            <a:pPr algn="r">
              <a:lnSpc>
                <a:spcPct val="130000"/>
              </a:lnSpc>
              <a:spcBef>
                <a:spcPct val="50000"/>
              </a:spcBef>
              <a:defRPr/>
            </a:pPr>
            <a:r>
              <a:rPr lang="ru-RU" sz="2400" b="1" dirty="0"/>
              <a:t>011 001 101 111 01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28764" y="2348880"/>
            <a:ext cx="207621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 бит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88024" y="3068960"/>
            <a:ext cx="207621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 бит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331640" y="3795789"/>
            <a:ext cx="2491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бита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864725" y="5244941"/>
            <a:ext cx="251703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14 бит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35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95536" y="620688"/>
          <a:ext cx="8360229" cy="1249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5536" y="2708920"/>
            <a:ext cx="8350088" cy="1323439"/>
          </a:xfrm>
          <a:prstGeom prst="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Информационный вес символа = длине двоичного кода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72462" y="3357562"/>
            <a:ext cx="870936" cy="8709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4786322"/>
            <a:ext cx="8429684" cy="1754326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u="sng" dirty="0" smtClean="0"/>
              <a:t>Например: </a:t>
            </a:r>
            <a:r>
              <a:rPr lang="ru-RU" sz="2800" dirty="0" smtClean="0"/>
              <a:t>11101000111011011111010011101110111100001110110011100000111101101110100011111111  содержит 40 бит информации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568952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Сколько символов можно  закодировать двумя битами?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1412777"/>
            <a:ext cx="2160240" cy="3528391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0 0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0 1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1 0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1 1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0" y="1124744"/>
            <a:ext cx="8892480" cy="72008"/>
            <a:chOff x="0" y="836712"/>
            <a:chExt cx="8892480" cy="72008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79512" y="5301208"/>
            <a:ext cx="8640960" cy="954107"/>
          </a:xfrm>
          <a:prstGeom prst="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Значит в алфавите мощностью 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4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символа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информационный вес каждого символа - 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2 бита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568952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Сколько символов можно  закодировать тремя битами?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340768"/>
            <a:ext cx="2520280" cy="3528391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0 0 0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0 0 1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0 1 0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0 1 1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0" y="1124744"/>
            <a:ext cx="8892480" cy="72008"/>
            <a:chOff x="0" y="836712"/>
            <a:chExt cx="8892480" cy="72008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79512" y="5157192"/>
            <a:ext cx="8640960" cy="954107"/>
          </a:xfrm>
          <a:prstGeom prst="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Значит в алфавите мощностью </a:t>
            </a:r>
            <a:r>
              <a:rPr lang="ru-RU" sz="2800" b="1" i="1" smtClean="0">
                <a:latin typeface="Arial" pitchFamily="34" charset="0"/>
                <a:cs typeface="Arial" pitchFamily="34" charset="0"/>
              </a:rPr>
              <a:t>8 </a:t>
            </a:r>
            <a:r>
              <a:rPr lang="ru-RU" sz="2800" i="1" smtClean="0">
                <a:latin typeface="Arial" pitchFamily="34" charset="0"/>
                <a:cs typeface="Arial" pitchFamily="34" charset="0"/>
              </a:rPr>
              <a:t>символов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информационный вес каждого символа - 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3 бита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788024" y="1340768"/>
            <a:ext cx="2664296" cy="35283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914400" marR="0" lvl="0" indent="-9144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arenR" startAt="5"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1 0 0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arenR" startAt="5"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4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1 0 1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arenR" startAt="5"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1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1 0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arenR" startAt="5"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1 1 1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259402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2"/>
          <p:cNvSpPr>
            <a:spLocks/>
          </p:cNvSpPr>
          <p:nvPr/>
        </p:nvSpPr>
        <p:spPr bwMode="auto">
          <a:xfrm>
            <a:off x="323528" y="44624"/>
            <a:ext cx="8641085" cy="50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b="1" dirty="0"/>
              <a:t>Единицы измерения информации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771800" y="1340768"/>
            <a:ext cx="6372200" cy="2357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/>
              <a:t>КОМПЬЮТЕРНЫЙ  АЛФАВИТ</a:t>
            </a:r>
          </a:p>
          <a:p>
            <a:pPr algn="just">
              <a:spcBef>
                <a:spcPct val="30000"/>
              </a:spcBef>
              <a:buFontTx/>
              <a:buChar char="•"/>
            </a:pPr>
            <a:r>
              <a:rPr lang="ru-RU" sz="2400" i="1" dirty="0"/>
              <a:t> русские </a:t>
            </a:r>
            <a:r>
              <a:rPr lang="ru-RU" sz="2400" i="1" dirty="0" smtClean="0"/>
              <a:t>буквы</a:t>
            </a:r>
            <a:endParaRPr lang="ru-RU" sz="2400" i="1" dirty="0"/>
          </a:p>
          <a:p>
            <a:pPr algn="just">
              <a:buFontTx/>
              <a:buChar char="•"/>
            </a:pPr>
            <a:r>
              <a:rPr lang="ru-RU" sz="2400" i="1" dirty="0"/>
              <a:t> латинские </a:t>
            </a:r>
            <a:r>
              <a:rPr lang="ru-RU" sz="2400" i="1" dirty="0" smtClean="0"/>
              <a:t>буквы</a:t>
            </a:r>
            <a:endParaRPr lang="ru-RU" sz="2400" i="1" dirty="0"/>
          </a:p>
          <a:p>
            <a:pPr algn="just">
              <a:buFontTx/>
              <a:buChar char="•"/>
            </a:pPr>
            <a:r>
              <a:rPr lang="ru-RU" sz="2400" i="1" dirty="0"/>
              <a:t> цифры  (1, 2, 3, 4, 5, 6, 7, 8, 9, 0)</a:t>
            </a:r>
          </a:p>
          <a:p>
            <a:pPr algn="just">
              <a:buFontTx/>
              <a:buChar char="•"/>
            </a:pPr>
            <a:r>
              <a:rPr lang="ru-RU" sz="2400" i="1" dirty="0"/>
              <a:t> математические знаки (+, -, *, </a:t>
            </a:r>
            <a:r>
              <a:rPr lang="en-US" sz="2400" i="1" dirty="0"/>
              <a:t>/</a:t>
            </a:r>
            <a:r>
              <a:rPr lang="ru-RU" sz="2400" i="1" dirty="0"/>
              <a:t>, </a:t>
            </a:r>
            <a:r>
              <a:rPr lang="en-US" sz="2400" i="1" dirty="0"/>
              <a:t>^, </a:t>
            </a:r>
            <a:r>
              <a:rPr lang="ru-RU" sz="2400" i="1" dirty="0"/>
              <a:t>=) </a:t>
            </a:r>
          </a:p>
          <a:p>
            <a:pPr algn="just">
              <a:buFontTx/>
              <a:buChar char="•"/>
            </a:pPr>
            <a:r>
              <a:rPr lang="ru-RU" sz="2400" i="1" dirty="0"/>
              <a:t> прочие символы («», №, %, </a:t>
            </a:r>
            <a:r>
              <a:rPr lang="en-US" sz="2400" i="1" dirty="0"/>
              <a:t>&lt;</a:t>
            </a:r>
            <a:r>
              <a:rPr lang="ru-RU" sz="2400" i="1" dirty="0"/>
              <a:t>, </a:t>
            </a:r>
            <a:r>
              <a:rPr lang="en-US" sz="2400" i="1" dirty="0"/>
              <a:t>&gt;</a:t>
            </a:r>
            <a:r>
              <a:rPr lang="ru-RU" sz="2400" i="1" dirty="0"/>
              <a:t>, </a:t>
            </a:r>
            <a:r>
              <a:rPr lang="en-US" sz="2400" i="1" dirty="0"/>
              <a:t>:, ;, #, &amp;)</a:t>
            </a:r>
            <a:endParaRPr lang="ru-RU" sz="2400" i="1" dirty="0"/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-36512" y="3717032"/>
            <a:ext cx="8892480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3538">
              <a:lnSpc>
                <a:spcPct val="110000"/>
              </a:lnSpc>
              <a:spcBef>
                <a:spcPct val="30000"/>
              </a:spcBef>
            </a:pPr>
            <a:r>
              <a:rPr lang="ru-RU" sz="2800" dirty="0" smtClean="0"/>
              <a:t>Компьютерный алфавит </a:t>
            </a:r>
            <a:r>
              <a:rPr lang="ru-RU" sz="2800" dirty="0"/>
              <a:t>содержит 256 символов. </a:t>
            </a:r>
            <a:r>
              <a:rPr lang="ru-RU" sz="2800" dirty="0" smtClean="0"/>
              <a:t>256 </a:t>
            </a:r>
            <a:r>
              <a:rPr lang="ru-RU" sz="2800" dirty="0"/>
              <a:t>= 2</a:t>
            </a:r>
            <a:r>
              <a:rPr lang="ru-RU" sz="2800" baseline="30000" dirty="0"/>
              <a:t>8</a:t>
            </a:r>
            <a:r>
              <a:rPr lang="ru-RU" sz="2800" dirty="0"/>
              <a:t> </a:t>
            </a:r>
            <a:r>
              <a:rPr lang="ru-RU" sz="2800" dirty="0">
                <a:sym typeface="Symbol" pitchFamily="18" charset="2"/>
              </a:rPr>
              <a:t></a:t>
            </a:r>
            <a:r>
              <a:rPr lang="ru-RU" sz="2800" dirty="0"/>
              <a:t>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/>
              <a:t>=8</a:t>
            </a:r>
            <a:r>
              <a:rPr lang="ru-RU" sz="2800" dirty="0" smtClean="0"/>
              <a:t> битов  </a:t>
            </a:r>
            <a:endParaRPr lang="en-US" sz="2800" dirty="0"/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252829" y="5589240"/>
            <a:ext cx="8567643" cy="104028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4625" indent="7938">
              <a:lnSpc>
                <a:spcPct val="110000"/>
              </a:lnSpc>
              <a:spcBef>
                <a:spcPct val="30000"/>
              </a:spcBef>
            </a:pPr>
            <a:r>
              <a:rPr lang="ru-RU" sz="2800" b="1" i="1" dirty="0"/>
              <a:t>1 байт</a:t>
            </a:r>
            <a:r>
              <a:rPr lang="ru-RU" sz="2800" dirty="0"/>
              <a:t> - информационный вес символа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ru-RU" sz="2800" dirty="0"/>
              <a:t>алфавита мощностью 256.  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251520" y="4869160"/>
            <a:ext cx="8606760" cy="5295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182563" algn="ctr">
              <a:lnSpc>
                <a:spcPct val="110000"/>
              </a:lnSpc>
              <a:spcBef>
                <a:spcPct val="30000"/>
              </a:spcBef>
            </a:pPr>
            <a:r>
              <a:rPr lang="ru-RU" sz="2800" b="1" i="1" dirty="0"/>
              <a:t>1 байт = 8 битов</a:t>
            </a:r>
          </a:p>
        </p:txBody>
      </p:sp>
      <p:grpSp>
        <p:nvGrpSpPr>
          <p:cNvPr id="3" name="Группа 3"/>
          <p:cNvGrpSpPr/>
          <p:nvPr/>
        </p:nvGrpSpPr>
        <p:grpSpPr>
          <a:xfrm>
            <a:off x="0" y="548680"/>
            <a:ext cx="8892480" cy="72008"/>
            <a:chOff x="0" y="836712"/>
            <a:chExt cx="8892480" cy="72008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62234" y="5143512"/>
            <a:ext cx="881766" cy="881766"/>
          </a:xfrm>
          <a:prstGeom prst="rect">
            <a:avLst/>
          </a:prstGeom>
          <a:noFill/>
        </p:spPr>
      </p:pic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179512" y="692696"/>
            <a:ext cx="8606760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182563">
              <a:spcBef>
                <a:spcPts val="0"/>
              </a:spcBef>
            </a:pPr>
            <a:r>
              <a:rPr lang="ru-RU" sz="2800" b="1" i="1" dirty="0"/>
              <a:t>1 </a:t>
            </a:r>
            <a:r>
              <a:rPr lang="ru-RU" sz="2800" b="1" i="1" dirty="0" smtClean="0"/>
              <a:t>бит – </a:t>
            </a:r>
            <a:r>
              <a:rPr lang="ru-RU" sz="2400" i="1" dirty="0" smtClean="0"/>
              <a:t>минимальная единица измерения информации</a:t>
            </a:r>
            <a:endParaRPr lang="ru-RU" sz="2400" i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/>
      <p:bldP spid="23563" grpId="0"/>
      <p:bldP spid="23566" grpId="0" animBg="1"/>
      <p:bldP spid="23567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116013" y="404813"/>
            <a:ext cx="72723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Единицы измерения информационного объёма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750" y="2214563"/>
            <a:ext cx="8175625" cy="2708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dirty="0">
                <a:latin typeface="+mn-lt"/>
              </a:rPr>
              <a:t>1 байт    =  2</a:t>
            </a:r>
            <a:r>
              <a:rPr lang="ru-RU" sz="3400" baseline="30000" dirty="0">
                <a:latin typeface="+mn-lt"/>
              </a:rPr>
              <a:t>3</a:t>
            </a:r>
            <a:r>
              <a:rPr lang="ru-RU" sz="3400" dirty="0">
                <a:latin typeface="+mn-lt"/>
              </a:rPr>
              <a:t>бит = 8 бит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dirty="0">
                <a:latin typeface="+mn-lt"/>
              </a:rPr>
              <a:t>1 Кбайт  =  2</a:t>
            </a:r>
            <a:r>
              <a:rPr lang="ru-RU" sz="3400" baseline="30000" dirty="0">
                <a:latin typeface="+mn-lt"/>
              </a:rPr>
              <a:t>10</a:t>
            </a:r>
            <a:r>
              <a:rPr lang="ru-RU" sz="3400" dirty="0">
                <a:latin typeface="+mn-lt"/>
              </a:rPr>
              <a:t>байт = 1024 байт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dirty="0">
                <a:latin typeface="+mn-lt"/>
              </a:rPr>
              <a:t>1 Мбайт  = 2</a:t>
            </a:r>
            <a:r>
              <a:rPr lang="ru-RU" sz="3400" baseline="30000" dirty="0">
                <a:latin typeface="+mn-lt"/>
              </a:rPr>
              <a:t>10</a:t>
            </a:r>
            <a:r>
              <a:rPr lang="ru-RU" sz="3400" dirty="0">
                <a:latin typeface="+mn-lt"/>
              </a:rPr>
              <a:t>Кбайт = 1024 Кбайт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dirty="0">
                <a:latin typeface="+mn-lt"/>
              </a:rPr>
              <a:t>1 Гбайт  =  </a:t>
            </a:r>
            <a:r>
              <a:rPr lang="ru-RU" sz="3400" dirty="0"/>
              <a:t>2</a:t>
            </a:r>
            <a:r>
              <a:rPr lang="ru-RU" sz="3400" baseline="30000" dirty="0"/>
              <a:t>10</a:t>
            </a:r>
            <a:r>
              <a:rPr lang="ru-RU" sz="3400" dirty="0"/>
              <a:t>Мбайт = </a:t>
            </a:r>
            <a:r>
              <a:rPr lang="ru-RU" sz="3400" dirty="0">
                <a:latin typeface="+mn-lt"/>
              </a:rPr>
              <a:t>1024 Мбайт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dirty="0">
                <a:latin typeface="+mn-lt"/>
              </a:rPr>
              <a:t>1 Тбайт =  </a:t>
            </a:r>
            <a:r>
              <a:rPr lang="ru-RU" sz="3400" dirty="0"/>
              <a:t>2</a:t>
            </a:r>
            <a:r>
              <a:rPr lang="ru-RU" sz="3400" baseline="30000" dirty="0"/>
              <a:t>10</a:t>
            </a:r>
            <a:r>
              <a:rPr lang="ru-RU" sz="3400" dirty="0"/>
              <a:t>Гбайт = </a:t>
            </a:r>
            <a:r>
              <a:rPr lang="ru-RU" sz="3400" dirty="0">
                <a:latin typeface="+mn-lt"/>
              </a:rPr>
              <a:t>1024 Гбайт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24744"/>
            <a:ext cx="8064896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5000"/>
              </a:spcBef>
              <a:buFont typeface="Wingdings" pitchFamily="2" charset="2"/>
              <a:buNone/>
              <a:tabLst>
                <a:tab pos="3860800" algn="l"/>
              </a:tabLst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 байт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800" i="1" dirty="0" err="1" smtClean="0">
                <a:latin typeface="Arial" pitchFamily="34" charset="0"/>
                <a:cs typeface="Arial" pitchFamily="34" charset="0"/>
              </a:rPr>
              <a:t>byt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е)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    =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бит</a:t>
            </a:r>
          </a:p>
          <a:p>
            <a:pPr eaLnBrk="1" hangingPunct="1">
              <a:spcBef>
                <a:spcPts val="4200"/>
              </a:spcBef>
              <a:buFont typeface="Wingdings" pitchFamily="2" charset="2"/>
              <a:buNone/>
              <a:tabLst>
                <a:tab pos="3860800" algn="l"/>
              </a:tabLst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 Кбайт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(килобайт)  =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1024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байт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=2</a:t>
            </a:r>
            <a:r>
              <a:rPr lang="en-US" sz="2800" baseline="300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байт</a:t>
            </a:r>
          </a:p>
          <a:p>
            <a:pPr eaLnBrk="1" hangingPunct="1">
              <a:spcBef>
                <a:spcPts val="4200"/>
              </a:spcBef>
              <a:buFont typeface="Wingdings" pitchFamily="2" charset="2"/>
              <a:buNone/>
              <a:tabLst>
                <a:tab pos="3860800" algn="l"/>
              </a:tabLst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 Мбайт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(мегабайт) =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1024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Кбайт</a:t>
            </a:r>
          </a:p>
          <a:p>
            <a:pPr eaLnBrk="1" hangingPunct="1">
              <a:spcBef>
                <a:spcPts val="4200"/>
              </a:spcBef>
              <a:buFont typeface="Wingdings" pitchFamily="2" charset="2"/>
              <a:buNone/>
              <a:tabLst>
                <a:tab pos="3860800" algn="l"/>
              </a:tabLst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 Гбайт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(гигабайт) =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1024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Мбайт</a:t>
            </a:r>
          </a:p>
          <a:p>
            <a:pPr eaLnBrk="1" hangingPunct="1">
              <a:spcBef>
                <a:spcPts val="4200"/>
              </a:spcBef>
              <a:buFont typeface="Wingdings" pitchFamily="2" charset="2"/>
              <a:buNone/>
              <a:tabLst>
                <a:tab pos="3860800" algn="l"/>
              </a:tabLst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 Тбайт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(терабайт) =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1024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Гбайт</a:t>
            </a:r>
          </a:p>
          <a:p>
            <a:pPr eaLnBrk="1" hangingPunct="1">
              <a:spcBef>
                <a:spcPts val="4200"/>
              </a:spcBef>
              <a:buFont typeface="Wingdings" pitchFamily="2" charset="2"/>
              <a:buNone/>
              <a:tabLst>
                <a:tab pos="3860800" algn="l"/>
              </a:tabLst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 Пбайт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(петабайт) =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1024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Тбайт</a:t>
            </a:r>
          </a:p>
        </p:txBody>
      </p:sp>
      <p:sp>
        <p:nvSpPr>
          <p:cNvPr id="3" name="Заголовок 2"/>
          <p:cNvSpPr>
            <a:spLocks/>
          </p:cNvSpPr>
          <p:nvPr/>
        </p:nvSpPr>
        <p:spPr bwMode="auto">
          <a:xfrm>
            <a:off x="323528" y="188913"/>
            <a:ext cx="8641085" cy="647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3600" b="1" dirty="0">
                <a:solidFill>
                  <a:schemeClr val="tx2"/>
                </a:solidFill>
              </a:rPr>
              <a:t>Единицы измерения информации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0" y="908720"/>
            <a:ext cx="8892480" cy="72008"/>
            <a:chOff x="0" y="836712"/>
            <a:chExt cx="8892480" cy="72008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79512" y="1772816"/>
            <a:ext cx="3600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умножение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8604448" y="1844824"/>
            <a:ext cx="3600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деление</a:t>
            </a:r>
            <a:endParaRPr lang="ru-RU" sz="32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683568" y="1484784"/>
            <a:ext cx="0" cy="4824536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8532440" y="1556792"/>
            <a:ext cx="0" cy="4824536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Куб 9"/>
          <p:cNvSpPr/>
          <p:nvPr/>
        </p:nvSpPr>
        <p:spPr>
          <a:xfrm>
            <a:off x="714375" y="1714500"/>
            <a:ext cx="2500313" cy="2500313"/>
          </a:xfrm>
          <a:prstGeom prst="cub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КРУПНАЯ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ЕДИНИЦА</a:t>
            </a:r>
          </a:p>
        </p:txBody>
      </p:sp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928688" y="285750"/>
            <a:ext cx="77866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  <a:latin typeface="Century Schoolbook" pitchFamily="18" charset="0"/>
              </a:rPr>
              <a:t>Перевод из крупных единиц в мелкие</a:t>
            </a:r>
          </a:p>
        </p:txBody>
      </p:sp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714375" y="5214938"/>
            <a:ext cx="3929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latin typeface="Century Schoolbook" pitchFamily="18" charset="0"/>
              </a:rPr>
              <a:t>10 байт =</a:t>
            </a:r>
          </a:p>
        </p:txBody>
      </p:sp>
      <p:sp>
        <p:nvSpPr>
          <p:cNvPr id="9" name="Куб 8"/>
          <p:cNvSpPr/>
          <p:nvPr/>
        </p:nvSpPr>
        <p:spPr>
          <a:xfrm>
            <a:off x="5857875" y="2071688"/>
            <a:ext cx="1571625" cy="1571625"/>
          </a:xfrm>
          <a:prstGeom prst="cub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МЕЛКАЯ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ЕДИНИЦА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3357563" y="2643188"/>
            <a:ext cx="2286000" cy="428625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ьная выноска 11"/>
          <p:cNvSpPr/>
          <p:nvPr/>
        </p:nvSpPr>
        <p:spPr>
          <a:xfrm>
            <a:off x="4286250" y="1071563"/>
            <a:ext cx="1571625" cy="1143000"/>
          </a:xfrm>
          <a:prstGeom prst="wedgeEllipseCallout">
            <a:avLst>
              <a:gd name="adj1" fmla="val -60359"/>
              <a:gd name="adj2" fmla="val 81605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dirty="0"/>
              <a:t>*</a:t>
            </a:r>
          </a:p>
        </p:txBody>
      </p:sp>
      <p:sp>
        <p:nvSpPr>
          <p:cNvPr id="25608" name="TextBox 7"/>
          <p:cNvSpPr txBox="1">
            <a:spLocks noChangeArrowheads="1"/>
          </p:cNvSpPr>
          <p:nvPr/>
        </p:nvSpPr>
        <p:spPr bwMode="auto">
          <a:xfrm>
            <a:off x="785813" y="4857750"/>
            <a:ext cx="5572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Schoolbook" pitchFamily="18" charset="0"/>
              </a:rPr>
              <a:t>Переведите  в биты: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055075" y="5143512"/>
            <a:ext cx="251703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80 бит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Три кита на которых стоит мир</a:t>
            </a:r>
            <a:r>
              <a:rPr lang="ru-RU" sz="4000" dirty="0" smtClean="0"/>
              <a:t> </a:t>
            </a:r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73025" y="1773114"/>
            <a:ext cx="2843213" cy="1655961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b="1" dirty="0"/>
              <a:t>Вещество</a:t>
            </a:r>
          </a:p>
          <a:p>
            <a:pPr algn="ctr"/>
            <a:endParaRPr lang="ru-RU" sz="1400" i="1" dirty="0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3059113" y="1773114"/>
            <a:ext cx="2881312" cy="1655961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b="1" dirty="0"/>
              <a:t>Энергия</a:t>
            </a:r>
          </a:p>
          <a:p>
            <a:pPr algn="ctr"/>
            <a:endParaRPr lang="ru-RU" dirty="0"/>
          </a:p>
        </p:txBody>
      </p:sp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6084168" y="1772816"/>
            <a:ext cx="3059833" cy="1655961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b="1" dirty="0"/>
              <a:t>Информация</a:t>
            </a:r>
          </a:p>
          <a:p>
            <a:pPr algn="ctr"/>
            <a:endParaRPr lang="ru-RU" sz="2400" dirty="0"/>
          </a:p>
        </p:txBody>
      </p:sp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67544" y="620688"/>
            <a:ext cx="1982788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8" name="Picture 1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659563" y="621407"/>
            <a:ext cx="1982787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563888" y="620688"/>
            <a:ext cx="172085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0" y="3501008"/>
            <a:ext cx="32861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Можно ли измерить вещество?</a:t>
            </a:r>
            <a:endParaRPr lang="ru-RU" sz="2400" dirty="0"/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179512" y="4869160"/>
            <a:ext cx="4214842" cy="1725912"/>
          </a:xfrm>
          <a:prstGeom prst="wedgeRoundRectCallout">
            <a:avLst>
              <a:gd name="adj1" fmla="val -15144"/>
              <a:gd name="adj2" fmla="val -82160"/>
              <a:gd name="adj3" fmla="val 16667"/>
            </a:avLst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Например:</a:t>
            </a:r>
          </a:p>
          <a:p>
            <a:pPr algn="ctr"/>
            <a:r>
              <a:rPr lang="ru-RU" sz="2400" dirty="0" smtClean="0"/>
              <a:t>длина (мм, см, дм, м,…</a:t>
            </a:r>
          </a:p>
          <a:p>
            <a:pPr algn="ctr"/>
            <a:r>
              <a:rPr lang="ru-RU" sz="2400" dirty="0" smtClean="0"/>
              <a:t>вес (мг, г, кг,…</a:t>
            </a:r>
          </a:p>
          <a:p>
            <a:pPr algn="ctr"/>
            <a:r>
              <a:rPr lang="ru-RU" sz="2400" dirty="0" smtClean="0"/>
              <a:t>объем (мм</a:t>
            </a:r>
            <a:r>
              <a:rPr lang="ru-RU" sz="2400" baseline="30000" dirty="0" smtClean="0"/>
              <a:t>3</a:t>
            </a:r>
            <a:r>
              <a:rPr lang="ru-RU" sz="2400" dirty="0" smtClean="0"/>
              <a:t>, см</a:t>
            </a:r>
            <a:r>
              <a:rPr lang="ru-RU" sz="2400" baseline="30000" dirty="0" smtClean="0"/>
              <a:t>3</a:t>
            </a:r>
            <a:r>
              <a:rPr lang="ru-RU" sz="2400" dirty="0" smtClean="0"/>
              <a:t>,… 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2926646" y="3501008"/>
            <a:ext cx="3373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Можно ли измерить энергию?</a:t>
            </a:r>
            <a:endParaRPr lang="ru-RU" sz="2400" dirty="0"/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2987824" y="4869160"/>
            <a:ext cx="4024468" cy="1725912"/>
          </a:xfrm>
          <a:prstGeom prst="wedgeRoundRectCallout">
            <a:avLst>
              <a:gd name="adj1" fmla="val -9983"/>
              <a:gd name="adj2" fmla="val -81624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Например:</a:t>
            </a:r>
          </a:p>
          <a:p>
            <a:pPr algn="ctr"/>
            <a:r>
              <a:rPr lang="ru-RU" sz="2400" dirty="0" smtClean="0"/>
              <a:t>тепловая энергия,</a:t>
            </a:r>
          </a:p>
          <a:p>
            <a:pPr algn="ctr"/>
            <a:r>
              <a:rPr lang="ru-RU" sz="2400" dirty="0" smtClean="0"/>
              <a:t>электроэнергия (Дж)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5857884" y="3429000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Как измерить количество информации?</a:t>
            </a:r>
            <a:endParaRPr lang="ru-RU" sz="2400" dirty="0"/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4427984" y="5085184"/>
            <a:ext cx="4381658" cy="1572206"/>
          </a:xfrm>
          <a:prstGeom prst="wedgeRoundRectCallout">
            <a:avLst>
              <a:gd name="adj1" fmla="val 22011"/>
              <a:gd name="adj2" fmla="val -79423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Какие единицы измерения?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4" grpId="0" animBg="1"/>
      <p:bldP spid="5131" grpId="0" animBg="1"/>
      <p:bldP spid="5132" grpId="0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 animBg="1"/>
      <p:bldP spid="19" grpId="1" animBg="1"/>
      <p:bldP spid="20" grpId="0"/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Куб 9"/>
          <p:cNvSpPr/>
          <p:nvPr/>
        </p:nvSpPr>
        <p:spPr>
          <a:xfrm>
            <a:off x="5572125" y="1928813"/>
            <a:ext cx="2500313" cy="2500312"/>
          </a:xfrm>
          <a:prstGeom prst="cub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КРУПНАЯ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ЕДИНИЦА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857250" y="5286375"/>
            <a:ext cx="3929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latin typeface="Century Schoolbook" pitchFamily="18" charset="0"/>
              </a:rPr>
              <a:t>32 бита =</a:t>
            </a:r>
          </a:p>
        </p:txBody>
      </p:sp>
      <p:sp>
        <p:nvSpPr>
          <p:cNvPr id="9" name="Куб 8"/>
          <p:cNvSpPr/>
          <p:nvPr/>
        </p:nvSpPr>
        <p:spPr>
          <a:xfrm>
            <a:off x="1214438" y="2786063"/>
            <a:ext cx="1571625" cy="1571625"/>
          </a:xfrm>
          <a:prstGeom prst="cub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МЕЛКАЯ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ЕДИНИЦА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3214688" y="3214688"/>
            <a:ext cx="1857375" cy="428625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ьная выноска 11"/>
          <p:cNvSpPr/>
          <p:nvPr/>
        </p:nvSpPr>
        <p:spPr>
          <a:xfrm>
            <a:off x="3500438" y="1357313"/>
            <a:ext cx="1571625" cy="1357312"/>
          </a:xfrm>
          <a:prstGeom prst="wedgeEllipseCallout">
            <a:avLst>
              <a:gd name="adj1" fmla="val -22150"/>
              <a:gd name="adj2" fmla="val 84558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dirty="0"/>
              <a:t>:</a:t>
            </a:r>
          </a:p>
        </p:txBody>
      </p:sp>
      <p:sp>
        <p:nvSpPr>
          <p:cNvPr id="26631" name="Text Box 2"/>
          <p:cNvSpPr txBox="1">
            <a:spLocks noChangeArrowheads="1"/>
          </p:cNvSpPr>
          <p:nvPr/>
        </p:nvSpPr>
        <p:spPr bwMode="auto">
          <a:xfrm>
            <a:off x="928688" y="285750"/>
            <a:ext cx="77866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  <a:latin typeface="Century Schoolbook" pitchFamily="18" charset="0"/>
              </a:rPr>
              <a:t>Перевод из мелких единиц в крупные</a:t>
            </a:r>
          </a:p>
        </p:txBody>
      </p:sp>
      <p:sp>
        <p:nvSpPr>
          <p:cNvPr id="26632" name="TextBox 12"/>
          <p:cNvSpPr txBox="1">
            <a:spLocks noChangeArrowheads="1"/>
          </p:cNvSpPr>
          <p:nvPr/>
        </p:nvSpPr>
        <p:spPr bwMode="auto">
          <a:xfrm>
            <a:off x="928688" y="4929188"/>
            <a:ext cx="5572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Schoolbook" pitchFamily="18" charset="0"/>
              </a:rPr>
              <a:t>Переведите  в байты: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195546" y="5143512"/>
            <a:ext cx="29065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 байта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>
            <a:spLocks/>
          </p:cNvSpPr>
          <p:nvPr/>
        </p:nvSpPr>
        <p:spPr bwMode="auto">
          <a:xfrm>
            <a:off x="323528" y="188913"/>
            <a:ext cx="8641085" cy="35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Перевод в другие единицы</a:t>
            </a:r>
            <a:endParaRPr lang="ru-RU" sz="2800" b="1" dirty="0">
              <a:solidFill>
                <a:schemeClr val="tx2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0" y="620688"/>
            <a:ext cx="8892480" cy="72008"/>
            <a:chOff x="0" y="836712"/>
            <a:chExt cx="8892480" cy="72008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23528" y="1152315"/>
            <a:ext cx="2533960" cy="562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>
                <a:tab pos="722313" algn="l"/>
              </a:tabLst>
              <a:defRPr/>
            </a:pPr>
            <a:r>
              <a:rPr lang="ru-RU" sz="3600" noProof="0" dirty="0" smtClean="0">
                <a:latin typeface="Arial" pitchFamily="34" charset="0"/>
                <a:cs typeface="Arial" pitchFamily="34" charset="0"/>
              </a:rPr>
              <a:t>3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Кбайта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=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>
                <a:tab pos="722313" algn="l"/>
              </a:tabLst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01824" y="1126485"/>
            <a:ext cx="57951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·</a:t>
            </a:r>
            <a:r>
              <a:rPr lang="ru-RU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1024 байт </a:t>
            </a:r>
            <a:r>
              <a:rPr lang="en-US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3072</a:t>
            </a:r>
            <a:r>
              <a:rPr lang="en-US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байта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2699792" y="1196752"/>
            <a:ext cx="2376264" cy="562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>
                <a:tab pos="722313" algn="l"/>
              </a:tabLst>
              <a:defRPr/>
            </a:pPr>
            <a:r>
              <a:rPr kumimoji="0" lang="ru-RU" sz="36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?</a:t>
            </a:r>
            <a:r>
              <a:rPr kumimoji="0" lang="ru-RU" sz="3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байт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>
                <a:tab pos="722313" algn="l"/>
              </a:tabLst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3528" y="2214554"/>
            <a:ext cx="23317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байт = </a:t>
            </a:r>
            <a:endParaRPr lang="ru-RU" sz="3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627784" y="2214554"/>
            <a:ext cx="14318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? бит </a:t>
            </a:r>
            <a:endParaRPr lang="ru-RU" sz="3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555776" y="2204864"/>
            <a:ext cx="43845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15 </a:t>
            </a:r>
            <a:r>
              <a:rPr lang="en-US" sz="36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·</a:t>
            </a:r>
            <a:r>
              <a:rPr lang="ru-RU" sz="36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8 </a:t>
            </a:r>
            <a:r>
              <a:rPr lang="ru-RU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бит</a:t>
            </a:r>
            <a:r>
              <a:rPr lang="en-US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36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120 </a:t>
            </a:r>
            <a:r>
              <a:rPr lang="ru-RU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бит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3528" y="3214686"/>
            <a:ext cx="31139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2048 Кбайт = </a:t>
            </a:r>
            <a:endParaRPr lang="ru-RU" sz="3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57648" y="3212976"/>
            <a:ext cx="20624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? Мбайт </a:t>
            </a:r>
            <a:endParaRPr lang="ru-RU" sz="3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203848" y="3212976"/>
            <a:ext cx="54280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2048 :1024Мбайт = 2 Мб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5720" y="4143380"/>
            <a:ext cx="31011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1024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байт =</a:t>
            </a:r>
            <a:endParaRPr lang="ru-RU" sz="3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286116" y="4143380"/>
            <a:ext cx="1083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? Гб</a:t>
            </a:r>
            <a:endParaRPr lang="ru-RU" sz="36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143240" y="4143380"/>
            <a:ext cx="41761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1024 :1024 Гб=1Гб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85720" y="5214950"/>
            <a:ext cx="20880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1Кбайт =</a:t>
            </a:r>
            <a:endParaRPr lang="ru-RU" sz="36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285984" y="5214950"/>
            <a:ext cx="13035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? бит</a:t>
            </a:r>
            <a:endParaRPr lang="ru-RU" sz="36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214546" y="5230941"/>
            <a:ext cx="6929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en-US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· </a:t>
            </a:r>
            <a:r>
              <a:rPr lang="ru-RU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1024 </a:t>
            </a:r>
            <a:r>
              <a:rPr lang="en-US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·</a:t>
            </a:r>
            <a:r>
              <a:rPr lang="ru-RU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8 бит = 8192 бита</a:t>
            </a:r>
            <a:r>
              <a:rPr lang="en-US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3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2285984" y="5000636"/>
            <a:ext cx="1782530" cy="108012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2628354" y="6080756"/>
            <a:ext cx="1372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байт</a:t>
            </a:r>
            <a:endParaRPr lang="ru-RU" sz="2400" dirty="0"/>
          </a:p>
        </p:txBody>
      </p:sp>
      <p:sp>
        <p:nvSpPr>
          <p:cNvPr id="31" name="Управляющая кнопка: домой 30">
            <a:hlinkClick r:id="" action="ppaction://hlinkshowjump?jump=firstslide" highlightClick="1"/>
          </p:cNvPr>
          <p:cNvSpPr/>
          <p:nvPr/>
        </p:nvSpPr>
        <p:spPr>
          <a:xfrm>
            <a:off x="7380312" y="6000792"/>
            <a:ext cx="1620844" cy="7857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 build="p"/>
      <p:bldP spid="16" grpId="1" build="allAtOnce"/>
      <p:bldP spid="17" grpId="0"/>
      <p:bldP spid="18" grpId="0"/>
      <p:bldP spid="18" grpId="1"/>
      <p:bldP spid="19" grpId="0"/>
      <p:bldP spid="20" grpId="0"/>
      <p:bldP spid="21" grpId="0"/>
      <p:bldP spid="21" grpId="1"/>
      <p:bldP spid="22" grpId="0"/>
      <p:bldP spid="23" grpId="0"/>
      <p:bldP spid="24" grpId="0"/>
      <p:bldP spid="24" grpId="1"/>
      <p:bldP spid="25" grpId="0"/>
      <p:bldP spid="26" grpId="0"/>
      <p:bldP spid="27" grpId="0"/>
      <p:bldP spid="27" grpId="1"/>
      <p:bldP spid="28" grpId="0"/>
      <p:bldP spid="29" grpId="0" animBg="1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188640"/>
            <a:ext cx="874846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Зависимость между мощностью алфавита </a:t>
            </a:r>
            <a:r>
              <a:rPr lang="ru-RU" sz="2800" b="1" i="1" dirty="0" smtClean="0">
                <a:solidFill>
                  <a:srgbClr val="252F8F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dirty="0" smtClean="0"/>
              <a:t> и информационным весом символа </a:t>
            </a:r>
            <a:r>
              <a:rPr lang="en-US" sz="2800" b="1" i="1" dirty="0" smtClean="0">
                <a:solidFill>
                  <a:srgbClr val="252F8F"/>
                </a:solidFill>
                <a:latin typeface="Times New Roman" pitchFamily="18" charset="0"/>
                <a:cs typeface="Times New Roman" pitchFamily="18" charset="0"/>
              </a:rPr>
              <a:t> i</a:t>
            </a:r>
            <a:endParaRPr lang="ru-RU" sz="2800" dirty="0" smtClean="0"/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2" y="1484784"/>
          <a:ext cx="8640960" cy="1356360"/>
        </p:xfrm>
        <a:graphic>
          <a:graphicData uri="http://schemas.openxmlformats.org/drawingml/2006/table">
            <a:tbl>
              <a:tblPr/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</a:p>
                  </a:txBody>
                  <a:tcPr marL="95250" marR="9525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E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0" marR="9525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0" marR="9525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95250" marR="9525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95250" marR="9525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en-US" sz="3200" b="1" i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0" marR="9525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E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000000"/>
                          </a:solidFill>
                          <a:latin typeface="arial"/>
                        </a:rPr>
                        <a:t>1 бит</a:t>
                      </a:r>
                    </a:p>
                  </a:txBody>
                  <a:tcPr marL="95250" marR="9525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000000"/>
                          </a:solidFill>
                          <a:latin typeface="arial"/>
                        </a:rPr>
                        <a:t>2 бита</a:t>
                      </a:r>
                    </a:p>
                  </a:txBody>
                  <a:tcPr marL="95250" marR="9525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rgbClr val="000000"/>
                          </a:solidFill>
                          <a:latin typeface="arial"/>
                        </a:rPr>
                        <a:t>3 бита</a:t>
                      </a:r>
                    </a:p>
                  </a:txBody>
                  <a:tcPr marL="95250" marR="9525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arial"/>
                        </a:rPr>
                        <a:t>4 бита</a:t>
                      </a:r>
                    </a:p>
                  </a:txBody>
                  <a:tcPr marL="95250" marR="9525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99695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Заметим, что 2 = 2</a:t>
            </a:r>
            <a:r>
              <a:rPr lang="ru-RU" sz="2800" baseline="30000" dirty="0" smtClean="0"/>
              <a:t>1</a:t>
            </a:r>
            <a:r>
              <a:rPr lang="ru-RU" sz="2800" dirty="0" smtClean="0"/>
              <a:t>, 4 = 2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, 8 = 2</a:t>
            </a:r>
            <a:r>
              <a:rPr lang="ru-RU" sz="2800" baseline="30000" dirty="0" smtClean="0"/>
              <a:t>3</a:t>
            </a:r>
            <a:r>
              <a:rPr lang="ru-RU" sz="2800" dirty="0" smtClean="0"/>
              <a:t>, 16 = 2</a:t>
            </a:r>
            <a:r>
              <a:rPr lang="ru-RU" sz="2800" baseline="30000" dirty="0" smtClean="0"/>
              <a:t>4</a:t>
            </a:r>
            <a:r>
              <a:rPr lang="ru-RU" sz="2800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3789040"/>
            <a:ext cx="8640960" cy="2616101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Информационный вес каждого символа, выраженный в битах (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), и мощность алфавита (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) связаны между собой формулой:</a:t>
            </a: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N = 2</a:t>
            </a:r>
            <a:r>
              <a:rPr lang="en-US" sz="8000" b="1" i="1" baseline="30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8344" y="5229200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620688"/>
            <a:ext cx="8892480" cy="72008"/>
            <a:chOff x="0" y="836712"/>
            <a:chExt cx="8892480" cy="72008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50825" y="44624"/>
            <a:ext cx="8229600" cy="620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noProof="0" dirty="0" smtClean="0">
                <a:latin typeface="Arial" pitchFamily="34" charset="0"/>
                <a:ea typeface="+mj-ea"/>
                <a:cs typeface="Arial" pitchFamily="34" charset="0"/>
              </a:rPr>
              <a:t>Задачи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263680" y="0"/>
            <a:ext cx="2880320" cy="980728"/>
          </a:xfrm>
          <a:prstGeom prst="ellipse">
            <a:avLst/>
          </a:prstGeom>
          <a:solidFill>
            <a:srgbClr val="FFFFC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 = 2</a:t>
            </a:r>
            <a:r>
              <a:rPr lang="en-US" sz="4000" b="1" i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764704"/>
            <a:ext cx="2952328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ru-RU" sz="2800" b="1" u="sng" dirty="0" smtClean="0">
                <a:latin typeface="Arial" pitchFamily="34" charset="0"/>
                <a:cs typeface="Arial" pitchFamily="34" charset="0"/>
              </a:rPr>
              <a:t>№1  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N=2</a:t>
            </a: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Найти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ru-RU" sz="2800" b="1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Решение:</a:t>
            </a:r>
            <a:r>
              <a:rPr lang="en-US" sz="3600" b="1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      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ru-RU" sz="3600" b="1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2=</a:t>
            </a:r>
            <a:r>
              <a:rPr lang="en-US" sz="3600" b="1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3600" b="1" i="1" baseline="30000" dirty="0" smtClean="0">
                <a:solidFill>
                  <a:srgbClr val="252F8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600" b="1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    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en-US" sz="3600" b="1" i="1" u="sng" dirty="0" err="1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600" b="1" u="sng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=1 </a:t>
            </a:r>
            <a:r>
              <a:rPr lang="ru-RU" sz="3600" b="1" u="sng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бит</a:t>
            </a:r>
            <a:endParaRPr lang="en-US" sz="3600" b="1" u="sng" dirty="0" smtClean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59832" y="764704"/>
            <a:ext cx="2952328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ru-RU" sz="2800" b="1" u="sng" dirty="0" smtClean="0">
                <a:latin typeface="Arial" pitchFamily="34" charset="0"/>
                <a:cs typeface="Arial" pitchFamily="34" charset="0"/>
              </a:rPr>
              <a:t>№2  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N=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8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Найти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ru-RU" sz="2800" b="1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Решение:</a:t>
            </a:r>
            <a:r>
              <a:rPr lang="en-US" sz="2800" b="1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      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ru-RU" sz="3600" b="1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8=</a:t>
            </a:r>
            <a:r>
              <a:rPr lang="en-US" sz="3600" b="1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3600" b="1" i="1" baseline="30000" dirty="0" smtClean="0">
                <a:solidFill>
                  <a:srgbClr val="252F8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600" b="1" i="1" dirty="0" smtClean="0">
                <a:solidFill>
                  <a:srgbClr val="252F8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en-US" sz="3600" b="1" i="1" u="sng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600" b="1" u="sng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3600" b="1" u="sng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3600" b="1" u="sng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u="sng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бита</a:t>
            </a:r>
            <a:endParaRPr lang="en-US" sz="3600" b="1" u="sng" dirty="0" smtClean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68144" y="764704"/>
            <a:ext cx="2952328" cy="2363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ru-RU" sz="2800" b="1" u="sng" dirty="0" smtClean="0">
                <a:latin typeface="Arial" pitchFamily="34" charset="0"/>
                <a:cs typeface="Arial" pitchFamily="34" charset="0"/>
              </a:rPr>
              <a:t>№3  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N=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32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Найти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ru-RU" sz="2800" b="1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Решение: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en-US" sz="3600" b="1" i="1" u="sng" dirty="0" err="1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600" b="1" u="sng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3600" b="1" u="sng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3600" b="1" u="sng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u="sng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бит</a:t>
            </a:r>
            <a:endParaRPr lang="en-US" sz="3600" b="1" u="sng" dirty="0" smtClean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3528" y="3861048"/>
            <a:ext cx="47525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ru-RU" sz="2800" b="1" u="sng" dirty="0" smtClean="0">
                <a:latin typeface="Arial" pitchFamily="34" charset="0"/>
                <a:cs typeface="Arial" pitchFamily="34" charset="0"/>
              </a:rPr>
              <a:t>№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800" b="1" u="sng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=7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битов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Найти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N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ru-RU" sz="2800" b="1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Решение: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en-US" sz="3600" b="1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3600" b="1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en-US" sz="3600" b="1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3600" b="1" baseline="30000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sz="3600" b="1" dirty="0" smtClean="0">
                <a:solidFill>
                  <a:srgbClr val="252F8F"/>
                </a:solidFill>
                <a:latin typeface="Arial" pitchFamily="34" charset="0"/>
                <a:cs typeface="Arial" pitchFamily="34" charset="0"/>
              </a:rPr>
              <a:t>    </a:t>
            </a:r>
          </a:p>
          <a:p>
            <a:pPr eaLnBrk="1" hangingPunct="1">
              <a:lnSpc>
                <a:spcPct val="90000"/>
              </a:lnSpc>
              <a:buClr>
                <a:schemeClr val="bg1"/>
              </a:buClr>
            </a:pPr>
            <a:r>
              <a:rPr lang="en-US" sz="3600" b="1" u="sng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N=128 </a:t>
            </a:r>
            <a:r>
              <a:rPr lang="ru-RU" sz="3600" b="1" u="sng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символов</a:t>
            </a:r>
            <a:endParaRPr lang="en-US" sz="3600" b="1" u="sng" dirty="0" smtClean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7"/>
          <p:cNvSpPr>
            <a:spLocks noChangeArrowheads="1"/>
          </p:cNvSpPr>
          <p:nvPr/>
        </p:nvSpPr>
        <p:spPr bwMode="auto">
          <a:xfrm>
            <a:off x="467544" y="1772816"/>
            <a:ext cx="3168352" cy="1008063"/>
          </a:xfrm>
          <a:prstGeom prst="wedgeRoundRectCallout">
            <a:avLst>
              <a:gd name="adj1" fmla="val -16092"/>
              <a:gd name="adj2" fmla="val 105639"/>
              <a:gd name="adj3" fmla="val 16667"/>
            </a:avLst>
          </a:prstGeom>
          <a:solidFill>
            <a:srgbClr val="FFFFD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Информационный объём сообщения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18"/>
          <p:cNvGrpSpPr/>
          <p:nvPr/>
        </p:nvGrpSpPr>
        <p:grpSpPr>
          <a:xfrm>
            <a:off x="323528" y="1556792"/>
            <a:ext cx="8496944" cy="4392488"/>
            <a:chOff x="323528" y="1484784"/>
            <a:chExt cx="8496944" cy="4392488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323528" y="1484784"/>
              <a:ext cx="8496944" cy="4392488"/>
            </a:xfrm>
            <a:prstGeom prst="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8"/>
            <p:cNvGrpSpPr/>
            <p:nvPr/>
          </p:nvGrpSpPr>
          <p:grpSpPr>
            <a:xfrm>
              <a:off x="1259632" y="3068960"/>
              <a:ext cx="7344815" cy="1224136"/>
              <a:chOff x="611560" y="3212976"/>
              <a:chExt cx="6890497" cy="1224136"/>
            </a:xfrm>
          </p:grpSpPr>
          <p:sp>
            <p:nvSpPr>
              <p:cNvPr id="5" name="Text Box 10"/>
              <p:cNvSpPr txBox="1">
                <a:spLocks noChangeArrowheads="1"/>
              </p:cNvSpPr>
              <p:nvPr/>
            </p:nvSpPr>
            <p:spPr bwMode="auto">
              <a:xfrm>
                <a:off x="611560" y="3212976"/>
                <a:ext cx="1296144" cy="1200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7200" b="1" dirty="0" smtClean="0">
                    <a:latin typeface="Times New Roman" pitchFamily="18" charset="0"/>
                  </a:rPr>
                  <a:t>I</a:t>
                </a:r>
                <a:r>
                  <a:rPr lang="ru-RU" sz="7200" b="1" dirty="0" smtClean="0">
                    <a:latin typeface="Times New Roman" pitchFamily="18" charset="0"/>
                  </a:rPr>
                  <a:t> =</a:t>
                </a:r>
                <a:endParaRPr lang="ru-RU" sz="3200" b="1" i="1" dirty="0">
                  <a:solidFill>
                    <a:srgbClr val="990033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" name="Text Box 10"/>
              <p:cNvSpPr txBox="1">
                <a:spLocks noChangeArrowheads="1"/>
              </p:cNvSpPr>
              <p:nvPr/>
            </p:nvSpPr>
            <p:spPr bwMode="auto">
              <a:xfrm>
                <a:off x="1907704" y="3284984"/>
                <a:ext cx="237626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ru-RU" sz="2400" b="1" i="1" dirty="0">
                  <a:solidFill>
                    <a:srgbClr val="990033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7" name="Text Box 10"/>
              <p:cNvSpPr txBox="1">
                <a:spLocks noChangeArrowheads="1"/>
              </p:cNvSpPr>
              <p:nvPr/>
            </p:nvSpPr>
            <p:spPr bwMode="auto">
              <a:xfrm>
                <a:off x="3111054" y="3429000"/>
                <a:ext cx="864096" cy="769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sz="4400" b="1" dirty="0">
                    <a:latin typeface="Times New Roman" pitchFamily="18" charset="0"/>
                    <a:sym typeface="Symbol"/>
                  </a:rPr>
                  <a:t></a:t>
                </a:r>
                <a:endParaRPr lang="ru-RU" sz="4400" b="1" i="1" dirty="0">
                  <a:solidFill>
                    <a:srgbClr val="990033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" name="Text Box 10"/>
              <p:cNvSpPr txBox="1">
                <a:spLocks noChangeArrowheads="1"/>
              </p:cNvSpPr>
              <p:nvPr/>
            </p:nvSpPr>
            <p:spPr bwMode="auto">
              <a:xfrm>
                <a:off x="4529686" y="3284984"/>
                <a:ext cx="2972371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ru-RU" sz="2400" b="1" i="1" dirty="0">
                  <a:solidFill>
                    <a:srgbClr val="990033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Text Box 10"/>
              <p:cNvSpPr txBox="1">
                <a:spLocks noChangeArrowheads="1"/>
              </p:cNvSpPr>
              <p:nvPr/>
            </p:nvSpPr>
            <p:spPr bwMode="auto">
              <a:xfrm>
                <a:off x="2097746" y="3236783"/>
                <a:ext cx="1296144" cy="1200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7200" b="1" dirty="0" smtClean="0">
                    <a:latin typeface="Times New Roman" pitchFamily="18" charset="0"/>
                  </a:rPr>
                  <a:t>К</a:t>
                </a:r>
                <a:endParaRPr lang="ru-RU" sz="3200" b="1" i="1" dirty="0">
                  <a:solidFill>
                    <a:srgbClr val="990033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Text Box 10"/>
              <p:cNvSpPr txBox="1">
                <a:spLocks noChangeArrowheads="1"/>
              </p:cNvSpPr>
              <p:nvPr/>
            </p:nvSpPr>
            <p:spPr bwMode="auto">
              <a:xfrm>
                <a:off x="3989255" y="3212976"/>
                <a:ext cx="1296144" cy="1200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7200" b="1" i="1" dirty="0" smtClean="0">
                    <a:latin typeface="Times New Roman" pitchFamily="18" charset="0"/>
                  </a:rPr>
                  <a:t>i</a:t>
                </a:r>
                <a:endParaRPr lang="ru-RU" sz="3200" b="1" i="1" dirty="0">
                  <a:solidFill>
                    <a:srgbClr val="990033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0" name="AutoShape 17"/>
          <p:cNvSpPr>
            <a:spLocks noChangeArrowheads="1"/>
          </p:cNvSpPr>
          <p:nvPr/>
        </p:nvSpPr>
        <p:spPr bwMode="auto">
          <a:xfrm>
            <a:off x="3923928" y="1772816"/>
            <a:ext cx="3888432" cy="1008063"/>
          </a:xfrm>
          <a:prstGeom prst="wedgeRoundRectCallout">
            <a:avLst>
              <a:gd name="adj1" fmla="val -62273"/>
              <a:gd name="adj2" fmla="val 117123"/>
              <a:gd name="adj3" fmla="val 16667"/>
            </a:avLst>
          </a:prstGeom>
          <a:solidFill>
            <a:srgbClr val="FFFFD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Количество символов (знаков) в тексте</a:t>
            </a:r>
          </a:p>
        </p:txBody>
      </p:sp>
      <p:sp>
        <p:nvSpPr>
          <p:cNvPr id="13" name="AutoShape 17"/>
          <p:cNvSpPr>
            <a:spLocks noChangeArrowheads="1"/>
          </p:cNvSpPr>
          <p:nvPr/>
        </p:nvSpPr>
        <p:spPr bwMode="auto">
          <a:xfrm>
            <a:off x="2915816" y="4725144"/>
            <a:ext cx="3528367" cy="1368152"/>
          </a:xfrm>
          <a:prstGeom prst="wedgeRoundRectCallout">
            <a:avLst>
              <a:gd name="adj1" fmla="val 14761"/>
              <a:gd name="adj2" fmla="val -87570"/>
              <a:gd name="adj3" fmla="val 16667"/>
            </a:avLst>
          </a:prstGeom>
          <a:solidFill>
            <a:srgbClr val="FFFFD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Информационный вес одного символа (знака)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3528" y="548680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/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250825" y="115888"/>
            <a:ext cx="8229600" cy="620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noProof="0" dirty="0" smtClean="0">
                <a:latin typeface="Arial" pitchFamily="34" charset="0"/>
                <a:ea typeface="+mj-ea"/>
                <a:cs typeface="Arial" pitchFamily="34" charset="0"/>
              </a:rPr>
              <a:t>Информационный объём </a:t>
            </a:r>
            <a:r>
              <a:rPr lang="ru-RU" sz="4000" b="1" dirty="0" smtClean="0">
                <a:latin typeface="Arial" pitchFamily="34" charset="0"/>
                <a:ea typeface="+mj-ea"/>
                <a:cs typeface="Arial" pitchFamily="34" charset="0"/>
              </a:rPr>
              <a:t>сообщения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9" name="Группа 3"/>
          <p:cNvGrpSpPr/>
          <p:nvPr/>
        </p:nvGrpSpPr>
        <p:grpSpPr>
          <a:xfrm>
            <a:off x="0" y="908720"/>
            <a:ext cx="8892480" cy="72008"/>
            <a:chOff x="0" y="836712"/>
            <a:chExt cx="8892480" cy="72008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71792" y="2996952"/>
            <a:ext cx="187220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50825" y="115888"/>
            <a:ext cx="8229600" cy="7208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atin typeface="Arial" pitchFamily="34" charset="0"/>
                <a:ea typeface="+mj-ea"/>
                <a:cs typeface="Arial" pitchFamily="34" charset="0"/>
              </a:rPr>
              <a:t>Алгоритм вычисления информационного объема сообщения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3" name="Группа 3"/>
          <p:cNvGrpSpPr/>
          <p:nvPr/>
        </p:nvGrpSpPr>
        <p:grpSpPr>
          <a:xfrm>
            <a:off x="0" y="908720"/>
            <a:ext cx="8892480" cy="72008"/>
            <a:chOff x="0" y="836712"/>
            <a:chExt cx="8892480" cy="72008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Прямоугольник 5"/>
          <p:cNvSpPr/>
          <p:nvPr/>
        </p:nvSpPr>
        <p:spPr>
          <a:xfrm>
            <a:off x="323528" y="1268760"/>
            <a:ext cx="86409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arenR"/>
              <a:defRPr/>
            </a:pPr>
            <a:r>
              <a:rPr lang="ru-RU" sz="2800" dirty="0">
                <a:solidFill>
                  <a:srgbClr val="000000"/>
                </a:solidFill>
              </a:rPr>
              <a:t>О</a:t>
            </a:r>
            <a:r>
              <a:rPr lang="ru-RU" sz="2800" dirty="0" smtClean="0">
                <a:solidFill>
                  <a:srgbClr val="000000"/>
                </a:solidFill>
              </a:rPr>
              <a:t>пределяем </a:t>
            </a:r>
            <a:r>
              <a:rPr lang="ru-RU" sz="2800" dirty="0">
                <a:solidFill>
                  <a:srgbClr val="000000"/>
                </a:solidFill>
              </a:rPr>
              <a:t>мощность алфавита </a:t>
            </a:r>
            <a:r>
              <a:rPr lang="en-US" sz="28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dirty="0">
                <a:solidFill>
                  <a:srgbClr val="000000"/>
                </a:solidFill>
              </a:rPr>
              <a:t>;</a:t>
            </a:r>
          </a:p>
          <a:p>
            <a:pPr marL="514350" indent="-514350">
              <a:buFont typeface="+mj-lt"/>
              <a:buAutoNum type="arabicParenR"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Вычисляем информационный вес символа </a:t>
            </a:r>
            <a:r>
              <a:rPr lang="en-US" sz="2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(бит)</a:t>
            </a:r>
            <a:r>
              <a:rPr lang="ru-RU" sz="2800" dirty="0" smtClean="0">
                <a:solidFill>
                  <a:srgbClr val="000000"/>
                </a:solidFill>
              </a:rPr>
              <a:t> :</a:t>
            </a:r>
          </a:p>
          <a:p>
            <a:pPr marL="514350" indent="-514350" algn="ctr">
              <a:defRPr/>
            </a:pPr>
            <a:r>
              <a:rPr lang="en-US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6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6000" b="1" i="1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en-US" sz="6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defRPr/>
            </a:pPr>
            <a:r>
              <a:rPr lang="en-US" sz="2800" dirty="0" smtClean="0"/>
              <a:t>3) </a:t>
            </a:r>
            <a:r>
              <a:rPr lang="ru-RU" sz="2800" dirty="0" smtClean="0"/>
              <a:t>Вычисляем информационный объем сообщения</a:t>
            </a:r>
            <a:r>
              <a:rPr lang="en-US" sz="2800" dirty="0" smtClean="0"/>
              <a:t>:</a:t>
            </a:r>
            <a:endParaRPr lang="en-US" sz="2800" dirty="0"/>
          </a:p>
          <a:p>
            <a:pPr marL="514350" indent="-514350">
              <a:defRPr/>
            </a:pPr>
            <a:endParaRPr lang="en-US" sz="2800" dirty="0"/>
          </a:p>
          <a:p>
            <a:pPr marL="514350" indent="-514350">
              <a:buFont typeface="+mj-lt"/>
              <a:buAutoNum type="arabicParenR"/>
              <a:defRPr/>
            </a:pPr>
            <a:endParaRPr lang="en-US" sz="2800" dirty="0"/>
          </a:p>
          <a:p>
            <a:pPr marL="514350" indent="22225">
              <a:defRPr/>
            </a:pPr>
            <a:endParaRPr lang="ru-RU" sz="2800" dirty="0" smtClean="0"/>
          </a:p>
          <a:p>
            <a:pPr marL="514350" indent="22225">
              <a:defRPr/>
            </a:pPr>
            <a:r>
              <a:rPr lang="ru-RU" sz="2800" dirty="0" smtClean="0"/>
              <a:t>где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800" dirty="0" smtClean="0"/>
              <a:t> </a:t>
            </a:r>
            <a:r>
              <a:rPr lang="en-US" sz="2800" dirty="0"/>
              <a:t>– </a:t>
            </a:r>
            <a:r>
              <a:rPr lang="ru-RU" sz="2800" dirty="0"/>
              <a:t>количество символов в сообщении.</a:t>
            </a: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2843808" y="4365104"/>
            <a:ext cx="3586163" cy="1077005"/>
          </a:xfrm>
          <a:prstGeom prst="roundRect">
            <a:avLst/>
          </a:prstGeom>
          <a:solidFill>
            <a:srgbClr val="FFFFC9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6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6000" b="1" dirty="0">
                <a:solidFill>
                  <a:srgbClr val="000000"/>
                </a:solidFill>
              </a:rPr>
              <a:t> = </a:t>
            </a:r>
            <a:r>
              <a:rPr lang="ru-RU" sz="6000" b="1" dirty="0" smtClean="0">
                <a:solidFill>
                  <a:srgbClr val="000000"/>
                </a:solidFill>
              </a:rPr>
              <a:t>К</a:t>
            </a:r>
            <a:r>
              <a:rPr lang="en-US" sz="6000" b="1" dirty="0" smtClean="0">
                <a:solidFill>
                  <a:srgbClr val="000000"/>
                </a:solidFill>
              </a:rPr>
              <a:t>·</a:t>
            </a:r>
            <a:r>
              <a:rPr lang="en-US" sz="6000" b="1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6000" b="1" i="1" baseline="30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51520" y="0"/>
            <a:ext cx="8229600" cy="620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noProof="0" dirty="0" smtClean="0">
                <a:latin typeface="Arial" pitchFamily="34" charset="0"/>
                <a:ea typeface="+mj-ea"/>
                <a:cs typeface="Arial" pitchFamily="34" charset="0"/>
              </a:rPr>
              <a:t>Информационный объём текста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3" name="Группа 3"/>
          <p:cNvGrpSpPr/>
          <p:nvPr/>
        </p:nvGrpSpPr>
        <p:grpSpPr>
          <a:xfrm>
            <a:off x="0" y="620688"/>
            <a:ext cx="8892480" cy="72008"/>
            <a:chOff x="0" y="836712"/>
            <a:chExt cx="8892480" cy="72008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179512" y="836712"/>
            <a:ext cx="8712968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Сообщение, записанное буквами из 64-символьного алфавита, содержит 2000 символов. Какой объём информации оно несет?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2428868"/>
            <a:ext cx="8572560" cy="39703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Дано: К=2000, N=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64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Найти: I - ?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N=2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64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=2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2800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(бит) – информационный вес одного символа.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I=К*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I=2000*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6=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000 (бит)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Ответ: 1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000 бит.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380312" y="6000792"/>
            <a:ext cx="1620844" cy="7857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071546"/>
            <a:ext cx="8643998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Сколько </a:t>
            </a:r>
            <a:r>
              <a:rPr lang="ru-RU" sz="2400" b="1" dirty="0" smtClean="0"/>
              <a:t>килобайтов</a:t>
            </a:r>
            <a:r>
              <a:rPr lang="ru-RU" sz="2400" dirty="0" smtClean="0"/>
              <a:t> составит сообщение из </a:t>
            </a:r>
            <a:r>
              <a:rPr lang="ru-RU" sz="2400" b="1" dirty="0" smtClean="0"/>
              <a:t>2048 символов</a:t>
            </a:r>
            <a:r>
              <a:rPr lang="ru-RU" sz="2400" dirty="0" smtClean="0"/>
              <a:t> </a:t>
            </a:r>
            <a:r>
              <a:rPr lang="ru-RU" sz="2400" b="1" dirty="0" smtClean="0"/>
              <a:t>16-ти символьного</a:t>
            </a:r>
            <a:r>
              <a:rPr lang="ru-RU" sz="2400" dirty="0" smtClean="0"/>
              <a:t> алфавита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2214554"/>
            <a:ext cx="22860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Дано: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i="1" dirty="0" smtClean="0"/>
              <a:t>=2048, 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i="1" dirty="0" smtClean="0"/>
              <a:t>=16</a:t>
            </a:r>
            <a:endParaRPr lang="ru-RU" sz="2400" dirty="0" smtClean="0"/>
          </a:p>
          <a:p>
            <a:endParaRPr lang="en-US" sz="2400" i="1" dirty="0" smtClean="0"/>
          </a:p>
          <a:p>
            <a:r>
              <a:rPr lang="ru-RU" sz="2400" i="1" dirty="0" smtClean="0"/>
              <a:t>Найти: 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i="1" dirty="0" smtClean="0"/>
              <a:t> - Кб?</a:t>
            </a:r>
            <a:endParaRPr lang="ru-RU" sz="2400" dirty="0" smtClean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784" y="5021263"/>
            <a:ext cx="2008187" cy="9144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16632"/>
            <a:ext cx="8229600" cy="4320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atin typeface="+mj-lt"/>
                <a:ea typeface="+mj-ea"/>
                <a:cs typeface="+mj-cs"/>
              </a:rPr>
              <a:t>Задача №1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" name="Группа 5"/>
          <p:cNvGrpSpPr/>
          <p:nvPr/>
        </p:nvGrpSpPr>
        <p:grpSpPr>
          <a:xfrm flipV="1">
            <a:off x="251520" y="692696"/>
            <a:ext cx="8712968" cy="72008"/>
            <a:chOff x="0" y="836712"/>
            <a:chExt cx="8892480" cy="72008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Прямоугольник 8"/>
          <p:cNvSpPr/>
          <p:nvPr/>
        </p:nvSpPr>
        <p:spPr>
          <a:xfrm>
            <a:off x="395536" y="6237312"/>
            <a:ext cx="73581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Ответ: 1 Кбайт.</a:t>
            </a:r>
            <a:endParaRPr lang="ru-RU" sz="2400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2786050" y="3071810"/>
            <a:ext cx="62151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16=2</a:t>
            </a:r>
            <a:r>
              <a:rPr lang="en-US" sz="2400" b="1" i="1" baseline="30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2400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i="1" dirty="0" smtClean="0"/>
              <a:t>=4 (бита) – информационный вес одного символа.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2143116"/>
            <a:ext cx="15822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i="1" dirty="0" smtClean="0">
                <a:solidFill>
                  <a:prstClr val="black"/>
                </a:solidFill>
              </a:rPr>
              <a:t>Решение:</a:t>
            </a:r>
            <a:endParaRPr lang="ru-RU" sz="2400" dirty="0" smtClean="0">
              <a:solidFill>
                <a:prstClr val="black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1714480" y="3000372"/>
            <a:ext cx="171451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>
            <a:off x="357158" y="3000372"/>
            <a:ext cx="2214578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857488" y="4286256"/>
            <a:ext cx="10001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I=К*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488" y="2643182"/>
            <a:ext cx="7938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N=2</a:t>
            </a:r>
            <a:r>
              <a:rPr lang="en-US" sz="2400" b="1" i="1" baseline="30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H="1">
            <a:off x="3491880" y="5085184"/>
            <a:ext cx="432048" cy="28803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3707904" y="5589240"/>
            <a:ext cx="432048" cy="28803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491880" y="486916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2</a:t>
            </a:r>
            <a:endParaRPr lang="ru-RU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3779912" y="580526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1</a:t>
            </a:r>
            <a:endParaRPr lang="ru-RU" sz="1600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4067944" y="5085184"/>
            <a:ext cx="28803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3347864" y="5517232"/>
            <a:ext cx="28803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139952" y="486916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1</a:t>
            </a:r>
            <a:endParaRPr lang="ru-RU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2987824" y="5733256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2</a:t>
            </a:r>
            <a:endParaRPr lang="ru-RU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4644008" y="5229200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 Кбайт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7" grpId="0"/>
      <p:bldP spid="18" grpId="0"/>
      <p:bldP spid="21" grpId="0"/>
      <p:bldP spid="22" grpId="0"/>
      <p:bldP spid="28" grpId="0"/>
      <p:bldP spid="29" grpId="0"/>
      <p:bldP spid="3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928670"/>
            <a:ext cx="871543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Информационный объём сообщения  равен </a:t>
            </a:r>
            <a:r>
              <a:rPr lang="en-US" sz="2400" dirty="0" smtClean="0"/>
              <a:t>3</a:t>
            </a:r>
            <a:r>
              <a:rPr lang="ru-RU" sz="2400" dirty="0" smtClean="0"/>
              <a:t> Кб. Информационный вес символа – </a:t>
            </a:r>
            <a:r>
              <a:rPr lang="en-US" sz="2400" dirty="0" smtClean="0"/>
              <a:t>32</a:t>
            </a:r>
            <a:r>
              <a:rPr lang="ru-RU" sz="2400" dirty="0" smtClean="0"/>
              <a:t> бита. Сколько символов содержит сообщение? 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2357430"/>
            <a:ext cx="2857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Дано:  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i="1" dirty="0" smtClean="0"/>
              <a:t>=3 K</a:t>
            </a:r>
            <a:r>
              <a:rPr lang="ru-RU" sz="2400" i="1" dirty="0" smtClean="0"/>
              <a:t>б, </a:t>
            </a:r>
          </a:p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i="1" dirty="0" smtClean="0"/>
              <a:t>= </a:t>
            </a:r>
            <a:r>
              <a:rPr lang="ru-RU" sz="2400" i="1" dirty="0" smtClean="0"/>
              <a:t>32 бита</a:t>
            </a:r>
            <a:endParaRPr lang="ru-RU" sz="2400" dirty="0" smtClean="0"/>
          </a:p>
          <a:p>
            <a:endParaRPr lang="ru-RU" sz="2400" i="1" dirty="0" smtClean="0"/>
          </a:p>
          <a:p>
            <a:r>
              <a:rPr lang="ru-RU" sz="2400" i="1" dirty="0" smtClean="0"/>
              <a:t>Найти: К?</a:t>
            </a:r>
            <a:endParaRPr lang="ru-RU" sz="2400" dirty="0" smtClean="0"/>
          </a:p>
          <a:p>
            <a:endParaRPr lang="ru-RU" sz="2400" dirty="0" smtClean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060" y="4768056"/>
            <a:ext cx="8634412" cy="96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6143644"/>
            <a:ext cx="33878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/>
              <a:t>Ответ: </a:t>
            </a:r>
            <a:r>
              <a:rPr lang="en-US" sz="2400" i="1" dirty="0" smtClean="0"/>
              <a:t>768 </a:t>
            </a:r>
            <a:r>
              <a:rPr lang="ru-RU" sz="2400" i="1" dirty="0" smtClean="0"/>
              <a:t>символов</a:t>
            </a:r>
            <a:endParaRPr lang="ru-RU" sz="2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9512" y="116632"/>
            <a:ext cx="8229600" cy="4320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atin typeface="+mj-lt"/>
                <a:ea typeface="+mj-ea"/>
                <a:cs typeface="+mj-cs"/>
              </a:rPr>
              <a:t>Задача №2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8" name="Группа 7"/>
          <p:cNvGrpSpPr/>
          <p:nvPr/>
        </p:nvGrpSpPr>
        <p:grpSpPr>
          <a:xfrm flipV="1">
            <a:off x="251520" y="692696"/>
            <a:ext cx="8712968" cy="72008"/>
            <a:chOff x="0" y="836712"/>
            <a:chExt cx="8892480" cy="72008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Прямая соединительная линия 12"/>
          <p:cNvCxnSpPr/>
          <p:nvPr/>
        </p:nvCxnSpPr>
        <p:spPr>
          <a:xfrm rot="5400000">
            <a:off x="1643042" y="3286124"/>
            <a:ext cx="171451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85720" y="3286124"/>
            <a:ext cx="2214578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786050" y="2428868"/>
            <a:ext cx="15822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i="1" dirty="0" smtClean="0">
                <a:solidFill>
                  <a:prstClr val="black"/>
                </a:solidFill>
              </a:rPr>
              <a:t>Решение:</a:t>
            </a:r>
            <a:endParaRPr lang="ru-RU" sz="2400" dirty="0" smtClean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488" y="3000372"/>
            <a:ext cx="13573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I=К*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86050" y="3786190"/>
            <a:ext cx="24288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К=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14282" y="4929198"/>
            <a:ext cx="6429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20" grpId="0"/>
      <p:bldP spid="15" grpId="0"/>
      <p:bldP spid="17" grpId="0"/>
      <p:bldP spid="1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9512" y="-27384"/>
            <a:ext cx="8229600" cy="4320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atin typeface="+mj-lt"/>
                <a:ea typeface="+mj-ea"/>
                <a:cs typeface="+mj-cs"/>
              </a:rPr>
              <a:t>Основные понятия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Группа 2"/>
          <p:cNvGrpSpPr/>
          <p:nvPr/>
        </p:nvGrpSpPr>
        <p:grpSpPr>
          <a:xfrm flipV="1">
            <a:off x="251520" y="476672"/>
            <a:ext cx="8712968" cy="72008"/>
            <a:chOff x="0" y="836712"/>
            <a:chExt cx="8892480" cy="72008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Прямоугольник 5"/>
          <p:cNvSpPr/>
          <p:nvPr/>
        </p:nvSpPr>
        <p:spPr>
          <a:xfrm>
            <a:off x="357156" y="620688"/>
            <a:ext cx="86440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Алфавитный подход </a:t>
            </a:r>
            <a:r>
              <a:rPr lang="ru-RU" sz="2400" dirty="0" smtClean="0"/>
              <a:t>позволяет измерить объём информации не зависимо от её содержания.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7" y="1556792"/>
            <a:ext cx="8645211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Каждый символ несёт некоторое количество информации и имеет </a:t>
            </a:r>
            <a:r>
              <a:rPr lang="ru-RU" sz="2400" b="1" dirty="0" smtClean="0"/>
              <a:t>информационный вес (</a:t>
            </a:r>
            <a:r>
              <a:rPr lang="en-US" sz="2400" b="1" dirty="0"/>
              <a:t>i</a:t>
            </a:r>
            <a:r>
              <a:rPr lang="ru-RU" sz="2400" b="1" dirty="0" smtClean="0"/>
              <a:t>)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7" y="2492896"/>
            <a:ext cx="8645211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Минимальная единица измерения информации – </a:t>
            </a:r>
            <a:r>
              <a:rPr lang="ru-RU" sz="2400" b="1" dirty="0" smtClean="0"/>
              <a:t>1 бит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7" y="3068960"/>
            <a:ext cx="8645211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Мощность алфавита и информационный вес символа связаны отношением:</a:t>
            </a:r>
            <a:r>
              <a:rPr lang="ru-RU" sz="2400" b="1" dirty="0" smtClean="0"/>
              <a:t> </a:t>
            </a:r>
            <a:r>
              <a:rPr lang="en-US" sz="2400" b="1" dirty="0" smtClean="0"/>
              <a:t>N = 2</a:t>
            </a:r>
            <a:r>
              <a:rPr lang="en-US" sz="2400" b="1" baseline="30000" dirty="0" smtClean="0"/>
              <a:t>i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7" y="4005064"/>
            <a:ext cx="8645211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Информационный объём сообщения вычисляется по формуле: </a:t>
            </a:r>
            <a:r>
              <a:rPr lang="en-US" sz="2400" b="1" dirty="0" smtClean="0"/>
              <a:t>I = </a:t>
            </a:r>
            <a:r>
              <a:rPr lang="ru-RU" sz="2400" b="1" dirty="0" smtClean="0"/>
              <a:t>К</a:t>
            </a:r>
            <a:r>
              <a:rPr lang="en-US" sz="2400" b="1" dirty="0" smtClean="0"/>
              <a:t>*</a:t>
            </a:r>
            <a:r>
              <a:rPr lang="en-US" sz="2400" b="1" dirty="0" err="1" smtClean="0"/>
              <a:t>i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157" y="4941168"/>
            <a:ext cx="8645211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1 байт</a:t>
            </a:r>
            <a:r>
              <a:rPr lang="ru-RU" sz="2400" dirty="0" smtClean="0"/>
              <a:t> = 8 бит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57157" y="5541039"/>
            <a:ext cx="864521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Байты, килобайты (КБ), мегабайты (МБ), </a:t>
            </a:r>
          </a:p>
          <a:p>
            <a:r>
              <a:rPr lang="ru-RU" sz="2400" b="1" dirty="0" smtClean="0"/>
              <a:t>гигабайты (ГБ), терабайты (ТБ)</a:t>
            </a:r>
            <a:r>
              <a:rPr lang="ru-RU" sz="2400" dirty="0" smtClean="0"/>
              <a:t> – единицы измерения информации. Каждая в </a:t>
            </a:r>
            <a:r>
              <a:rPr lang="ru-RU" sz="2400" b="1" dirty="0" smtClean="0"/>
              <a:t>1024</a:t>
            </a:r>
            <a:r>
              <a:rPr lang="ru-RU" sz="2400" dirty="0" smtClean="0"/>
              <a:t> раза больше предыдущей.</a:t>
            </a:r>
            <a:endParaRPr lang="ru-RU" sz="2400" dirty="0"/>
          </a:p>
        </p:txBody>
      </p:sp>
      <p:pic>
        <p:nvPicPr>
          <p:cNvPr id="13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2" y="763564"/>
            <a:ext cx="351048" cy="351048"/>
          </a:xfrm>
          <a:prstGeom prst="rect">
            <a:avLst/>
          </a:prstGeom>
          <a:noFill/>
        </p:spPr>
      </p:pic>
      <p:pic>
        <p:nvPicPr>
          <p:cNvPr id="14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93174"/>
            <a:ext cx="351048" cy="351048"/>
          </a:xfrm>
          <a:prstGeom prst="rect">
            <a:avLst/>
          </a:prstGeom>
          <a:noFill/>
        </p:spPr>
      </p:pic>
      <p:pic>
        <p:nvPicPr>
          <p:cNvPr id="15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64904"/>
            <a:ext cx="351048" cy="351048"/>
          </a:xfrm>
          <a:prstGeom prst="rect">
            <a:avLst/>
          </a:prstGeom>
          <a:noFill/>
        </p:spPr>
      </p:pic>
      <p:pic>
        <p:nvPicPr>
          <p:cNvPr id="16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84984"/>
            <a:ext cx="351048" cy="351048"/>
          </a:xfrm>
          <a:prstGeom prst="rect">
            <a:avLst/>
          </a:prstGeom>
          <a:noFill/>
        </p:spPr>
      </p:pic>
      <p:pic>
        <p:nvPicPr>
          <p:cNvPr id="17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950160"/>
            <a:ext cx="351048" cy="351048"/>
          </a:xfrm>
          <a:prstGeom prst="rect">
            <a:avLst/>
          </a:prstGeom>
          <a:noFill/>
        </p:spPr>
      </p:pic>
      <p:pic>
        <p:nvPicPr>
          <p:cNvPr id="18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158072"/>
            <a:ext cx="351048" cy="351048"/>
          </a:xfrm>
          <a:prstGeom prst="rect">
            <a:avLst/>
          </a:prstGeom>
          <a:noFill/>
        </p:spPr>
      </p:pic>
      <p:pic>
        <p:nvPicPr>
          <p:cNvPr id="19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886264"/>
            <a:ext cx="351048" cy="351048"/>
          </a:xfrm>
          <a:prstGeom prst="rect">
            <a:avLst/>
          </a:prstGeom>
          <a:noFill/>
        </p:spPr>
      </p:pic>
      <p:sp>
        <p:nvSpPr>
          <p:cNvPr id="20" name="Управляющая кнопка: домой 19">
            <a:hlinkClick r:id="" action="ppaction://hlinkshowjump?jump=firstslide" highlightClick="1"/>
          </p:cNvPr>
          <p:cNvSpPr/>
          <p:nvPr/>
        </p:nvSpPr>
        <p:spPr>
          <a:xfrm>
            <a:off x="7812360" y="4941168"/>
            <a:ext cx="1188796" cy="7857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одержимое 2"/>
          <p:cNvSpPr txBox="1">
            <a:spLocks/>
          </p:cNvSpPr>
          <p:nvPr/>
        </p:nvSpPr>
        <p:spPr>
          <a:xfrm>
            <a:off x="142844" y="214290"/>
            <a:ext cx="8786874" cy="15121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Информация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ru-RU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это сведения об окружающем мире и протекающих в нем процессах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786874" cy="151216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indent="0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990033"/>
                </a:solidFill>
              </a:rPr>
              <a:t>Информативным</a:t>
            </a:r>
            <a:r>
              <a:rPr lang="ru-RU" sz="2800" b="1" dirty="0" smtClean="0"/>
              <a:t> </a:t>
            </a:r>
            <a:r>
              <a:rPr lang="ru-RU" sz="2800" dirty="0" smtClean="0"/>
              <a:t>назовем сообщение, которое </a:t>
            </a:r>
            <a:r>
              <a:rPr lang="ru-RU" sz="2800" b="1" dirty="0" smtClean="0"/>
              <a:t>пополняет знания человека</a:t>
            </a:r>
            <a:r>
              <a:rPr lang="ru-RU" sz="2800" dirty="0" smtClean="0"/>
              <a:t>, т.е. несет для него информацию. </a:t>
            </a:r>
            <a:endParaRPr lang="ru-RU" sz="2800" dirty="0"/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179512" y="1844824"/>
            <a:ext cx="4248472" cy="1872208"/>
          </a:xfrm>
          <a:prstGeom prst="wedgeRoundRectCallout">
            <a:avLst>
              <a:gd name="adj1" fmla="val 34958"/>
              <a:gd name="adj2" fmla="val 88447"/>
              <a:gd name="adj3" fmla="val 1666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«Старые» сведения </a:t>
            </a:r>
            <a:r>
              <a:rPr lang="ru-RU" sz="2200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 знания не пополнят, т. е. сообщение </a:t>
            </a:r>
            <a:r>
              <a:rPr lang="ru-RU" sz="2200" b="1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неинформативно</a:t>
            </a:r>
          </a:p>
          <a:p>
            <a:pPr algn="ctr"/>
            <a:r>
              <a:rPr lang="ru-RU" sz="2200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(количество информации = 0)</a:t>
            </a:r>
            <a:endParaRPr lang="ru-RU" sz="22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4716016" y="1844824"/>
            <a:ext cx="4248472" cy="1728192"/>
          </a:xfrm>
          <a:prstGeom prst="wedgeRoundRectCallout">
            <a:avLst>
              <a:gd name="adj1" fmla="val -33686"/>
              <a:gd name="adj2" fmla="val 103118"/>
              <a:gd name="adj3" fmla="val 1666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</a:rPr>
              <a:t>Новые сведения</a:t>
            </a:r>
            <a:r>
              <a:rPr lang="ru-RU" sz="2200" b="1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ru-RU" sz="2200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 пополнят знания, т. е. сообщение </a:t>
            </a:r>
            <a:r>
              <a:rPr lang="ru-RU" sz="2200" b="1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информативно</a:t>
            </a:r>
          </a:p>
          <a:p>
            <a:pPr algn="ctr"/>
            <a:r>
              <a:rPr lang="ru-RU" sz="2200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(количество информации </a:t>
            </a:r>
            <a:r>
              <a:rPr lang="en-US" sz="2200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&gt;</a:t>
            </a:r>
            <a:r>
              <a:rPr lang="ru-RU" sz="2200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 0)</a:t>
            </a:r>
            <a:endParaRPr lang="ru-RU" sz="22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http://m90777.com/pics/5796ae02d5f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8620" y="4725144"/>
            <a:ext cx="4231575" cy="1988840"/>
          </a:xfrm>
          <a:prstGeom prst="rect">
            <a:avLst/>
          </a:prstGeom>
          <a:noFill/>
        </p:spPr>
      </p:pic>
      <p:sp>
        <p:nvSpPr>
          <p:cNvPr id="15" name="Стрелка вправо 14"/>
          <p:cNvSpPr/>
          <p:nvPr/>
        </p:nvSpPr>
        <p:spPr>
          <a:xfrm>
            <a:off x="5857884" y="5500702"/>
            <a:ext cx="1243013" cy="676944"/>
          </a:xfrm>
          <a:prstGeom prst="right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1C1C1C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10800000">
            <a:off x="2500298" y="5572140"/>
            <a:ext cx="1026989" cy="676944"/>
          </a:xfrm>
          <a:prstGeom prst="right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1C1C1C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481620" y="4005064"/>
            <a:ext cx="2376264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5*7=35</a:t>
            </a:r>
            <a:endParaRPr lang="ru-RU" sz="3600" b="1" dirty="0"/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179512" y="1844824"/>
            <a:ext cx="4320480" cy="1932246"/>
          </a:xfrm>
          <a:prstGeom prst="wedgeRoundRectCallout">
            <a:avLst>
              <a:gd name="adj1" fmla="val 34868"/>
              <a:gd name="adj2" fmla="val 87236"/>
              <a:gd name="adj3" fmla="val 1666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Понятное</a:t>
            </a:r>
            <a:r>
              <a:rPr lang="en-US" sz="2400" b="1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/ </a:t>
            </a:r>
            <a:r>
              <a:rPr lang="ru-RU" sz="2400" b="1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новое </a:t>
            </a:r>
            <a:r>
              <a:rPr lang="ru-RU" sz="2400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 сообщение </a:t>
            </a:r>
            <a:r>
              <a:rPr lang="ru-RU" sz="2400" b="1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информативно </a:t>
            </a:r>
          </a:p>
          <a:p>
            <a:pPr algn="ctr"/>
            <a:r>
              <a:rPr lang="ru-RU" sz="2200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(количество информации </a:t>
            </a:r>
            <a:r>
              <a:rPr lang="en-US" sz="2200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&gt;</a:t>
            </a:r>
            <a:r>
              <a:rPr lang="ru-RU" sz="2200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 0)</a:t>
            </a:r>
            <a:endParaRPr lang="ru-RU" sz="2200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Рисунок 19" descr="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837869"/>
            <a:ext cx="3383128" cy="3020131"/>
          </a:xfrm>
          <a:prstGeom prst="rect">
            <a:avLst/>
          </a:prstGeom>
        </p:spPr>
      </p:pic>
      <p:sp>
        <p:nvSpPr>
          <p:cNvPr id="21" name="Скругленная прямоугольная выноска 20"/>
          <p:cNvSpPr/>
          <p:nvPr/>
        </p:nvSpPr>
        <p:spPr>
          <a:xfrm>
            <a:off x="4716016" y="1844824"/>
            <a:ext cx="4248472" cy="1872208"/>
          </a:xfrm>
          <a:prstGeom prst="wedgeRoundRectCallout">
            <a:avLst>
              <a:gd name="adj1" fmla="val -28248"/>
              <a:gd name="adj2" fmla="val 85433"/>
              <a:gd name="adj3" fmla="val 1666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</a:rPr>
              <a:t>Непонятное</a:t>
            </a:r>
            <a:r>
              <a:rPr lang="ru-RU" sz="2400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 сообщение </a:t>
            </a:r>
            <a:r>
              <a:rPr lang="ru-RU" sz="2400" b="1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неинформативно</a:t>
            </a:r>
          </a:p>
          <a:p>
            <a:pPr algn="ctr"/>
            <a:r>
              <a:rPr lang="ru-RU" sz="2200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  <a:sym typeface="Symbol"/>
              </a:rPr>
              <a:t>(количество информации = 0)</a:t>
            </a:r>
            <a:endParaRPr lang="ru-RU" sz="22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928926" y="3929066"/>
            <a:ext cx="4071966" cy="1516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Log</a:t>
            </a:r>
            <a:r>
              <a:rPr lang="en-US" sz="2400" b="1" baseline="-25000" dirty="0" smtClean="0"/>
              <a:t>a</a:t>
            </a:r>
            <a:r>
              <a:rPr lang="en-US" sz="2400" b="1" dirty="0" smtClean="0"/>
              <a:t>x+Log</a:t>
            </a:r>
            <a:r>
              <a:rPr lang="en-US" sz="2400" b="1" baseline="-25000" dirty="0" smtClean="0"/>
              <a:t>a</a:t>
            </a:r>
            <a:r>
              <a:rPr lang="en-US" sz="2400" b="1" dirty="0" smtClean="0"/>
              <a:t>y= log</a:t>
            </a:r>
            <a:r>
              <a:rPr lang="en-US" sz="2400" b="1" baseline="-25000" dirty="0" smtClean="0"/>
              <a:t>a</a:t>
            </a:r>
            <a:r>
              <a:rPr lang="en-US" sz="2400" b="1" dirty="0" smtClean="0"/>
              <a:t>(</a:t>
            </a:r>
            <a:r>
              <a:rPr lang="en-US" sz="2400" b="1" dirty="0" err="1" smtClean="0"/>
              <a:t>xy</a:t>
            </a:r>
            <a:r>
              <a:rPr lang="en-US" sz="2400" b="1" dirty="0" smtClean="0"/>
              <a:t>)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490708" y="5301208"/>
            <a:ext cx="2606799" cy="103822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C1C1C"/>
                </a:solidFill>
                <a:latin typeface="Arial" pitchFamily="34" charset="0"/>
                <a:cs typeface="Arial" pitchFamily="34" charset="0"/>
              </a:rPr>
              <a:t>СООБЩЕНИЕ</a:t>
            </a:r>
            <a:endParaRPr lang="ru-RU" sz="24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4386" name="Picture 2" descr="http://img0.liveinternet.ru/images/attach/c/6/124/257/124257472_454397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00468" y="4365104"/>
            <a:ext cx="2043532" cy="2492896"/>
          </a:xfrm>
          <a:prstGeom prst="rect">
            <a:avLst/>
          </a:prstGeom>
          <a:noFill/>
        </p:spPr>
      </p:pic>
      <p:pic>
        <p:nvPicPr>
          <p:cNvPr id="80898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48364" y="1124744"/>
            <a:ext cx="795636" cy="795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 animBg="1"/>
      <p:bldP spid="19" grpId="1" build="allAtOnce" animBg="1"/>
      <p:bldP spid="3" grpId="0" uiExpand="1" build="p" animBg="1"/>
      <p:bldP spid="11" grpId="0" animBg="1"/>
      <p:bldP spid="11" grpId="1" animBg="1"/>
      <p:bldP spid="12" grpId="0" animBg="1"/>
      <p:bldP spid="12" grpId="1" animBg="1"/>
      <p:bldP spid="15" grpId="0" animBg="1"/>
      <p:bldP spid="16" grpId="0" animBg="1"/>
      <p:bldP spid="17" grpId="0" animBg="1"/>
      <p:bldP spid="17" grpId="1" animBg="1"/>
      <p:bldP spid="24" grpId="0" animBg="1"/>
      <p:bldP spid="21" grpId="0" animBg="1"/>
      <p:bldP spid="22" grpId="0" animBg="1"/>
      <p:bldP spid="1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2" descr="https://clipartion.com/wp-content/uploads/2015/11/boy-thinking-stock-photo-picture-and-royalty-free-image-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708920"/>
            <a:ext cx="2664296" cy="3958383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539552" y="476672"/>
            <a:ext cx="8064896" cy="2304256"/>
          </a:xfrm>
          <a:prstGeom prst="roundRect">
            <a:avLst/>
          </a:prstGeom>
          <a:solidFill>
            <a:srgbClr val="FFFFD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Содержательный подход к измерению информации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786050" y="2714620"/>
            <a:ext cx="7772400" cy="2376264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https://ds02.infourok.ru/uploads/ex/07c6/00042675-087f56bc/hello_html_m703627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3789040"/>
            <a:ext cx="2420341" cy="281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34605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Содержательный подход к измерению информации</a:t>
            </a:r>
            <a:endParaRPr lang="ru-RU" sz="2400" b="1" dirty="0"/>
          </a:p>
        </p:txBody>
      </p:sp>
      <p:grpSp>
        <p:nvGrpSpPr>
          <p:cNvPr id="4" name="Группа 3"/>
          <p:cNvGrpSpPr/>
          <p:nvPr/>
        </p:nvGrpSpPr>
        <p:grpSpPr>
          <a:xfrm flipV="1">
            <a:off x="251520" y="548680"/>
            <a:ext cx="8712968" cy="72008"/>
            <a:chOff x="0" y="836712"/>
            <a:chExt cx="8892480" cy="72008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2" descr="Mathematician and Computer Scientist Claude Shannon Premium-Fotodruck von Alfred Eisenstaedt bei AllPosters.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910059"/>
            <a:ext cx="3136900" cy="4175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5904656" y="5157192"/>
            <a:ext cx="3059832" cy="72008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Клод </a:t>
            </a:r>
            <a:r>
              <a:rPr kumimoji="0" lang="ru-RU" sz="24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Элвуд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Шеннон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908720"/>
            <a:ext cx="5400600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Информация — </a:t>
            </a:r>
            <a:r>
              <a:rPr lang="ru-RU" sz="2400" b="1" dirty="0" smtClean="0">
                <a:solidFill>
                  <a:schemeClr val="tx1"/>
                </a:solidFill>
              </a:rPr>
              <a:t>уменьшение неопределенности наших знаний</a:t>
            </a:r>
            <a:r>
              <a:rPr lang="ru-RU" sz="2400" b="1" dirty="0" smtClean="0"/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2060848"/>
            <a:ext cx="5400600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Неопределенность знания некоторого события — </a:t>
            </a:r>
            <a:r>
              <a:rPr lang="ru-RU" sz="2400" dirty="0" smtClean="0"/>
              <a:t>это число возможных вариантов результата .</a:t>
            </a:r>
          </a:p>
        </p:txBody>
      </p:sp>
      <p:pic>
        <p:nvPicPr>
          <p:cNvPr id="12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4516" y="1697260"/>
            <a:ext cx="651620" cy="651620"/>
          </a:xfrm>
          <a:prstGeom prst="rect">
            <a:avLst/>
          </a:prstGeom>
          <a:noFill/>
        </p:spPr>
      </p:pic>
      <p:pic>
        <p:nvPicPr>
          <p:cNvPr id="10035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3573016"/>
            <a:ext cx="1011853" cy="1038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251520" y="4937620"/>
            <a:ext cx="5472608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Равновероятные события </a:t>
            </a:r>
            <a:r>
              <a:rPr lang="ru-RU" sz="2400" dirty="0" smtClean="0"/>
              <a:t>– </a:t>
            </a:r>
          </a:p>
          <a:p>
            <a:r>
              <a:rPr lang="ru-RU" sz="2400" dirty="0" smtClean="0"/>
              <a:t>ни одно из них не имеет преимущества перед другими.</a:t>
            </a:r>
          </a:p>
        </p:txBody>
      </p:sp>
      <p:pic>
        <p:nvPicPr>
          <p:cNvPr id="19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5661248"/>
            <a:ext cx="720080" cy="720080"/>
          </a:xfrm>
          <a:prstGeom prst="rect">
            <a:avLst/>
          </a:prstGeom>
          <a:noFill/>
        </p:spPr>
      </p:pic>
      <p:pic>
        <p:nvPicPr>
          <p:cNvPr id="20" name="Рисунок 19" descr="рубли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99592" y="3429000"/>
            <a:ext cx="2264802" cy="1132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0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29600" cy="432048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/>
              <a:t>Единица измерения информации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08720"/>
            <a:ext cx="8640960" cy="9541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Сообщение о том, что произошло одно событие из двух равновероятных, несет </a:t>
            </a:r>
            <a:r>
              <a:rPr lang="ru-RU" sz="3200" b="1" dirty="0" smtClean="0"/>
              <a:t>1 бит </a:t>
            </a:r>
            <a:r>
              <a:rPr lang="ru-RU" sz="2400" dirty="0" smtClean="0"/>
              <a:t>информации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0" y="692696"/>
            <a:ext cx="8892480" cy="72008"/>
            <a:chOff x="0" y="836712"/>
            <a:chExt cx="8892480" cy="72008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1412776"/>
            <a:ext cx="651620" cy="651620"/>
          </a:xfrm>
          <a:prstGeom prst="rect">
            <a:avLst/>
          </a:prstGeom>
          <a:noFill/>
        </p:spPr>
      </p:pic>
      <p:pic>
        <p:nvPicPr>
          <p:cNvPr id="10" name="Рисунок 9" descr="рубли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060848"/>
            <a:ext cx="2009324" cy="100466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411760" y="3645024"/>
            <a:ext cx="655272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Книга лежит на одной из двух полок </a:t>
            </a:r>
            <a:r>
              <a:rPr lang="ru-RU" sz="2400" dirty="0" smtClean="0">
                <a:sym typeface="Symbol"/>
              </a:rPr>
              <a:t> </a:t>
            </a:r>
            <a:r>
              <a:rPr lang="ru-RU" sz="2400" b="1" dirty="0" smtClean="0">
                <a:sym typeface="Symbol"/>
              </a:rPr>
              <a:t>неопределенность знаний равна 2</a:t>
            </a:r>
          </a:p>
          <a:p>
            <a:endParaRPr lang="ru-RU" sz="2000" b="1" dirty="0" smtClean="0"/>
          </a:p>
          <a:p>
            <a:r>
              <a:rPr lang="ru-RU" sz="2400" dirty="0" smtClean="0"/>
              <a:t>Сообщение о том, что </a:t>
            </a:r>
            <a:r>
              <a:rPr lang="ru-RU" sz="2400" b="1" dirty="0" smtClean="0"/>
              <a:t>книга лежит на верхней полке </a:t>
            </a:r>
            <a:r>
              <a:rPr lang="ru-RU" sz="2400" dirty="0" smtClean="0"/>
              <a:t>уменьшает неопределенность в два раза </a:t>
            </a:r>
            <a:r>
              <a:rPr lang="ru-RU" sz="2400" dirty="0" smtClean="0">
                <a:sym typeface="Symbol"/>
              </a:rPr>
              <a:t> данное сообщение несет  </a:t>
            </a:r>
            <a:r>
              <a:rPr lang="ru-RU" sz="2400" b="1" dirty="0" smtClean="0"/>
              <a:t>1 бит информации</a:t>
            </a:r>
            <a:endParaRPr lang="ru-RU" sz="2400" b="1" dirty="0"/>
          </a:p>
        </p:txBody>
      </p:sp>
      <p:pic>
        <p:nvPicPr>
          <p:cNvPr id="12" name="Picture 4" descr="http://www.arhcity.ru/data/124/kniga_ishe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7285" y="5238528"/>
            <a:ext cx="2162467" cy="1291954"/>
          </a:xfrm>
          <a:prstGeom prst="rect">
            <a:avLst/>
          </a:prstGeom>
          <a:noFill/>
        </p:spPr>
      </p:pic>
      <p:pic>
        <p:nvPicPr>
          <p:cNvPr id="13" name="Picture 4" descr="http://www.arhcity.ru/data/124/kniga_ishe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680" y="3717032"/>
            <a:ext cx="2094630" cy="1251424"/>
          </a:xfrm>
          <a:prstGeom prst="rect">
            <a:avLst/>
          </a:prstGeom>
          <a:noFill/>
        </p:spPr>
      </p:pic>
      <p:sp>
        <p:nvSpPr>
          <p:cNvPr id="14" name="Овал 13"/>
          <p:cNvSpPr/>
          <p:nvPr/>
        </p:nvSpPr>
        <p:spPr bwMode="auto">
          <a:xfrm>
            <a:off x="89664" y="3573016"/>
            <a:ext cx="887625" cy="1105903"/>
          </a:xfrm>
          <a:prstGeom prst="ellipse">
            <a:avLst/>
          </a:prstGeom>
          <a:noFill/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11760" y="2060848"/>
            <a:ext cx="65527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При бросании монеты неопределенность равна 2 </a:t>
            </a:r>
            <a:r>
              <a:rPr lang="ru-RU" sz="2400" dirty="0" smtClean="0">
                <a:sym typeface="Symbol"/>
              </a:rPr>
              <a:t> сообщение о том, что выпал «Орёл</a:t>
            </a:r>
            <a:r>
              <a:rPr lang="ru-RU" sz="2400" b="1" dirty="0" smtClean="0">
                <a:sym typeface="Symbol"/>
              </a:rPr>
              <a:t>»</a:t>
            </a:r>
            <a:r>
              <a:rPr lang="ru-RU" sz="2400" dirty="0" smtClean="0">
                <a:sym typeface="Symbol"/>
              </a:rPr>
              <a:t> несет </a:t>
            </a:r>
            <a:r>
              <a:rPr lang="ru-RU" sz="2400" b="1" dirty="0" smtClean="0">
                <a:sym typeface="Symbol"/>
              </a:rPr>
              <a:t>1 бит информации</a:t>
            </a:r>
            <a:endParaRPr lang="ru-RU" sz="2400" b="1" dirty="0" smtClean="0"/>
          </a:p>
          <a:p>
            <a:r>
              <a:rPr lang="ru-RU" sz="2400" b="1" dirty="0" smtClean="0"/>
              <a:t> 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4" grpId="0" animBg="1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2526569"/>
            <a:ext cx="2520280" cy="433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ьная выноска 8"/>
          <p:cNvSpPr/>
          <p:nvPr/>
        </p:nvSpPr>
        <p:spPr>
          <a:xfrm>
            <a:off x="107504" y="72009"/>
            <a:ext cx="5760640" cy="2276871"/>
          </a:xfrm>
          <a:prstGeom prst="wedgeEllipseCallout">
            <a:avLst>
              <a:gd name="adj1" fmla="val -20153"/>
              <a:gd name="adj2" fmla="val 60779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В ящике лежат 4 шара.</a:t>
            </a:r>
          </a:p>
          <a:p>
            <a:pPr algn="ctr">
              <a:defRPr/>
            </a:pPr>
            <a:r>
              <a:rPr lang="ru-RU" sz="2400" dirty="0"/>
              <a:t>Какое количество информации несет </a:t>
            </a:r>
            <a:r>
              <a:rPr lang="ru-RU" sz="2400" dirty="0" smtClean="0"/>
              <a:t>сообщение </a:t>
            </a:r>
          </a:p>
          <a:p>
            <a:pPr algn="ctr">
              <a:defRPr/>
            </a:pPr>
            <a:r>
              <a:rPr lang="ru-RU" sz="2400" dirty="0" smtClean="0"/>
              <a:t>«</a:t>
            </a:r>
            <a:r>
              <a:rPr lang="ru-RU" sz="2400" b="1" dirty="0" smtClean="0"/>
              <a:t>Достали </a:t>
            </a:r>
            <a:r>
              <a:rPr lang="ru-RU" sz="2400" b="1" dirty="0"/>
              <a:t>красный </a:t>
            </a:r>
            <a:r>
              <a:rPr lang="ru-RU" sz="2400" b="1" dirty="0" smtClean="0"/>
              <a:t>шар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sp>
        <p:nvSpPr>
          <p:cNvPr id="9221" name="AutoShape 8"/>
          <p:cNvSpPr>
            <a:spLocks noChangeArrowheads="1"/>
          </p:cNvSpPr>
          <p:nvPr/>
        </p:nvSpPr>
        <p:spPr bwMode="auto">
          <a:xfrm>
            <a:off x="4929190" y="2214554"/>
            <a:ext cx="3987800" cy="4248150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tx1"/>
              </a:gs>
              <a:gs pos="100000">
                <a:srgbClr val="292929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WordArt 9"/>
          <p:cNvSpPr>
            <a:spLocks noChangeArrowheads="1" noChangeShapeType="1" noTextEdit="1"/>
          </p:cNvSpPr>
          <p:nvPr/>
        </p:nvSpPr>
        <p:spPr bwMode="auto">
          <a:xfrm>
            <a:off x="6286512" y="214290"/>
            <a:ext cx="1354135" cy="17319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10" name="Oval 11"/>
          <p:cNvSpPr>
            <a:spLocks noChangeArrowheads="1"/>
          </p:cNvSpPr>
          <p:nvPr/>
        </p:nvSpPr>
        <p:spPr bwMode="auto">
          <a:xfrm flipH="1">
            <a:off x="6357950" y="4214818"/>
            <a:ext cx="1081088" cy="10795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Oval 7"/>
          <p:cNvSpPr>
            <a:spLocks noChangeArrowheads="1"/>
          </p:cNvSpPr>
          <p:nvPr/>
        </p:nvSpPr>
        <p:spPr bwMode="auto">
          <a:xfrm flipH="1">
            <a:off x="5286380" y="4429132"/>
            <a:ext cx="1079500" cy="108108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Oval 5"/>
          <p:cNvSpPr>
            <a:spLocks noChangeArrowheads="1"/>
          </p:cNvSpPr>
          <p:nvPr/>
        </p:nvSpPr>
        <p:spPr bwMode="auto">
          <a:xfrm flipH="1">
            <a:off x="5929322" y="4643446"/>
            <a:ext cx="1081088" cy="1079500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 flipH="1">
            <a:off x="6786578" y="4714884"/>
            <a:ext cx="1081087" cy="108108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0.01503 C 0.00851 -0.19149 0.01997 -0.39778 -0.01527 -0.46716 C -0.05052 -0.53654 -0.16996 -0.50671 -0.21371 -0.40148 C -0.25764 -0.29649 -0.26823 0.06938 -0.27882 0.16373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00" y="-2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B229C9-49AC-4206-969F-0A293A2B2035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1655762" y="144462"/>
            <a:ext cx="7488238" cy="114300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Формула Хартли </a:t>
            </a:r>
            <a:b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(для </a:t>
            </a:r>
            <a:r>
              <a:rPr kumimoji="0" lang="ru-RU" sz="4000" b="1" i="0" u="sng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равновероятных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событий)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923928" y="2132856"/>
            <a:ext cx="3024187" cy="1311275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 b="1" dirty="0">
                <a:latin typeface="Times New Roman" pitchFamily="18" charset="0"/>
              </a:rPr>
              <a:t>2</a:t>
            </a:r>
            <a:r>
              <a:rPr lang="en-US" sz="8000" b="1" i="1" baseline="30000" dirty="0" err="1">
                <a:latin typeface="Times New Roman" pitchFamily="18" charset="0"/>
              </a:rPr>
              <a:t>i</a:t>
            </a:r>
            <a:r>
              <a:rPr lang="ru-RU" sz="8000" b="1" dirty="0">
                <a:latin typeface="Times New Roman" pitchFamily="18" charset="0"/>
              </a:rPr>
              <a:t> = </a:t>
            </a:r>
            <a:r>
              <a:rPr lang="ru-RU" sz="8000" b="1" i="1" dirty="0">
                <a:latin typeface="Times New Roman" pitchFamily="18" charset="0"/>
              </a:rPr>
              <a:t>N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87552" y="3723822"/>
            <a:ext cx="856932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i="1" dirty="0"/>
              <a:t> </a:t>
            </a:r>
            <a:r>
              <a:rPr lang="ru-RU" sz="2800" dirty="0"/>
              <a:t>– неопределённость знаний, т.е. число возможных результатов (вариантов сообщения</a:t>
            </a:r>
            <a:r>
              <a:rPr lang="ru-RU" sz="2800" dirty="0" smtClean="0"/>
              <a:t>)</a:t>
            </a:r>
          </a:p>
          <a:p>
            <a:endParaRPr lang="ru-RU" sz="2800" dirty="0"/>
          </a:p>
          <a:p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/>
              <a:t> – </a:t>
            </a:r>
            <a:r>
              <a:rPr lang="ru-RU" sz="2800" dirty="0"/>
              <a:t>количество информации</a:t>
            </a:r>
            <a:r>
              <a:rPr lang="en-US" sz="2800" dirty="0"/>
              <a:t> </a:t>
            </a:r>
            <a:r>
              <a:rPr lang="ru-RU" sz="2800" dirty="0"/>
              <a:t>в сообщении </a:t>
            </a:r>
            <a:r>
              <a:rPr lang="ru-RU" sz="2800" dirty="0" smtClean="0"/>
              <a:t>о том, что произошло одно из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dirty="0" smtClean="0"/>
              <a:t> равновероятных событий</a:t>
            </a:r>
            <a:endParaRPr lang="ru-RU" sz="2800" dirty="0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2165581" cy="3177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2132856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708920"/>
            <a:ext cx="2414177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ьная выноска 8"/>
          <p:cNvSpPr/>
          <p:nvPr/>
        </p:nvSpPr>
        <p:spPr>
          <a:xfrm>
            <a:off x="179512" y="44624"/>
            <a:ext cx="5904656" cy="2304256"/>
          </a:xfrm>
          <a:prstGeom prst="wedgeEllipseCallout">
            <a:avLst>
              <a:gd name="adj1" fmla="val -20612"/>
              <a:gd name="adj2" fmla="val 6915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В ящике лежат 4 шара.</a:t>
            </a:r>
          </a:p>
          <a:p>
            <a:pPr algn="ctr">
              <a:defRPr/>
            </a:pPr>
            <a:r>
              <a:rPr lang="ru-RU" sz="2400" dirty="0"/>
              <a:t>Какое количество информации несет сообщение </a:t>
            </a:r>
            <a:endParaRPr lang="ru-RU" sz="2400" dirty="0" smtClean="0"/>
          </a:p>
          <a:p>
            <a:pPr algn="ctr">
              <a:defRPr/>
            </a:pPr>
            <a:r>
              <a:rPr lang="ru-RU" sz="2400" dirty="0" smtClean="0"/>
              <a:t>«</a:t>
            </a:r>
            <a:r>
              <a:rPr lang="ru-RU" sz="2400" b="1" dirty="0"/>
              <a:t>Достали красный </a:t>
            </a:r>
            <a:r>
              <a:rPr lang="ru-RU" sz="2400" b="1" dirty="0" smtClean="0"/>
              <a:t>шар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sp>
        <p:nvSpPr>
          <p:cNvPr id="10" name="Овальная выноска 9"/>
          <p:cNvSpPr/>
          <p:nvPr/>
        </p:nvSpPr>
        <p:spPr>
          <a:xfrm>
            <a:off x="251520" y="260648"/>
            <a:ext cx="5544616" cy="2016224"/>
          </a:xfrm>
          <a:prstGeom prst="wedgeEllipseCallout">
            <a:avLst>
              <a:gd name="adj1" fmla="val -19443"/>
              <a:gd name="adj2" fmla="val 7468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N=4</a:t>
            </a:r>
          </a:p>
          <a:p>
            <a:pPr algn="ctr">
              <a:defRPr/>
            </a:pP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i="1" baseline="30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=4</a:t>
            </a:r>
          </a:p>
          <a:p>
            <a:pPr algn="ctr">
              <a:defRPr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=2 </a:t>
            </a:r>
            <a:r>
              <a:rPr lang="en-US" sz="3200" dirty="0" smtClean="0"/>
              <a:t>(</a:t>
            </a:r>
            <a:r>
              <a:rPr lang="ru-RU" sz="3200" dirty="0" smtClean="0"/>
              <a:t>бита)</a:t>
            </a:r>
            <a:endParaRPr lang="ru-RU" sz="3200" dirty="0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4929190" y="2214554"/>
            <a:ext cx="3987800" cy="4248150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chemeClr val="tx1"/>
              </a:gs>
              <a:gs pos="100000">
                <a:srgbClr val="292929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WordArt 9"/>
          <p:cNvSpPr>
            <a:spLocks noChangeArrowheads="1" noChangeShapeType="1" noTextEdit="1"/>
          </p:cNvSpPr>
          <p:nvPr/>
        </p:nvSpPr>
        <p:spPr bwMode="auto">
          <a:xfrm>
            <a:off x="6286512" y="214290"/>
            <a:ext cx="1354135" cy="17319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 flipH="1">
            <a:off x="6357950" y="4214818"/>
            <a:ext cx="1081088" cy="10795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Oval 7"/>
          <p:cNvSpPr>
            <a:spLocks noChangeArrowheads="1"/>
          </p:cNvSpPr>
          <p:nvPr/>
        </p:nvSpPr>
        <p:spPr bwMode="auto">
          <a:xfrm flipH="1">
            <a:off x="2555776" y="5661248"/>
            <a:ext cx="1079500" cy="108108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auto">
          <a:xfrm flipH="1">
            <a:off x="5929322" y="4643446"/>
            <a:ext cx="1081088" cy="1079500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Oval 12"/>
          <p:cNvSpPr>
            <a:spLocks noChangeArrowheads="1"/>
          </p:cNvSpPr>
          <p:nvPr/>
        </p:nvSpPr>
        <p:spPr bwMode="auto">
          <a:xfrm flipH="1">
            <a:off x="6786578" y="4714884"/>
            <a:ext cx="1081087" cy="108108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79512" y="908720"/>
            <a:ext cx="8712968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/>
              <a:t>1.В классе 32 ученика. Какое количество информации содержится в сообщении о том, что к доске пойдет Коля Сидоров?</a:t>
            </a:r>
            <a:endParaRPr lang="ru-RU" sz="2400" b="1" dirty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 flipH="1">
            <a:off x="1907704" y="2204864"/>
            <a:ext cx="374488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N = 2</a:t>
            </a:r>
            <a:r>
              <a:rPr lang="en-US" sz="2800" b="1" i="1" baseline="300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b="1" i="1" baseline="30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32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= 2</a:t>
            </a:r>
            <a:r>
              <a:rPr lang="en-US" sz="2800" b="1" i="1" baseline="30000" dirty="0" err="1">
                <a:latin typeface="Times New Roman" pitchFamily="18" charset="0"/>
                <a:cs typeface="Times New Roman" pitchFamily="18" charset="0"/>
              </a:rPr>
              <a:t>i</a:t>
            </a:r>
            <a:endParaRPr lang="en-US" sz="2800" b="1" i="1" baseline="30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i="1" u="sng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u="sng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бит</a:t>
            </a:r>
            <a:endParaRPr lang="ru-RU" sz="28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67544" y="2205038"/>
            <a:ext cx="215976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N =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32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- 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1691680" y="2276475"/>
            <a:ext cx="596" cy="1080517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428596" y="2846591"/>
            <a:ext cx="1263680" cy="6345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79512" y="4077072"/>
            <a:ext cx="8712968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/>
              <a:t>2.Сообщение о том, что ваш друг живет на </a:t>
            </a:r>
            <a:r>
              <a:rPr lang="ru-RU" sz="2400" b="1" dirty="0" smtClean="0"/>
              <a:t>5 </a:t>
            </a:r>
            <a:r>
              <a:rPr lang="ru-RU" sz="2400" b="1" dirty="0"/>
              <a:t>этаже, несет 4 бита информации. Сколько этажей в доме?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23528" y="5085184"/>
            <a:ext cx="262731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бита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N - ?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>
            <a:off x="251520" y="5733256"/>
            <a:ext cx="1872208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123728" y="5229200"/>
            <a:ext cx="0" cy="1152128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 flipH="1">
            <a:off x="2339752" y="5140349"/>
            <a:ext cx="403291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N = 2</a:t>
            </a:r>
            <a:r>
              <a:rPr lang="en-US" sz="2800" b="1" i="1" baseline="300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b="1" i="1" baseline="30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= 2</a:t>
            </a:r>
            <a:r>
              <a:rPr lang="en-US" sz="2800" b="1" i="1" baseline="30000" dirty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800" b="1" i="1" u="sng" dirty="0">
                <a:latin typeface="Times New Roman" pitchFamily="18" charset="0"/>
                <a:cs typeface="Times New Roman" pitchFamily="18" charset="0"/>
              </a:rPr>
              <a:t>= 16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этажей</a:t>
            </a:r>
            <a:endParaRPr lang="ru-RU" sz="28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179512" y="116632"/>
            <a:ext cx="8229600" cy="4320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atin typeface="+mj-lt"/>
                <a:ea typeface="+mj-ea"/>
                <a:cs typeface="+mj-cs"/>
              </a:rPr>
              <a:t>Задачи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8" name="Группа 17"/>
          <p:cNvGrpSpPr/>
          <p:nvPr/>
        </p:nvGrpSpPr>
        <p:grpSpPr>
          <a:xfrm flipV="1">
            <a:off x="251520" y="692696"/>
            <a:ext cx="8712968" cy="72008"/>
            <a:chOff x="0" y="836712"/>
            <a:chExt cx="8892480" cy="72008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 animBg="1"/>
      <p:bldP spid="5" grpId="0"/>
      <p:bldP spid="27650" grpId="0" animBg="1"/>
      <p:bldP spid="1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9512" y="116632"/>
            <a:ext cx="8229600" cy="4320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atin typeface="+mj-lt"/>
                <a:ea typeface="+mj-ea"/>
                <a:cs typeface="+mj-cs"/>
              </a:rPr>
              <a:t>Основные понятия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Группа 2"/>
          <p:cNvGrpSpPr/>
          <p:nvPr/>
        </p:nvGrpSpPr>
        <p:grpSpPr>
          <a:xfrm flipV="1">
            <a:off x="251520" y="692696"/>
            <a:ext cx="8712968" cy="72008"/>
            <a:chOff x="0" y="836712"/>
            <a:chExt cx="8892480" cy="72008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Прямоугольник 5"/>
          <p:cNvSpPr/>
          <p:nvPr/>
        </p:nvSpPr>
        <p:spPr>
          <a:xfrm>
            <a:off x="357156" y="928670"/>
            <a:ext cx="86440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Содержательный подход </a:t>
            </a:r>
            <a:r>
              <a:rPr lang="ru-RU" sz="2400" dirty="0" smtClean="0"/>
              <a:t>позволяет измерить объём информации в сообщении о том, что произошло одно из </a:t>
            </a:r>
            <a:r>
              <a:rPr lang="en-US" sz="2400" dirty="0" smtClean="0"/>
              <a:t>N </a:t>
            </a:r>
            <a:r>
              <a:rPr lang="ru-RU" sz="2400" dirty="0" smtClean="0"/>
              <a:t> событий.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7" y="2453987"/>
            <a:ext cx="8645211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Сообщение о том, что произошло одно из двух равновероятных событий несет  </a:t>
            </a:r>
            <a:r>
              <a:rPr lang="ru-RU" sz="2400" b="1" dirty="0" smtClean="0"/>
              <a:t>1 бит информации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3659540"/>
            <a:ext cx="8645211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Для определения количества информации (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400" dirty="0" smtClean="0">
                <a:cs typeface="Times New Roman" pitchFamily="18" charset="0"/>
              </a:rPr>
              <a:t>содержащейся в сообщении о том, что произошло одно из </a:t>
            </a:r>
            <a:r>
              <a:rPr lang="en-US" sz="2400" dirty="0" smtClean="0">
                <a:cs typeface="Times New Roman" pitchFamily="18" charset="0"/>
              </a:rPr>
              <a:t>N </a:t>
            </a:r>
            <a:r>
              <a:rPr lang="ru-RU" sz="2400" dirty="0" smtClean="0">
                <a:cs typeface="Times New Roman" pitchFamily="18" charset="0"/>
              </a:rPr>
              <a:t> равновероятных событий, нужно решить показательное уравнение</a:t>
            </a:r>
            <a:r>
              <a:rPr lang="ru-RU" sz="2400" dirty="0" smtClean="0"/>
              <a:t>:</a:t>
            </a:r>
            <a:r>
              <a:rPr lang="ru-RU" sz="2400" b="1" dirty="0" smtClean="0"/>
              <a:t> </a:t>
            </a:r>
            <a:r>
              <a:rPr lang="en-US" sz="2400" b="1" dirty="0" smtClean="0"/>
              <a:t>N = 2</a:t>
            </a:r>
            <a:r>
              <a:rPr lang="en-US" sz="2400" b="1" baseline="30000" dirty="0" smtClean="0"/>
              <a:t>i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3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488" y="1071546"/>
            <a:ext cx="351048" cy="351048"/>
          </a:xfrm>
          <a:prstGeom prst="rect">
            <a:avLst/>
          </a:prstGeom>
          <a:noFill/>
        </p:spPr>
      </p:pic>
      <p:pic>
        <p:nvPicPr>
          <p:cNvPr id="14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492896"/>
            <a:ext cx="351048" cy="351048"/>
          </a:xfrm>
          <a:prstGeom prst="rect">
            <a:avLst/>
          </a:prstGeom>
          <a:noFill/>
        </p:spPr>
      </p:pic>
      <p:pic>
        <p:nvPicPr>
          <p:cNvPr id="16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61048"/>
            <a:ext cx="351048" cy="351048"/>
          </a:xfrm>
          <a:prstGeom prst="rect">
            <a:avLst/>
          </a:prstGeom>
          <a:noFill/>
        </p:spPr>
      </p:pic>
      <p:sp>
        <p:nvSpPr>
          <p:cNvPr id="12" name="Управляющая кнопка: домой 11">
            <a:hlinkClick r:id="" action="ppaction://hlinkshowjump?jump=firstslide" highlightClick="1"/>
          </p:cNvPr>
          <p:cNvSpPr/>
          <p:nvPr/>
        </p:nvSpPr>
        <p:spPr>
          <a:xfrm>
            <a:off x="7740352" y="5517232"/>
            <a:ext cx="1216726" cy="10732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476672"/>
            <a:ext cx="8892480" cy="72008"/>
            <a:chOff x="0" y="836712"/>
            <a:chExt cx="8892480" cy="72008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490066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/>
              <a:t>Источники</a:t>
            </a:r>
            <a:endParaRPr lang="ru-RU" sz="32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528" y="620688"/>
            <a:ext cx="8640960" cy="6093296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r>
              <a:rPr lang="ru-RU" sz="2400" dirty="0" smtClean="0"/>
              <a:t>Информатика и информационно-коммуникационные технологии. Базовый курс: Учебник для 7 класса/ И.Г. Семакин, Л.А. </a:t>
            </a:r>
            <a:r>
              <a:rPr lang="ru-RU" sz="2400" dirty="0" err="1" smtClean="0"/>
              <a:t>Залогова</a:t>
            </a:r>
            <a:r>
              <a:rPr lang="ru-RU" sz="2400" dirty="0" smtClean="0"/>
              <a:t> и другие.</a:t>
            </a:r>
          </a:p>
          <a:p>
            <a:r>
              <a:rPr lang="ru-RU" sz="2400" dirty="0" smtClean="0"/>
              <a:t>Преподавание базового курса информатики в средней школе. Методическое пособие/ И.Г. Семакин, Т.Ю. Шеина. – М.: Лаборатория Базовых знаний</a:t>
            </a:r>
          </a:p>
          <a:p>
            <a:r>
              <a:rPr lang="ru-RU" sz="2400" dirty="0" smtClean="0"/>
              <a:t>Информатика. Учебник для 7 класса.  </a:t>
            </a:r>
            <a:r>
              <a:rPr lang="ru-RU" sz="2400" i="1" dirty="0" err="1" smtClean="0"/>
              <a:t>Босова</a:t>
            </a:r>
            <a:r>
              <a:rPr lang="ru-RU" sz="2400" i="1" dirty="0" smtClean="0"/>
              <a:t> Л.Л, А. Ю. </a:t>
            </a:r>
            <a:r>
              <a:rPr lang="ru-RU" sz="2400" i="1" dirty="0" err="1" smtClean="0"/>
              <a:t>Босова</a:t>
            </a:r>
            <a:r>
              <a:rPr lang="ru-RU" sz="2400" i="1" dirty="0" smtClean="0"/>
              <a:t>. –  М: Бином. Лаборатория знаний</a:t>
            </a:r>
          </a:p>
          <a:p>
            <a:r>
              <a:rPr lang="en-US" sz="2400" i="1" dirty="0" smtClean="0">
                <a:hlinkClick r:id="rId3"/>
              </a:rPr>
              <a:t>http://kpolyakov.spb.ru/</a:t>
            </a:r>
            <a:endParaRPr lang="ru-RU" sz="2400" i="1" dirty="0" smtClean="0"/>
          </a:p>
          <a:p>
            <a:pPr>
              <a:buNone/>
            </a:pPr>
            <a:r>
              <a:rPr lang="ru-RU" sz="2400" b="1" i="1" u="sng" dirty="0" smtClean="0"/>
              <a:t>Изображения:</a:t>
            </a:r>
          </a:p>
          <a:p>
            <a:pPr>
              <a:buNone/>
            </a:pPr>
            <a:endParaRPr lang="ru-RU" sz="2400" b="1" i="1" u="sng" dirty="0" smtClean="0"/>
          </a:p>
          <a:p>
            <a:r>
              <a:rPr lang="en-US" sz="2400" u="sng" dirty="0" smtClean="0">
                <a:hlinkClick r:id="rId4"/>
              </a:rPr>
              <a:t>http://www.cliparthut.com/clip-arts/110/whale-clip-art-110931.jpg</a:t>
            </a:r>
            <a:endParaRPr lang="ru-RU" sz="2400" u="sng" dirty="0" smtClean="0"/>
          </a:p>
          <a:p>
            <a:r>
              <a:rPr lang="en-US" sz="2400" u="sng" dirty="0" smtClean="0">
                <a:hlinkClick r:id="rId5"/>
              </a:rPr>
              <a:t>http://www.cartoonclipartfree.com/Cliparts_Free/Tiere_Free/Cartoon-Clipart-Free-40.gif</a:t>
            </a:r>
            <a:endParaRPr lang="ru-RU" sz="2400" u="sng" dirty="0" smtClean="0"/>
          </a:p>
          <a:p>
            <a:r>
              <a:rPr lang="en-US" sz="2400" dirty="0" smtClean="0">
                <a:hlinkClick r:id="rId6"/>
              </a:rPr>
              <a:t>http://en.academic.ru/pictures/enwiki/72/Hartley_ralph-vinton-lyon-001.jpg</a:t>
            </a:r>
            <a:endParaRPr lang="ru-RU" sz="2400" dirty="0" smtClean="0"/>
          </a:p>
          <a:p>
            <a:r>
              <a:rPr lang="en-US" sz="2400" dirty="0" smtClean="0">
                <a:hlinkClick r:id="rId7"/>
              </a:rPr>
              <a:t>https://im1-tub-ru.yandex.net/i?id=4630877ac0072c07f3328fd36b256a43&amp;n=33&amp;h=215&amp;w=349</a:t>
            </a:r>
            <a:endParaRPr lang="ru-RU" sz="2400" dirty="0" smtClean="0"/>
          </a:p>
          <a:p>
            <a:r>
              <a:rPr lang="en-US" sz="2400" dirty="0" smtClean="0">
                <a:hlinkClick r:id="rId8"/>
              </a:rPr>
              <a:t>http://illustrators.ru/uploads/illustration/image/6180/main_6180_original.jpg</a:t>
            </a:r>
            <a:endParaRPr lang="ru-RU" sz="2400" dirty="0" smtClean="0"/>
          </a:p>
          <a:p>
            <a:r>
              <a:rPr lang="en-US" sz="2400" dirty="0" smtClean="0">
                <a:hlinkClick r:id="rId9"/>
              </a:rPr>
              <a:t>http://pashap.ru/wp-content/uploads/2015/04/the-one-question-that-improves-your-job-search-outcome-1024x1024.jpg</a:t>
            </a:r>
            <a:endParaRPr lang="ru-RU" sz="2400" dirty="0" smtClean="0"/>
          </a:p>
          <a:p>
            <a:r>
              <a:rPr lang="en-US" sz="2400" dirty="0" smtClean="0">
                <a:hlinkClick r:id="rId10"/>
              </a:rPr>
              <a:t>http://img0.liveinternet.ru/images/attach/c/6/124/257/124257472_4543971.png</a:t>
            </a:r>
            <a:endParaRPr lang="ru-RU" sz="2400" dirty="0" smtClean="0"/>
          </a:p>
          <a:p>
            <a:r>
              <a:rPr lang="en-US" sz="2400" dirty="0" smtClean="0">
                <a:hlinkClick r:id="rId11"/>
              </a:rPr>
              <a:t>https://clipartion.com/wp-content/uploads/2015/11/boy-thinking-stock-photo-picture-and-royalty-free-image-image.jpg</a:t>
            </a:r>
            <a:endParaRPr lang="ru-RU" sz="2400" dirty="0" smtClean="0"/>
          </a:p>
          <a:p>
            <a:r>
              <a:rPr lang="en-US" sz="2400" dirty="0" smtClean="0">
                <a:hlinkClick r:id="rId12"/>
              </a:rPr>
              <a:t>http://img1.liveinternet.ru/images/attach/c/11/115/600/115600077_large_106.png</a:t>
            </a:r>
            <a:endParaRPr lang="ru-RU" sz="2400" dirty="0" smtClean="0"/>
          </a:p>
          <a:p>
            <a:r>
              <a:rPr lang="en-US" sz="2400" dirty="0" smtClean="0">
                <a:hlinkClick r:id="rId13"/>
              </a:rPr>
              <a:t>https://ds02.infourok.ru/uploads/ex/07c6/00042675-087f56bc/hello_html_m703627ca.jpg</a:t>
            </a:r>
            <a:endParaRPr lang="ru-RU" sz="2400" dirty="0" smtClean="0"/>
          </a:p>
          <a:p>
            <a:r>
              <a:rPr lang="en-US" sz="2400" dirty="0" smtClean="0">
                <a:hlinkClick r:id="rId14"/>
              </a:rPr>
              <a:t>http://www.arhcity.ru/data/124/kniga_ishet.jpg</a:t>
            </a:r>
            <a:endParaRPr lang="ru-RU" sz="2400" dirty="0" smtClean="0"/>
          </a:p>
          <a:p>
            <a:r>
              <a:rPr lang="en-US" sz="2400" dirty="0" smtClean="0">
                <a:hlinkClick r:id="rId15"/>
              </a:rPr>
              <a:t>http://aeol.su/sites/default/files/fornews/10r_2013mmd_2.2a.jpg</a:t>
            </a:r>
            <a:endParaRPr lang="ru-RU" sz="2400" dirty="0" smtClean="0"/>
          </a:p>
          <a:p>
            <a:r>
              <a:rPr lang="en-US" sz="2400" dirty="0" smtClean="0">
                <a:hlinkClick r:id="rId16"/>
              </a:rPr>
              <a:t>http://bookz.ru/authors/uolter-aizekson/innovato_447/i_016.jpg</a:t>
            </a:r>
            <a:endParaRPr lang="ru-RU" sz="2400" dirty="0" smtClean="0"/>
          </a:p>
          <a:p>
            <a:r>
              <a:rPr lang="en-US" sz="2400" dirty="0" smtClean="0">
                <a:hlinkClick r:id="rId17"/>
              </a:rPr>
              <a:t>http://images.clipartpanda.com/study-clipart-30333324-Illustration-Featuring-a-Group-of-Kids-Studying-Together-Stock-Vector.jpg</a:t>
            </a:r>
            <a:endParaRPr lang="ru-RU" sz="2400" dirty="0" smtClean="0"/>
          </a:p>
          <a:p>
            <a:r>
              <a:rPr lang="en-US" sz="2400" dirty="0" smtClean="0">
                <a:hlinkClick r:id="rId18"/>
              </a:rPr>
              <a:t>http://900igr.net/datai/fizkultura/Ves-rantsa/0014-008-Vyvody.png</a:t>
            </a:r>
            <a:endParaRPr lang="ru-RU" sz="2400" dirty="0" smtClean="0"/>
          </a:p>
          <a:p>
            <a:r>
              <a:rPr lang="en-US" sz="2400" dirty="0" smtClean="0">
                <a:hlinkClick r:id="rId19"/>
              </a:rPr>
              <a:t>http://pngimg.com/upload/keyboard_PNG5869.png</a:t>
            </a:r>
            <a:endParaRPr lang="ru-RU" sz="2400" dirty="0" smtClean="0"/>
          </a:p>
          <a:p>
            <a:r>
              <a:rPr lang="en-US" sz="2400" dirty="0" smtClean="0">
                <a:hlinkClick r:id="rId20"/>
              </a:rPr>
              <a:t>http://images.easyfreeclipart.com/1355/dado-clip-art-at-clkercom-vector-online-royalty-free-1355886.png</a:t>
            </a:r>
            <a:endParaRPr lang="ru-RU" sz="2400" dirty="0" smtClean="0"/>
          </a:p>
          <a:p>
            <a:r>
              <a:rPr lang="en-US" sz="2400" dirty="0" smtClean="0">
                <a:hlinkClick r:id="rId21"/>
              </a:rPr>
              <a:t>http://do.ngs.ru/preview/do/4e1630bd52fb319db216b25a946afc03_1466144470_1000_895.jpg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0" y="6237312"/>
            <a:ext cx="9144000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376082" cy="47108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 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two-kids-reading-togeth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861048"/>
            <a:ext cx="4464496" cy="274566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1438" y="1071546"/>
            <a:ext cx="9001156" cy="1800200"/>
          </a:xfrm>
          <a:prstGeom prst="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800" b="1" dirty="0" smtClean="0">
                <a:solidFill>
                  <a:schemeClr val="tx1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Сообщение</a:t>
            </a:r>
            <a:r>
              <a:rPr lang="ru-RU" sz="2800" dirty="0" smtClean="0">
                <a:solidFill>
                  <a:schemeClr val="tx1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несет информацию для человека (</a:t>
            </a:r>
            <a:r>
              <a:rPr lang="ru-RU" sz="2800" b="1" dirty="0" smtClean="0">
                <a:solidFill>
                  <a:schemeClr val="tx1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информативно</a:t>
            </a:r>
            <a:r>
              <a:rPr lang="ru-RU" sz="2800" dirty="0" smtClean="0">
                <a:solidFill>
                  <a:schemeClr val="tx1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), если содержащиеся в нем сведения являются для него </a:t>
            </a:r>
            <a:r>
              <a:rPr lang="ru-RU" sz="2800" b="1" dirty="0" smtClean="0">
                <a:solidFill>
                  <a:schemeClr val="tx1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новыми</a:t>
            </a:r>
            <a:r>
              <a:rPr lang="ru-RU" sz="2800" dirty="0" smtClean="0">
                <a:solidFill>
                  <a:schemeClr val="tx1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и </a:t>
            </a:r>
            <a:r>
              <a:rPr lang="ru-RU" sz="2800" b="1" dirty="0" smtClean="0">
                <a:solidFill>
                  <a:schemeClr val="tx1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понятными</a:t>
            </a:r>
            <a:r>
              <a:rPr lang="ru-RU" sz="2800" dirty="0" smtClean="0">
                <a:solidFill>
                  <a:schemeClr val="tx1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000628" y="2641594"/>
            <a:ext cx="1428760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858016" y="2641594"/>
            <a:ext cx="2000264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Заголовок 1"/>
          <p:cNvSpPr txBox="1">
            <a:spLocks/>
          </p:cNvSpPr>
          <p:nvPr/>
        </p:nvSpPr>
        <p:spPr>
          <a:xfrm>
            <a:off x="179512" y="0"/>
            <a:ext cx="8052554" cy="4710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atin typeface="Arial" pitchFamily="34" charset="0"/>
                <a:ea typeface="+mj-ea"/>
                <a:cs typeface="Arial" pitchFamily="34" charset="0"/>
              </a:rPr>
              <a:t>Вывод: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 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19" name="Группа 3"/>
          <p:cNvGrpSpPr/>
          <p:nvPr/>
        </p:nvGrpSpPr>
        <p:grpSpPr>
          <a:xfrm>
            <a:off x="0" y="548680"/>
            <a:ext cx="4427984" cy="72008"/>
            <a:chOff x="0" y="836712"/>
            <a:chExt cx="8892480" cy="72008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Скругленная прямоугольная выноска 25"/>
          <p:cNvSpPr/>
          <p:nvPr/>
        </p:nvSpPr>
        <p:spPr>
          <a:xfrm>
            <a:off x="4716016" y="4869160"/>
            <a:ext cx="3960440" cy="1728192"/>
          </a:xfrm>
          <a:prstGeom prst="wedgeRoundRectCallout">
            <a:avLst>
              <a:gd name="adj1" fmla="val -4076"/>
              <a:gd name="adj2" fmla="val -175174"/>
              <a:gd name="adj3" fmla="val 16667"/>
            </a:avLst>
          </a:prstGeom>
          <a:solidFill>
            <a:srgbClr val="FFFFB7"/>
          </a:solidFill>
          <a:ln>
            <a:solidFill>
              <a:srgbClr val="FFFFB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Зависит от человека (субъективно)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28384" y="1124744"/>
            <a:ext cx="939652" cy="939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two-kids-reading-together.png"/>
          <p:cNvPicPr>
            <a:picLocks noChangeAspect="1"/>
          </p:cNvPicPr>
          <p:nvPr/>
        </p:nvPicPr>
        <p:blipFill>
          <a:blip r:embed="rId3" cstate="print"/>
          <a:srcRect l="47285"/>
          <a:stretch>
            <a:fillRect/>
          </a:stretch>
        </p:blipFill>
        <p:spPr>
          <a:xfrm>
            <a:off x="0" y="3573016"/>
            <a:ext cx="2815722" cy="3284984"/>
          </a:xfrm>
          <a:prstGeom prst="rect">
            <a:avLst/>
          </a:prstGeom>
        </p:spPr>
      </p:pic>
      <p:sp>
        <p:nvSpPr>
          <p:cNvPr id="10" name="Скругленная прямоугольная выноска 9"/>
          <p:cNvSpPr/>
          <p:nvPr/>
        </p:nvSpPr>
        <p:spPr bwMode="auto">
          <a:xfrm>
            <a:off x="571472" y="332656"/>
            <a:ext cx="7786742" cy="2232248"/>
          </a:xfrm>
          <a:prstGeom prst="wedgeRoundRectCallout">
            <a:avLst>
              <a:gd name="adj1" fmla="val 3683"/>
              <a:gd name="adj2" fmla="val 76061"/>
              <a:gd name="adj3" fmla="val 16667"/>
            </a:avLst>
          </a:prstGeom>
          <a:solidFill>
            <a:srgbClr val="FFFFD9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5000"/>
              </a:lnSpc>
            </a:pPr>
            <a:r>
              <a:rPr lang="ru-RU" sz="3200" dirty="0" smtClean="0">
                <a:solidFill>
                  <a:srgbClr val="1C1C1C"/>
                </a:solidFill>
              </a:rPr>
              <a:t>Для того, чтобы </a:t>
            </a:r>
            <a:r>
              <a:rPr lang="ru-RU" sz="3200" b="1" dirty="0" smtClean="0">
                <a:solidFill>
                  <a:srgbClr val="1C1C1C"/>
                </a:solidFill>
              </a:rPr>
              <a:t>измерить информацию </a:t>
            </a:r>
            <a:r>
              <a:rPr lang="ru-RU" sz="3200" b="1" dirty="0" smtClean="0"/>
              <a:t>объективно</a:t>
            </a:r>
            <a:r>
              <a:rPr lang="ru-RU" sz="3200" dirty="0" smtClean="0">
                <a:solidFill>
                  <a:srgbClr val="1C1C1C"/>
                </a:solidFill>
              </a:rPr>
              <a:t>,</a:t>
            </a:r>
          </a:p>
          <a:p>
            <a:pPr algn="ctr">
              <a:lnSpc>
                <a:spcPct val="125000"/>
              </a:lnSpc>
            </a:pPr>
            <a:r>
              <a:rPr lang="ru-RU" sz="3200" dirty="0" smtClean="0">
                <a:solidFill>
                  <a:srgbClr val="1C1C1C"/>
                </a:solidFill>
              </a:rPr>
              <a:t>нельзя опираться на её содержание</a:t>
            </a:r>
          </a:p>
        </p:txBody>
      </p:sp>
      <p:pic>
        <p:nvPicPr>
          <p:cNvPr id="17410" name="Picture 2" descr="http://900igr.net/datai/fizkultura/Ves-rantsa/0014-008-Vyvod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3284984"/>
            <a:ext cx="4229197" cy="3384376"/>
          </a:xfrm>
          <a:prstGeom prst="rect">
            <a:avLst/>
          </a:prstGeom>
          <a:noFill/>
        </p:spPr>
      </p:pic>
      <p:pic>
        <p:nvPicPr>
          <p:cNvPr id="13" name="Рисунок 12" descr="two-kids-reading-together.png"/>
          <p:cNvPicPr>
            <a:picLocks noChangeAspect="1"/>
          </p:cNvPicPr>
          <p:nvPr/>
        </p:nvPicPr>
        <p:blipFill>
          <a:blip r:embed="rId3" cstate="print"/>
          <a:srcRect r="51237"/>
          <a:stretch>
            <a:fillRect/>
          </a:stretch>
        </p:blipFill>
        <p:spPr>
          <a:xfrm>
            <a:off x="6444208" y="3453013"/>
            <a:ext cx="2699792" cy="34049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39552" y="476672"/>
            <a:ext cx="8064896" cy="2304256"/>
          </a:xfrm>
          <a:prstGeom prst="roundRect">
            <a:avLst/>
          </a:prstGeom>
          <a:solidFill>
            <a:srgbClr val="FFFFD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Алфавитный (объёмный) подход к измерению информации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786050" y="2714620"/>
            <a:ext cx="7772400" cy="2376264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https://ds02.infourok.ru/uploads/ex/07c6/00042675-087f56bc/hello_html_m703627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716016" y="2996952"/>
            <a:ext cx="3134721" cy="3645024"/>
          </a:xfrm>
          <a:prstGeom prst="rect">
            <a:avLst/>
          </a:prstGeom>
          <a:noFill/>
        </p:spPr>
      </p:pic>
      <p:pic>
        <p:nvPicPr>
          <p:cNvPr id="15364" name="Picture 4" descr="http://do.ngs55.ru/preview/do/4e1630bd52fb319db216b25a946afc03_1466144470_1000_8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429000"/>
            <a:ext cx="3384376" cy="3029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251520" y="980728"/>
            <a:ext cx="8748464" cy="5544616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4624"/>
            <a:ext cx="8064896" cy="620712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Алфавитный подход    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052513"/>
            <a:ext cx="8424614" cy="4525962"/>
          </a:xfrm>
        </p:spPr>
        <p:txBody>
          <a:bodyPr>
            <a:normAutofit/>
          </a:bodyPr>
          <a:lstStyle/>
          <a:p>
            <a:pPr>
              <a:spcAft>
                <a:spcPct val="400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ru-RU" dirty="0" smtClean="0">
                <a:latin typeface="Arial" charset="0"/>
              </a:rPr>
              <a:t>Алфавитный подход </a:t>
            </a:r>
            <a:r>
              <a:rPr lang="ru-RU" b="1" dirty="0" smtClean="0">
                <a:latin typeface="Arial" charset="0"/>
              </a:rPr>
              <a:t>позволяет измерять количество информации в тексте (символьном сообщении)</a:t>
            </a:r>
            <a:r>
              <a:rPr lang="ru-RU" dirty="0" smtClean="0">
                <a:latin typeface="Arial" charset="0"/>
              </a:rPr>
              <a:t>, составленном из символов некоторого алфавита.</a:t>
            </a:r>
          </a:p>
          <a:p>
            <a:pPr eaLnBrk="1" hangingPunct="1">
              <a:spcAft>
                <a:spcPct val="400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ru-RU" dirty="0" smtClean="0">
                <a:latin typeface="Arial" charset="0"/>
              </a:rPr>
              <a:t>Информационный объём сообщения </a:t>
            </a:r>
            <a:r>
              <a:rPr lang="ru-RU" b="1" dirty="0" smtClean="0">
                <a:latin typeface="Arial" charset="0"/>
              </a:rPr>
              <a:t>не зависит от содержания </a:t>
            </a:r>
            <a:r>
              <a:rPr lang="en-US" b="1" dirty="0" smtClean="0">
                <a:latin typeface="Arial" charset="0"/>
              </a:rPr>
              <a:t>(</a:t>
            </a:r>
            <a:r>
              <a:rPr lang="ru-RU" b="1" dirty="0" smtClean="0">
                <a:latin typeface="Arial" charset="0"/>
              </a:rPr>
              <a:t>объективный подход)</a:t>
            </a:r>
          </a:p>
          <a:p>
            <a:pPr eaLnBrk="1" hangingPunct="1">
              <a:spcAft>
                <a:spcPct val="400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Arial" charset="0"/>
              </a:rPr>
              <a:t>Используется в технике</a:t>
            </a:r>
          </a:p>
        </p:txBody>
      </p:sp>
      <p:grpSp>
        <p:nvGrpSpPr>
          <p:cNvPr id="7" name="Группа 3"/>
          <p:cNvGrpSpPr/>
          <p:nvPr/>
        </p:nvGrpSpPr>
        <p:grpSpPr>
          <a:xfrm>
            <a:off x="0" y="764704"/>
            <a:ext cx="8892480" cy="72008"/>
            <a:chOff x="0" y="836712"/>
            <a:chExt cx="8892480" cy="72008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2" descr="http://2.bp.blogspot.com/-6UyidZ018zM/Tw8YGL5XBvI/AAAAAAAAAJY/BzsHX3MR77I/s1600/computer-aj_aj_ashton_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724128" y="4581128"/>
            <a:ext cx="3156841" cy="227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92" name="Rectangle 20"/>
          <p:cNvSpPr>
            <a:spLocks noChangeArrowheads="1"/>
          </p:cNvSpPr>
          <p:nvPr/>
        </p:nvSpPr>
        <p:spPr bwMode="auto">
          <a:xfrm>
            <a:off x="179512" y="836712"/>
            <a:ext cx="8432800" cy="5281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8775" indent="-358775"/>
            <a:r>
              <a:rPr lang="ru-RU" sz="2800" b="1" dirty="0">
                <a:solidFill>
                  <a:srgbClr val="990033"/>
                </a:solidFill>
                <a:latin typeface="Verdana" pitchFamily="34" charset="0"/>
              </a:rPr>
              <a:t>Алфавит</a:t>
            </a:r>
            <a:r>
              <a:rPr lang="ru-RU" sz="2800" dirty="0">
                <a:latin typeface="Verdana" pitchFamily="34" charset="0"/>
              </a:rPr>
              <a:t> – набор знаков, используемых при кодировании информации с помощью некоторого языка.</a:t>
            </a:r>
            <a:endParaRPr lang="ru-RU" sz="2800" dirty="0"/>
          </a:p>
          <a:p>
            <a:pPr marL="358775" indent="-358775">
              <a:spcBef>
                <a:spcPct val="25000"/>
              </a:spcBef>
            </a:pPr>
            <a:r>
              <a:rPr lang="ru-RU" sz="2400" u="sng" dirty="0" smtClean="0">
                <a:latin typeface="Verdana" pitchFamily="34" charset="0"/>
              </a:rPr>
              <a:t>Примеры</a:t>
            </a:r>
            <a:r>
              <a:rPr lang="ru-RU" sz="2400" u="sng" dirty="0">
                <a:latin typeface="Verdana" pitchFamily="34" charset="0"/>
              </a:rPr>
              <a:t>:</a:t>
            </a:r>
          </a:p>
          <a:p>
            <a:pPr marL="358775" indent="-358775"/>
            <a:r>
              <a:rPr lang="ru-RU" sz="2400" dirty="0"/>
              <a:t>  </a:t>
            </a:r>
            <a:r>
              <a:rPr lang="ru-RU" sz="2400" dirty="0" smtClean="0">
                <a:latin typeface="Verdana" pitchFamily="34" charset="0"/>
              </a:rPr>
              <a:t>АБВГДЕЁЖЗИЙКЛМНОПРС</a:t>
            </a:r>
            <a:r>
              <a:rPr lang="ru-RU" sz="2400" dirty="0" smtClean="0"/>
              <a:t>Т</a:t>
            </a:r>
            <a:r>
              <a:rPr lang="ru-RU" sz="2400" dirty="0" smtClean="0">
                <a:latin typeface="Verdana" pitchFamily="34" charset="0"/>
              </a:rPr>
              <a:t>УФХЦЧШЩЪЫЬЭЮЯ</a:t>
            </a:r>
            <a:endParaRPr lang="ru-RU" sz="2400" b="1" dirty="0"/>
          </a:p>
          <a:p>
            <a:pPr marL="358775" indent="-358775"/>
            <a:endParaRPr lang="ru-RU" sz="2400" dirty="0"/>
          </a:p>
          <a:p>
            <a:pPr marL="358775" indent="-358775"/>
            <a:r>
              <a:rPr lang="ru-RU" sz="2400" dirty="0"/>
              <a:t>  </a:t>
            </a:r>
            <a:r>
              <a:rPr lang="en-US" sz="2400" dirty="0">
                <a:latin typeface="Verdana" pitchFamily="34" charset="0"/>
              </a:rPr>
              <a:t>ABCDEFGHIJKLMNOPQRSTUVWXYZ		</a:t>
            </a:r>
            <a:endParaRPr lang="ru-RU" sz="2400" dirty="0"/>
          </a:p>
          <a:p>
            <a:pPr marL="358775" indent="-358775"/>
            <a:r>
              <a:rPr lang="ru-RU" sz="2400" dirty="0" smtClean="0">
                <a:cs typeface="Arial" charset="0"/>
              </a:rPr>
              <a:t>  </a:t>
            </a:r>
            <a:endParaRPr lang="en-US" sz="2400" dirty="0" smtClean="0">
              <a:cs typeface="Arial" charset="0"/>
            </a:endParaRPr>
          </a:p>
          <a:p>
            <a:pPr marL="358775" indent="-358775"/>
            <a:r>
              <a:rPr lang="en-US" sz="2400" dirty="0" smtClean="0">
                <a:cs typeface="Arial" charset="0"/>
              </a:rPr>
              <a:t>  </a:t>
            </a:r>
            <a:r>
              <a:rPr lang="ru-RU" sz="2400" dirty="0" smtClean="0">
                <a:cs typeface="Arial" charset="0"/>
              </a:rPr>
              <a:t> </a:t>
            </a:r>
            <a:r>
              <a:rPr lang="ru-RU" sz="2400" dirty="0" smtClean="0">
                <a:latin typeface="Verdana" pitchFamily="34" charset="0"/>
                <a:cs typeface="Arial" charset="0"/>
              </a:rPr>
              <a:t>- +</a:t>
            </a:r>
          </a:p>
          <a:p>
            <a:pPr marL="358775" indent="-358775"/>
            <a:r>
              <a:rPr lang="ru-RU" sz="2400" dirty="0">
                <a:latin typeface="Verdana" pitchFamily="34" charset="0"/>
              </a:rPr>
              <a:t>					  	</a:t>
            </a:r>
            <a:endParaRPr lang="ru-RU" sz="2400" b="1" dirty="0"/>
          </a:p>
          <a:p>
            <a:pPr marL="358775" indent="-358775"/>
            <a:r>
              <a:rPr lang="ru-RU" sz="2400" dirty="0" smtClean="0"/>
              <a:t>   </a:t>
            </a:r>
            <a:r>
              <a:rPr lang="ru-RU" sz="2400" dirty="0">
                <a:latin typeface="Verdana" pitchFamily="34" charset="0"/>
              </a:rPr>
              <a:t>0123456789						</a:t>
            </a:r>
            <a:endParaRPr lang="ru-RU" sz="2400" b="1" dirty="0">
              <a:latin typeface="Verdana" pitchFamily="34" charset="0"/>
            </a:endParaRPr>
          </a:p>
          <a:p>
            <a:pPr marL="358775" indent="-358775">
              <a:spcBef>
                <a:spcPct val="30000"/>
              </a:spcBef>
            </a:pPr>
            <a:endParaRPr lang="ru-RU" sz="2400" dirty="0">
              <a:latin typeface="Verdana" pitchFamily="34" charset="0"/>
            </a:endParaRPr>
          </a:p>
          <a:p>
            <a:pPr marL="358775" indent="-358775"/>
            <a:endParaRPr lang="ru-RU" sz="2400" b="1" dirty="0">
              <a:latin typeface="Verdana" pitchFamily="34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229600" cy="620712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Алфавит - ? </a:t>
            </a:r>
          </a:p>
        </p:txBody>
      </p:sp>
      <p:grpSp>
        <p:nvGrpSpPr>
          <p:cNvPr id="2" name="Группа 3"/>
          <p:cNvGrpSpPr/>
          <p:nvPr/>
        </p:nvGrpSpPr>
        <p:grpSpPr>
          <a:xfrm>
            <a:off x="0" y="692696"/>
            <a:ext cx="8892480" cy="72008"/>
            <a:chOff x="0" y="836712"/>
            <a:chExt cx="8892480" cy="72008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Прямоугольник 9"/>
          <p:cNvSpPr/>
          <p:nvPr/>
        </p:nvSpPr>
        <p:spPr>
          <a:xfrm>
            <a:off x="179512" y="5301208"/>
            <a:ext cx="8568952" cy="13681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58775" indent="-358775">
              <a:spcBef>
                <a:spcPct val="30000"/>
              </a:spcBef>
            </a:pPr>
            <a:r>
              <a:rPr lang="ru-RU" sz="32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Мощность алфавита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– количество символов  в  алфавите (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N)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28384" y="2492896"/>
            <a:ext cx="1115616" cy="523220"/>
          </a:xfrm>
          <a:prstGeom prst="rect">
            <a:avLst/>
          </a:prstGeom>
          <a:solidFill>
            <a:srgbClr val="FFFFD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N=</a:t>
            </a:r>
            <a:r>
              <a:rPr lang="ru-RU" sz="2800" dirty="0" smtClean="0"/>
              <a:t>33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6228184" y="3212976"/>
            <a:ext cx="1152128" cy="523220"/>
          </a:xfrm>
          <a:prstGeom prst="rect">
            <a:avLst/>
          </a:prstGeom>
          <a:solidFill>
            <a:srgbClr val="FFFFD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N=</a:t>
            </a:r>
            <a:r>
              <a:rPr lang="ru-RU" sz="2800" dirty="0" smtClean="0"/>
              <a:t>26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1403648" y="3933056"/>
            <a:ext cx="864096" cy="523220"/>
          </a:xfrm>
          <a:prstGeom prst="rect">
            <a:avLst/>
          </a:prstGeom>
          <a:solidFill>
            <a:srgbClr val="FFFFD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N=</a:t>
            </a:r>
            <a:r>
              <a:rPr lang="ru-RU" sz="2800" dirty="0" smtClean="0"/>
              <a:t>2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2699792" y="4633972"/>
            <a:ext cx="1152128" cy="523220"/>
          </a:xfrm>
          <a:prstGeom prst="rect">
            <a:avLst/>
          </a:prstGeom>
          <a:solidFill>
            <a:srgbClr val="FFFFD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N=10</a:t>
            </a:r>
            <a:endParaRPr lang="ru-RU" sz="2800" dirty="0"/>
          </a:p>
        </p:txBody>
      </p:sp>
      <p:pic>
        <p:nvPicPr>
          <p:cNvPr id="17" name="Picture 2" descr="http://www.zab-investportal.ru/media/k2/items/cache/661821a9442a8dbd824e89bd18c0fd2e_X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7856" y="5373216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1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10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31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10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10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10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92" grpId="0" build="p"/>
      <p:bldP spid="10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b="2459"/>
          <a:stretch>
            <a:fillRect/>
          </a:stretch>
        </p:blipFill>
        <p:spPr bwMode="auto">
          <a:xfrm>
            <a:off x="4427984" y="4052483"/>
            <a:ext cx="3140968" cy="2805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229600" cy="288776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Алфавитный подход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0" y="764704"/>
            <a:ext cx="8784976" cy="1008112"/>
          </a:xfrm>
        </p:spPr>
        <p:txBody>
          <a:bodyPr>
            <a:normAutofit/>
          </a:bodyPr>
          <a:lstStyle/>
          <a:p>
            <a:pPr>
              <a:spcAft>
                <a:spcPct val="400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latin typeface="Arial" charset="0"/>
              </a:rPr>
              <a:t>Каждый символ имеет свой информационный вес</a:t>
            </a:r>
          </a:p>
        </p:txBody>
      </p:sp>
      <p:grpSp>
        <p:nvGrpSpPr>
          <p:cNvPr id="2" name="Группа 3"/>
          <p:cNvGrpSpPr/>
          <p:nvPr/>
        </p:nvGrpSpPr>
        <p:grpSpPr>
          <a:xfrm>
            <a:off x="0" y="548680"/>
            <a:ext cx="8892480" cy="72008"/>
            <a:chOff x="0" y="836712"/>
            <a:chExt cx="8892480" cy="72008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0" y="836712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0" y="908720"/>
              <a:ext cx="889248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Скругленная прямоугольная выноска 11"/>
          <p:cNvSpPr/>
          <p:nvPr/>
        </p:nvSpPr>
        <p:spPr>
          <a:xfrm>
            <a:off x="1043608" y="1916832"/>
            <a:ext cx="7560840" cy="2016224"/>
          </a:xfrm>
          <a:prstGeom prst="wedgeRoundRectCallout">
            <a:avLst>
              <a:gd name="adj1" fmla="val 24972"/>
              <a:gd name="adj2" fmla="val 89950"/>
              <a:gd name="adj3" fmla="val 16667"/>
            </a:avLst>
          </a:prstGeom>
          <a:solidFill>
            <a:srgbClr val="FFFFD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текст записан с помощью символов некоторого алфавита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/>
              </a:rPr>
              <a:t> (различаются своей мощностью)  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Symbol"/>
              </a:rPr>
              <a:t>вес символа зависит от  мощности алфавита 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ru-RU" sz="2400" dirty="0"/>
          </a:p>
        </p:txBody>
      </p:sp>
      <p:pic>
        <p:nvPicPr>
          <p:cNvPr id="13" name="Рисунок 12" descr="цвето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869160"/>
            <a:ext cx="1058000" cy="118775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31840" y="4841865"/>
            <a:ext cx="10081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1C1C1C"/>
                </a:solidFill>
              </a:rPr>
              <a:t>Б</a:t>
            </a:r>
            <a:endParaRPr lang="ru-RU" sz="8000" b="1" dirty="0">
              <a:solidFill>
                <a:srgbClr val="1C1C1C"/>
              </a:solidFill>
            </a:endParaRPr>
          </a:p>
        </p:txBody>
      </p:sp>
      <p:pic>
        <p:nvPicPr>
          <p:cNvPr id="10" name="Picture 2" descr="http://900igr.net/datai/fizkultura/Ves-rantsa/0014-008-Vyvod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473624"/>
            <a:ext cx="4229197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1860</TotalTime>
  <Words>1817</Words>
  <Application>Microsoft Office PowerPoint</Application>
  <PresentationFormat>Экран (4:3)</PresentationFormat>
  <Paragraphs>410</Paragraphs>
  <Slides>38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9" baseType="lpstr">
      <vt:lpstr>arial</vt:lpstr>
      <vt:lpstr>arial</vt:lpstr>
      <vt:lpstr>Calibri</vt:lpstr>
      <vt:lpstr>Calibri Light</vt:lpstr>
      <vt:lpstr>Century Schoolbook</vt:lpstr>
      <vt:lpstr>Helvetica</vt:lpstr>
      <vt:lpstr>Symbol</vt:lpstr>
      <vt:lpstr>Times New Roman</vt:lpstr>
      <vt:lpstr>Verdana</vt:lpstr>
      <vt:lpstr>Wingdings</vt:lpstr>
      <vt:lpstr>Тема Office</vt:lpstr>
      <vt:lpstr>Измерение информации</vt:lpstr>
      <vt:lpstr>Три кита на которых стоит мир </vt:lpstr>
      <vt:lpstr>Презентация PowerPoint</vt:lpstr>
      <vt:lpstr> </vt:lpstr>
      <vt:lpstr>Презентация PowerPoint</vt:lpstr>
      <vt:lpstr> </vt:lpstr>
      <vt:lpstr>Алфавитный подход    </vt:lpstr>
      <vt:lpstr>Алфавит - ? </vt:lpstr>
      <vt:lpstr>Алфавитный подход</vt:lpstr>
      <vt:lpstr>Презентация PowerPoint</vt:lpstr>
      <vt:lpstr>Презентация PowerPoint</vt:lpstr>
      <vt:lpstr>Презентация PowerPoint</vt:lpstr>
      <vt:lpstr>Презентация PowerPoint</vt:lpstr>
      <vt:lpstr>Сколько символов можно  закодировать двумя битами? </vt:lpstr>
      <vt:lpstr>Сколько символов можно  закодировать тремя битами?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Содержательный подход к измерению информации</vt:lpstr>
      <vt:lpstr>Единица измерения информации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Company>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Вероятностный метод измерения информации</dc:title>
  <dc:creator>Юрий</dc:creator>
  <cp:lastModifiedBy>TDA</cp:lastModifiedBy>
  <cp:revision>402</cp:revision>
  <dcterms:created xsi:type="dcterms:W3CDTF">2008-07-25T06:13:17Z</dcterms:created>
  <dcterms:modified xsi:type="dcterms:W3CDTF">2018-12-13T17:44:19Z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950161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