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01" r:id="rId45"/>
  </p:sldIdLst>
  <p:sldSz cx="9144000" cy="5143500" type="screen16x9"/>
  <p:notesSz cx="6858000" cy="9144000"/>
  <p:embeddedFontLst>
    <p:embeddedFont>
      <p:font typeface="Montserrat" charset="-52"/>
      <p:regular r:id="rId47"/>
      <p:bold r:id="rId48"/>
      <p:italic r:id="rId49"/>
      <p:boldItalic r:id="rId50"/>
    </p:embeddedFont>
    <p:embeddedFont>
      <p:font typeface="Montserrat Medium" charset="-52"/>
      <p:regular r:id="rId51"/>
      <p:bold r:id="rId52"/>
      <p:italic r:id="rId53"/>
      <p:boldItalic r:id="rId54"/>
    </p:embeddedFont>
    <p:embeddedFont>
      <p:font typeface="Montserrat Light" charset="-52"/>
      <p:regular r:id="rId55"/>
      <p:bold r:id="rId56"/>
      <p:italic r:id="rId57"/>
      <p:boldItalic r:id="rId58"/>
    </p:embeddedFont>
    <p:embeddedFont>
      <p:font typeface="Lato" charset="0"/>
      <p:regular r:id="rId59"/>
      <p:bold r:id="rId60"/>
      <p:italic r:id="rId61"/>
      <p:boldItalic r:id="rId6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A269FAB0-2994-4DA8-B437-F9D6DA0A7CAE}">
  <a:tblStyle styleId="{A269FAB0-2994-4DA8-B437-F9D6DA0A7CA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8.fntdata"/><Relationship Id="rId62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61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6.fntdata"/><Relationship Id="rId60" Type="http://schemas.openxmlformats.org/officeDocument/2006/relationships/font" Target="fonts/font14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59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6426056d7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76426056d7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76426056d7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76426056d7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6d219f0a5d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6d219f0a5d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d219f0a5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6d219f0a5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d219f3ea9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6d219f3ea9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6d005b02e5_3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6d005b02e5_3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76426056d7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76426056d7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d219f3ea9_0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d219f3ea9_0_2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76426056d7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76426056d7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6d219f3ea9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6d219f3ea9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d219f3ea9_0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6d219f3ea9_0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76426056d7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76426056d7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6d219f3ea9_0_2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6d219f3ea9_0_2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6d219f3ea9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6d219f3ea9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76426056d7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76426056d7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d219f0a5d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6d219f0a5d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6d219f3ea9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6d219f3ea9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76426056d7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76426056d7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76426056d7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76426056d7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6d219f3ea9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6d219f3ea9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76426056d7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76426056d7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d005b02e5_3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d005b02e5_3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76426056d7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76426056d7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76426056d7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76426056d7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6d3bb3351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6d3bb3351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6d219f3ea9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6d219f3ea9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76426056d7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76426056d7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6d219f3ea9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6d219f3ea9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6d219f3ea9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6d219f3ea9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76426056d7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76426056d7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6d3bb3351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6d3bb3351a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6d3bb3351a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6d3bb3351a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cee444043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cee444043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76426056d7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76426056d7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6d219f0a5d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6d219f0a5d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6d3bb3351a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6d3bb3351a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76426056d7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76426056d7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6d219f0a5d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6d219f0a5d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76426056d7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76426056d7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6426056d7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6426056d7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76426056d7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76426056d7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76426056d7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76426056d7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68250" y="1782300"/>
            <a:ext cx="45141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68250" y="3951775"/>
            <a:ext cx="4962000" cy="9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Montserrat Medium"/>
              <a:buNone/>
              <a:defRPr sz="16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2"/>
          </p:nvPr>
        </p:nvSpPr>
        <p:spPr>
          <a:xfrm>
            <a:off x="268250" y="924850"/>
            <a:ext cx="35649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2100"/>
              <a:buFont typeface="Montserrat Medium"/>
              <a:buNone/>
              <a:defRPr sz="2100">
                <a:solidFill>
                  <a:srgbClr val="F1C23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300"/>
              <a:buNone/>
              <a:defRPr sz="1300">
                <a:solidFill>
                  <a:srgbClr val="F1C23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300"/>
              <a:buNone/>
              <a:defRPr sz="1300">
                <a:solidFill>
                  <a:srgbClr val="F1C23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300"/>
              <a:buNone/>
              <a:defRPr sz="1300">
                <a:solidFill>
                  <a:srgbClr val="F1C23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300"/>
              <a:buNone/>
              <a:defRPr sz="1300">
                <a:solidFill>
                  <a:srgbClr val="F1C23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300"/>
              <a:buNone/>
              <a:defRPr sz="1300">
                <a:solidFill>
                  <a:srgbClr val="F1C23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300"/>
              <a:buNone/>
              <a:defRPr sz="1300">
                <a:solidFill>
                  <a:srgbClr val="F1C23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300"/>
              <a:buNone/>
              <a:defRPr sz="1300">
                <a:solidFill>
                  <a:srgbClr val="F1C23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300"/>
              <a:buNone/>
              <a:defRPr sz="1300">
                <a:solidFill>
                  <a:srgbClr val="F1C232"/>
                </a:solidFill>
              </a:defRPr>
            </a:lvl9pPr>
          </a:lstStyle>
          <a:p>
            <a:endParaRPr/>
          </a:p>
        </p:txBody>
      </p:sp>
      <p:pic>
        <p:nvPicPr>
          <p:cNvPr id="14" name="Google Shape;14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19449" y="418749"/>
            <a:ext cx="506100" cy="50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625" y="-546300"/>
            <a:ext cx="1471149" cy="1471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6075" y="1186325"/>
            <a:ext cx="2962476" cy="2962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46421" y="2069875"/>
            <a:ext cx="2030624" cy="2026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09974" y="2480200"/>
            <a:ext cx="2962474" cy="1668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83675" y="4704075"/>
            <a:ext cx="804225" cy="80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40525" y="4546943"/>
            <a:ext cx="1334250" cy="325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248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dark">
  <p:cSld name="TITLE_ONLY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1"/>
          <p:cNvPicPr preferRelativeResize="0"/>
          <p:nvPr/>
        </p:nvPicPr>
        <p:blipFill rotWithShape="1">
          <a:blip r:embed="rId2">
            <a:alphaModFix amt="30000"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dark" type="blank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2"/>
          <p:cNvPicPr preferRelativeResize="0"/>
          <p:nvPr/>
        </p:nvPicPr>
        <p:blipFill rotWithShape="1">
          <a:blip r:embed="rId2">
            <a:alphaModFix amt="30000"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66" name="Google Shape;66;p12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dark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8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268675" y="1210250"/>
            <a:ext cx="8042400" cy="109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pic>
        <p:nvPicPr>
          <p:cNvPr id="24" name="Google Shape;24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0525" y="4546943"/>
            <a:ext cx="1334250" cy="325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243">
          <p15:clr>
            <a:srgbClr val="FA7B17"/>
          </p15:clr>
        </p15:guide>
        <p15:guide id="2" pos="5517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light">
  <p:cSld name="SECTION_HEADER_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8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268675" y="1210250"/>
            <a:ext cx="8042400" cy="109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pic>
        <p:nvPicPr>
          <p:cNvPr id="28" name="Google Shape;28;p4"/>
          <p:cNvPicPr preferRelativeResize="0"/>
          <p:nvPr/>
        </p:nvPicPr>
        <p:blipFill rotWithShape="1">
          <a:blip r:embed="rId3">
            <a:alphaModFix/>
          </a:blip>
          <a:srcRect l="89" r="99"/>
          <a:stretch/>
        </p:blipFill>
        <p:spPr>
          <a:xfrm>
            <a:off x="7340525" y="4546943"/>
            <a:ext cx="1334250" cy="325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243">
          <p15:clr>
            <a:srgbClr val="FA7B17"/>
          </p15:clr>
        </p15:guide>
        <p15:guide id="2" pos="5517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dark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"/>
          <p:cNvPicPr preferRelativeResize="0"/>
          <p:nvPr/>
        </p:nvPicPr>
        <p:blipFill rotWithShape="1">
          <a:blip r:embed="rId2">
            <a:alphaModFix amt="30000"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1297500" y="1564400"/>
            <a:ext cx="74655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 sz="16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23850">
              <a:spcBef>
                <a:spcPts val="1600"/>
              </a:spcBef>
              <a:spcAft>
                <a:spcPts val="0"/>
              </a:spcAft>
              <a:buSzPts val="1500"/>
              <a:buFont typeface="Montserrat"/>
              <a:buChar char="○"/>
              <a:defRPr sz="15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1150">
              <a:spcBef>
                <a:spcPts val="1600"/>
              </a:spcBef>
              <a:spcAft>
                <a:spcPts val="0"/>
              </a:spcAft>
              <a:buSzPts val="13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1150">
              <a:spcBef>
                <a:spcPts val="1600"/>
              </a:spcBef>
              <a:spcAft>
                <a:spcPts val="0"/>
              </a:spcAft>
              <a:buSzPts val="1300"/>
              <a:buFont typeface="Montserrat"/>
              <a:buChar char="●"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1150">
              <a:spcBef>
                <a:spcPts val="1600"/>
              </a:spcBef>
              <a:spcAft>
                <a:spcPts val="0"/>
              </a:spcAft>
              <a:buSzPts val="1300"/>
              <a:buFont typeface="Montserrat"/>
              <a:buChar char="○"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1150">
              <a:spcBef>
                <a:spcPts val="1600"/>
              </a:spcBef>
              <a:spcAft>
                <a:spcPts val="0"/>
              </a:spcAft>
              <a:buSzPts val="13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1150">
              <a:spcBef>
                <a:spcPts val="1600"/>
              </a:spcBef>
              <a:spcAft>
                <a:spcPts val="0"/>
              </a:spcAft>
              <a:buSzPts val="1300"/>
              <a:buFont typeface="Montserrat"/>
              <a:buChar char="●"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1150">
              <a:spcBef>
                <a:spcPts val="1600"/>
              </a:spcBef>
              <a:spcAft>
                <a:spcPts val="0"/>
              </a:spcAft>
              <a:buSzPts val="1300"/>
              <a:buFont typeface="Montserrat"/>
              <a:buChar char="○"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1150">
              <a:spcBef>
                <a:spcPts val="1600"/>
              </a:spcBef>
              <a:spcAft>
                <a:spcPts val="1600"/>
              </a:spcAft>
              <a:buSzPts val="1300"/>
              <a:buFont typeface="Montserrat"/>
              <a:buChar char="■"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2143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5520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light">
  <p:cSld name="TITLE_AND_BODY_1">
    <p:bg>
      <p:bgPr>
        <a:solidFill>
          <a:srgbClr val="F3F3F3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6"/>
          <p:cNvPicPr preferRelativeResize="0"/>
          <p:nvPr/>
        </p:nvPicPr>
        <p:blipFill rotWithShape="1">
          <a:blip r:embed="rId2">
            <a:alphaModFix amt="70000"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1297500" y="1564400"/>
            <a:ext cx="74655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Char char="●"/>
              <a:defRPr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lvl="1" indent="-3238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 Medium"/>
              <a:buChar char="○"/>
              <a:defRPr sz="15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Medium"/>
              <a:buChar char="■"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lvl="3" indent="-3111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 Medium"/>
              <a:buChar char="●"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lvl="4" indent="-3111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 Medium"/>
              <a:buChar char="○"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lvl="5" indent="-3111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 Medium"/>
              <a:buChar char="■"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lvl="6" indent="-3111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 Medium"/>
              <a:buChar char="●"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lvl="7" indent="-3111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 Medium"/>
              <a:buChar char="○"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lvl="8" indent="-31115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300"/>
              <a:buFont typeface="Montserrat Medium"/>
              <a:buChar char="■"/>
              <a:defRPr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82143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pos="5520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dark" type="twoColTx">
  <p:cSld name="TITLE_AND_TWO_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7"/>
          <p:cNvPicPr preferRelativeResize="0"/>
          <p:nvPr/>
        </p:nvPicPr>
        <p:blipFill rotWithShape="1">
          <a:blip r:embed="rId2">
            <a:alphaModFix amt="30000"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23850">
              <a:spcBef>
                <a:spcPts val="160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1150">
              <a:spcBef>
                <a:spcPts val="1600"/>
              </a:spcBef>
              <a:spcAft>
                <a:spcPts val="0"/>
              </a:spcAft>
              <a:buSzPts val="1300"/>
              <a:buChar char="●"/>
              <a:defRPr/>
            </a:lvl4pPr>
            <a:lvl5pPr marL="2286000" lvl="4" indent="-311150">
              <a:spcBef>
                <a:spcPts val="1600"/>
              </a:spcBef>
              <a:spcAft>
                <a:spcPts val="0"/>
              </a:spcAft>
              <a:buSzPts val="1300"/>
              <a:buChar char="○"/>
              <a:defRPr/>
            </a:lvl5pPr>
            <a:lvl6pPr marL="2743200" lvl="5" indent="-311150">
              <a:spcBef>
                <a:spcPts val="1600"/>
              </a:spcBef>
              <a:spcAft>
                <a:spcPts val="0"/>
              </a:spcAft>
              <a:buSzPts val="1300"/>
              <a:buChar char="■"/>
              <a:defRPr/>
            </a:lvl6pPr>
            <a:lvl7pPr marL="3200400" lvl="6" indent="-311150">
              <a:spcBef>
                <a:spcPts val="1600"/>
              </a:spcBef>
              <a:spcAft>
                <a:spcPts val="0"/>
              </a:spcAft>
              <a:buSzPts val="1300"/>
              <a:buChar char="●"/>
              <a:defRPr/>
            </a:lvl7pPr>
            <a:lvl8pPr marL="3657600" lvl="7" indent="-311150">
              <a:spcBef>
                <a:spcPts val="1600"/>
              </a:spcBef>
              <a:spcAft>
                <a:spcPts val="0"/>
              </a:spcAft>
              <a:buSzPts val="1300"/>
              <a:buChar char="○"/>
              <a:defRPr/>
            </a:lvl8pPr>
            <a:lvl9pPr marL="4114800" lvl="8" indent="-311150">
              <a:spcBef>
                <a:spcPts val="1600"/>
              </a:spcBef>
              <a:spcAft>
                <a:spcPts val="1600"/>
              </a:spcAft>
              <a:buSzPts val="13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Font typeface="Courier New"/>
              <a:buChar char="●"/>
              <a:defRPr sz="1600">
                <a:latin typeface="Courier New"/>
                <a:ea typeface="Courier New"/>
                <a:cs typeface="Courier New"/>
                <a:sym typeface="Courier New"/>
              </a:defRPr>
            </a:lvl1pPr>
            <a:lvl2pPr marL="914400" lvl="1" indent="-323850">
              <a:spcBef>
                <a:spcPts val="1600"/>
              </a:spcBef>
              <a:spcAft>
                <a:spcPts val="0"/>
              </a:spcAft>
              <a:buSzPts val="1500"/>
              <a:buFont typeface="Courier New"/>
              <a:buChar char="○"/>
              <a:defRPr sz="1500">
                <a:latin typeface="Courier New"/>
                <a:ea typeface="Courier New"/>
                <a:cs typeface="Courier New"/>
                <a:sym typeface="Courier New"/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Font typeface="Courier New"/>
              <a:buChar char="■"/>
              <a:defRPr sz="1400">
                <a:latin typeface="Courier New"/>
                <a:ea typeface="Courier New"/>
                <a:cs typeface="Courier New"/>
                <a:sym typeface="Courier New"/>
              </a:defRPr>
            </a:lvl3pPr>
            <a:lvl4pPr marL="1828800" lvl="3" indent="-311150">
              <a:spcBef>
                <a:spcPts val="1600"/>
              </a:spcBef>
              <a:spcAft>
                <a:spcPts val="0"/>
              </a:spcAft>
              <a:buSzPts val="1300"/>
              <a:buFont typeface="Courier New"/>
              <a:buChar char="●"/>
              <a:defRPr>
                <a:latin typeface="Courier New"/>
                <a:ea typeface="Courier New"/>
                <a:cs typeface="Courier New"/>
                <a:sym typeface="Courier New"/>
              </a:defRPr>
            </a:lvl4pPr>
            <a:lvl5pPr marL="2286000" lvl="4" indent="-311150">
              <a:spcBef>
                <a:spcPts val="1600"/>
              </a:spcBef>
              <a:spcAft>
                <a:spcPts val="0"/>
              </a:spcAft>
              <a:buSzPts val="1300"/>
              <a:buFont typeface="Courier New"/>
              <a:buChar char="○"/>
              <a:defRPr>
                <a:latin typeface="Courier New"/>
                <a:ea typeface="Courier New"/>
                <a:cs typeface="Courier New"/>
                <a:sym typeface="Courier New"/>
              </a:defRPr>
            </a:lvl5pPr>
            <a:lvl6pPr marL="2743200" lvl="5" indent="-311150">
              <a:spcBef>
                <a:spcPts val="1600"/>
              </a:spcBef>
              <a:spcAft>
                <a:spcPts val="0"/>
              </a:spcAft>
              <a:buSzPts val="1300"/>
              <a:buFont typeface="Courier New"/>
              <a:buChar char="■"/>
              <a:defRPr>
                <a:latin typeface="Courier New"/>
                <a:ea typeface="Courier New"/>
                <a:cs typeface="Courier New"/>
                <a:sym typeface="Courier New"/>
              </a:defRPr>
            </a:lvl6pPr>
            <a:lvl7pPr marL="3200400" lvl="6" indent="-311150">
              <a:spcBef>
                <a:spcPts val="1600"/>
              </a:spcBef>
              <a:spcAft>
                <a:spcPts val="0"/>
              </a:spcAft>
              <a:buSzPts val="1300"/>
              <a:buFont typeface="Courier New"/>
              <a:buChar char="●"/>
              <a:defRPr>
                <a:latin typeface="Courier New"/>
                <a:ea typeface="Courier New"/>
                <a:cs typeface="Courier New"/>
                <a:sym typeface="Courier New"/>
              </a:defRPr>
            </a:lvl7pPr>
            <a:lvl8pPr marL="3657600" lvl="7" indent="-311150">
              <a:spcBef>
                <a:spcPts val="1600"/>
              </a:spcBef>
              <a:spcAft>
                <a:spcPts val="0"/>
              </a:spcAft>
              <a:buSzPts val="1300"/>
              <a:buFont typeface="Courier New"/>
              <a:buChar char="○"/>
              <a:defRPr>
                <a:latin typeface="Courier New"/>
                <a:ea typeface="Courier New"/>
                <a:cs typeface="Courier New"/>
                <a:sym typeface="Courier New"/>
              </a:defRPr>
            </a:lvl8pPr>
            <a:lvl9pPr marL="4114800" lvl="8" indent="-311150">
              <a:spcBef>
                <a:spcPts val="1600"/>
              </a:spcBef>
              <a:spcAft>
                <a:spcPts val="1600"/>
              </a:spcAft>
              <a:buSzPts val="1300"/>
              <a:buFont typeface="Courier New"/>
              <a:buChar char="■"/>
              <a:defRPr>
                <a:latin typeface="Courier New"/>
                <a:ea typeface="Courier New"/>
                <a:cs typeface="Courier New"/>
                <a:sym typeface="Courier New"/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300108" y="44421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3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light">
  <p:cSld name="TITLE_AND_TWO_COLUMNS_1">
    <p:bg>
      <p:bgPr>
        <a:solidFill>
          <a:srgbClr val="F3F3F3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238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  <a:defRPr sz="1500">
                <a:solidFill>
                  <a:schemeClr val="dk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400">
                <a:solidFill>
                  <a:schemeClr val="dk1"/>
                </a:solidFill>
              </a:defRPr>
            </a:lvl3pPr>
            <a:lvl4pPr marL="1828800" lvl="3" indent="-3111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11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11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11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115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115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3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Courier New"/>
              <a:buChar char="●"/>
              <a:defRPr sz="1600">
                <a:latin typeface="Courier New"/>
                <a:ea typeface="Courier New"/>
                <a:cs typeface="Courier New"/>
                <a:sym typeface="Courier New"/>
              </a:defRPr>
            </a:lvl1pPr>
            <a:lvl2pPr marL="914400" lvl="1" indent="-323850" rtl="0">
              <a:spcBef>
                <a:spcPts val="1600"/>
              </a:spcBef>
              <a:spcAft>
                <a:spcPts val="0"/>
              </a:spcAft>
              <a:buSzPts val="1500"/>
              <a:buFont typeface="Courier New"/>
              <a:buChar char="○"/>
              <a:defRPr sz="1500">
                <a:latin typeface="Courier New"/>
                <a:ea typeface="Courier New"/>
                <a:cs typeface="Courier New"/>
                <a:sym typeface="Courier New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Font typeface="Courier New"/>
              <a:buChar char="■"/>
              <a:defRPr sz="1400">
                <a:latin typeface="Courier New"/>
                <a:ea typeface="Courier New"/>
                <a:cs typeface="Courier New"/>
                <a:sym typeface="Courier New"/>
              </a:defRPr>
            </a:lvl3pPr>
            <a:lvl4pPr marL="1828800" lvl="3" indent="-311150" rtl="0">
              <a:spcBef>
                <a:spcPts val="1600"/>
              </a:spcBef>
              <a:spcAft>
                <a:spcPts val="0"/>
              </a:spcAft>
              <a:buSzPts val="1300"/>
              <a:buFont typeface="Courier New"/>
              <a:buChar char="●"/>
              <a:defRPr>
                <a:latin typeface="Courier New"/>
                <a:ea typeface="Courier New"/>
                <a:cs typeface="Courier New"/>
                <a:sym typeface="Courier New"/>
              </a:defRPr>
            </a:lvl4pPr>
            <a:lvl5pPr marL="2286000" lvl="4" indent="-311150" rtl="0">
              <a:spcBef>
                <a:spcPts val="1600"/>
              </a:spcBef>
              <a:spcAft>
                <a:spcPts val="0"/>
              </a:spcAft>
              <a:buSzPts val="1300"/>
              <a:buFont typeface="Courier New"/>
              <a:buChar char="○"/>
              <a:defRPr>
                <a:latin typeface="Courier New"/>
                <a:ea typeface="Courier New"/>
                <a:cs typeface="Courier New"/>
                <a:sym typeface="Courier New"/>
              </a:defRPr>
            </a:lvl5pPr>
            <a:lvl6pPr marL="2743200" lvl="5" indent="-311150" rtl="0">
              <a:spcBef>
                <a:spcPts val="1600"/>
              </a:spcBef>
              <a:spcAft>
                <a:spcPts val="0"/>
              </a:spcAft>
              <a:buSzPts val="1300"/>
              <a:buFont typeface="Courier New"/>
              <a:buChar char="■"/>
              <a:defRPr>
                <a:latin typeface="Courier New"/>
                <a:ea typeface="Courier New"/>
                <a:cs typeface="Courier New"/>
                <a:sym typeface="Courier New"/>
              </a:defRPr>
            </a:lvl6pPr>
            <a:lvl7pPr marL="3200400" lvl="6" indent="-311150" rtl="0">
              <a:spcBef>
                <a:spcPts val="1600"/>
              </a:spcBef>
              <a:spcAft>
                <a:spcPts val="0"/>
              </a:spcAft>
              <a:buSzPts val="1300"/>
              <a:buFont typeface="Courier New"/>
              <a:buChar char="●"/>
              <a:defRPr>
                <a:latin typeface="Courier New"/>
                <a:ea typeface="Courier New"/>
                <a:cs typeface="Courier New"/>
                <a:sym typeface="Courier New"/>
              </a:defRPr>
            </a:lvl7pPr>
            <a:lvl8pPr marL="3657600" lvl="7" indent="-311150" rtl="0">
              <a:spcBef>
                <a:spcPts val="1600"/>
              </a:spcBef>
              <a:spcAft>
                <a:spcPts val="0"/>
              </a:spcAft>
              <a:buSzPts val="1300"/>
              <a:buFont typeface="Courier New"/>
              <a:buChar char="○"/>
              <a:defRPr>
                <a:latin typeface="Courier New"/>
                <a:ea typeface="Courier New"/>
                <a:cs typeface="Courier New"/>
                <a:sym typeface="Courier New"/>
              </a:defRPr>
            </a:lvl8pPr>
            <a:lvl9pPr marL="4114800" lvl="8" indent="-311150" rtl="0">
              <a:spcBef>
                <a:spcPts val="1600"/>
              </a:spcBef>
              <a:spcAft>
                <a:spcPts val="1600"/>
              </a:spcAft>
              <a:buSzPts val="1300"/>
              <a:buFont typeface="Courier New"/>
              <a:buChar char="■"/>
              <a:defRPr>
                <a:latin typeface="Courier New"/>
                <a:ea typeface="Courier New"/>
                <a:cs typeface="Courier New"/>
                <a:sym typeface="Courier New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sldNum" idx="12"/>
          </p:nvPr>
        </p:nvSpPr>
        <p:spPr>
          <a:xfrm>
            <a:off x="300108" y="44421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l" rtl="0"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sldNum" idx="3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4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pic>
        <p:nvPicPr>
          <p:cNvPr id="52" name="Google Shape;52;p8"/>
          <p:cNvPicPr preferRelativeResize="0"/>
          <p:nvPr/>
        </p:nvPicPr>
        <p:blipFill rotWithShape="1">
          <a:blip r:embed="rId2">
            <a:alphaModFix amt="70000"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light" type="titleOnly">
  <p:cSld name="TITLE_ONLY">
    <p:bg>
      <p:bgPr>
        <a:solidFill>
          <a:srgbClr val="F3F3F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9"/>
          <p:cNvPicPr preferRelativeResize="0"/>
          <p:nvPr/>
        </p:nvPicPr>
        <p:blipFill rotWithShape="1">
          <a:blip r:embed="rId2">
            <a:alphaModFix amt="70000"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light">
  <p:cSld name="TITLE_ONLY_2">
    <p:bg>
      <p:bgPr>
        <a:solidFill>
          <a:srgbClr val="F3F3F3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0"/>
          <p:cNvPicPr preferRelativeResize="0"/>
          <p:nvPr/>
        </p:nvPicPr>
        <p:blipFill rotWithShape="1">
          <a:blip r:embed="rId2">
            <a:alphaModFix amt="70000"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Montserrat"/>
              <a:buChar char="●"/>
              <a:defRPr sz="1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ontserrat"/>
              <a:buChar char="■"/>
              <a:defRPr sz="1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ontserrat"/>
              <a:buChar char="●"/>
              <a:defRPr sz="1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ontserrat"/>
              <a:buChar char="○"/>
              <a:defRPr sz="1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ontserrat"/>
              <a:buChar char="■"/>
              <a:defRPr sz="1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ontserrat"/>
              <a:buChar char="●"/>
              <a:defRPr sz="1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11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ontserrat"/>
              <a:buChar char="○"/>
              <a:defRPr sz="1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11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300"/>
              <a:buFont typeface="Montserrat"/>
              <a:buChar char="■"/>
              <a:defRPr sz="1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>
            <a:spLocks noGrp="1"/>
          </p:cNvSpPr>
          <p:nvPr>
            <p:ph type="ctrTitle"/>
          </p:nvPr>
        </p:nvSpPr>
        <p:spPr>
          <a:xfrm>
            <a:off x="268250" y="1782300"/>
            <a:ext cx="4473600" cy="19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dk1"/>
                </a:solidFill>
              </a:rPr>
              <a:t>Условный оператор Логические операции </a:t>
            </a:r>
            <a:r>
              <a:rPr lang="en" sz="2800" dirty="0">
                <a:solidFill>
                  <a:schemeClr val="dk1"/>
                </a:solidFill>
              </a:rPr>
              <a:t>and, or, not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1"/>
          </p:nvPr>
        </p:nvSpPr>
        <p:spPr>
          <a:xfrm>
            <a:off x="268250" y="3951775"/>
            <a:ext cx="4932300" cy="9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Поколение Python: </a:t>
            </a:r>
            <a:br>
              <a:rPr lang="en" dirty="0"/>
            </a:br>
            <a:r>
              <a:rPr lang="en" dirty="0"/>
              <a:t>курс для начинающих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2"/>
          </p:nvPr>
        </p:nvSpPr>
        <p:spPr>
          <a:xfrm>
            <a:off x="268250" y="924850"/>
            <a:ext cx="35649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Операторы сравнения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149" name="Google Shape;149;p22"/>
          <p:cNvSpPr txBox="1"/>
          <p:nvPr/>
        </p:nvSpPr>
        <p:spPr>
          <a:xfrm>
            <a:off x="1289725" y="1116000"/>
            <a:ext cx="7123200" cy="8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Для проверки условия мы используем специальный символ:</a:t>
            </a:r>
            <a:r>
              <a:rPr lang="en"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двойное равенство (==):</a:t>
            </a:r>
            <a:endParaRPr sz="1600" b="1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0" name="Google Shape;150;p22"/>
          <p:cNvSpPr txBox="1"/>
          <p:nvPr/>
        </p:nvSpPr>
        <p:spPr>
          <a:xfrm>
            <a:off x="4621025" y="4096200"/>
            <a:ext cx="4020600" cy="8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== это условный оператор сравнения (проверка на равенство)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1" name="Google Shape;151;p22"/>
          <p:cNvSpPr txBox="1">
            <a:spLocks noGrp="1"/>
          </p:cNvSpPr>
          <p:nvPr>
            <p:ph type="body" idx="4294967295"/>
          </p:nvPr>
        </p:nvSpPr>
        <p:spPr>
          <a:xfrm>
            <a:off x="1402575" y="2001300"/>
            <a:ext cx="5758500" cy="1341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print('Какой язык программирования мы изучаем?')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answer = input()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answer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'Python':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print('Верно! Мы ботаем Python =)')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print('Python - отличный язык!')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52" name="Google Shape;152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3325" y="4008650"/>
            <a:ext cx="820600" cy="8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2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= VS ==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159" name="Google Shape;159;p23"/>
          <p:cNvSpPr txBox="1"/>
          <p:nvPr/>
        </p:nvSpPr>
        <p:spPr>
          <a:xfrm>
            <a:off x="1289725" y="1116000"/>
            <a:ext cx="7594200" cy="7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Не путать: 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оператор</a:t>
            </a:r>
            <a:r>
              <a:rPr lang="en"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присваивания</a:t>
            </a:r>
            <a:r>
              <a:rPr lang="en" sz="1600" b="1">
                <a:solidFill>
                  <a:srgbClr val="F1C232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(=) VS</a:t>
            </a:r>
            <a:r>
              <a:rPr lang="en"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условный оператор</a:t>
            </a:r>
            <a:r>
              <a:rPr lang="en"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(==)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0" name="Google Shape;160;p23"/>
          <p:cNvSpPr txBox="1">
            <a:spLocks noGrp="1"/>
          </p:cNvSpPr>
          <p:nvPr>
            <p:ph type="body" idx="4294967295"/>
          </p:nvPr>
        </p:nvSpPr>
        <p:spPr>
          <a:xfrm>
            <a:off x="1365925" y="1989550"/>
            <a:ext cx="2722800" cy="8481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num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1992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s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'I love Python'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61" name="Google Shape;161;p23"/>
          <p:cNvSpPr txBox="1"/>
          <p:nvPr/>
        </p:nvSpPr>
        <p:spPr>
          <a:xfrm>
            <a:off x="1227325" y="2883200"/>
            <a:ext cx="3165000" cy="11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оператор присваивания (=) придает переменным значения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2" name="Google Shape;162;p23"/>
          <p:cNvSpPr txBox="1">
            <a:spLocks noGrp="1"/>
          </p:cNvSpPr>
          <p:nvPr>
            <p:ph type="body" idx="4294967295"/>
          </p:nvPr>
        </p:nvSpPr>
        <p:spPr>
          <a:xfrm>
            <a:off x="5175925" y="1989550"/>
            <a:ext cx="2722800" cy="8481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answer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'Python':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name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'Gvido':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temperature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40: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5069450" y="2862775"/>
            <a:ext cx="3000000" cy="8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условный оператор (==) проверяет на равенство два значения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4" name="Google Shape;164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6250" y="4077925"/>
            <a:ext cx="820600" cy="820600"/>
          </a:xfrm>
          <a:prstGeom prst="rect">
            <a:avLst/>
          </a:prstGeom>
          <a:noFill/>
          <a:ln>
            <a:noFill/>
          </a:ln>
          <a:effectLst>
            <a:outerShdw blurRad="57150" dist="19050" dir="156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65" name="Google Shape;165;p23"/>
          <p:cNvSpPr txBox="1"/>
          <p:nvPr/>
        </p:nvSpPr>
        <p:spPr>
          <a:xfrm>
            <a:off x="2483700" y="4137175"/>
            <a:ext cx="6386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Путаница с операторами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==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и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=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является одной из самых распространенных ошибок в программировании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6" name="Google Shape;166;p23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4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Операторы сравнения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172" name="Google Shape;172;p24"/>
          <p:cNvSpPr txBox="1">
            <a:spLocks noGrp="1"/>
          </p:cNvSpPr>
          <p:nvPr>
            <p:ph type="body" idx="4294967295"/>
          </p:nvPr>
        </p:nvSpPr>
        <p:spPr>
          <a:xfrm>
            <a:off x="1297500" y="1121175"/>
            <a:ext cx="6969300" cy="4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В Python существует </a:t>
            </a:r>
            <a:r>
              <a:rPr lang="en" b="1">
                <a:solidFill>
                  <a:srgbClr val="0B5394"/>
                </a:solidFill>
              </a:rPr>
              <a:t>6</a:t>
            </a:r>
            <a:r>
              <a:rPr lang="en">
                <a:solidFill>
                  <a:schemeClr val="dk1"/>
                </a:solidFill>
              </a:rPr>
              <a:t> основных операторов сравнения:</a:t>
            </a:r>
            <a:endParaRPr>
              <a:solidFill>
                <a:schemeClr val="dk1"/>
              </a:solidFill>
            </a:endParaRPr>
          </a:p>
        </p:txBody>
      </p:sp>
      <p:graphicFrame>
        <p:nvGraphicFramePr>
          <p:cNvPr id="173" name="Google Shape;173;p24"/>
          <p:cNvGraphicFramePr/>
          <p:nvPr/>
        </p:nvGraphicFramePr>
        <p:xfrm>
          <a:off x="1411450" y="1554150"/>
          <a:ext cx="6802850" cy="3474750"/>
        </p:xfrm>
        <a:graphic>
          <a:graphicData uri="http://schemas.openxmlformats.org/drawingml/2006/table">
            <a:tbl>
              <a:tblPr>
                <a:noFill/>
                <a:tableStyleId>{A269FAB0-2994-4DA8-B437-F9D6DA0A7CAE}</a:tableStyleId>
              </a:tblPr>
              <a:tblGrid>
                <a:gridCol w="1431575"/>
                <a:gridCol w="2600300"/>
                <a:gridCol w="2770975"/>
              </a:tblGrid>
              <a:tr h="4300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Оператор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Описание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Пример использования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5023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&gt;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больше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if x &gt; 7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5023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&lt;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меньше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if x &lt; 7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5023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&gt;=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больше либо равно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if x &gt;= 7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5023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&lt;=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меньше либо равно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if x &lt;= 7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517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==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равно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if x == 7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517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!=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не равно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if x != 7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sp>
        <p:nvSpPr>
          <p:cNvPr id="174" name="Google Shape;174;p24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Операторы сравнения</a:t>
            </a:r>
            <a:r>
              <a:rPr lang="en" b="1">
                <a:solidFill>
                  <a:schemeClr val="dk1"/>
                </a:solidFill>
              </a:rPr>
              <a:t> 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80" name="Google Shape;180;p25"/>
          <p:cNvSpPr txBox="1"/>
          <p:nvPr/>
        </p:nvSpPr>
        <p:spPr>
          <a:xfrm>
            <a:off x="1266900" y="1110325"/>
            <a:ext cx="7405200" cy="4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Программа может содержать несколько условных операторов: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1" name="Google Shape;181;p25"/>
          <p:cNvSpPr txBox="1">
            <a:spLocks noGrp="1"/>
          </p:cNvSpPr>
          <p:nvPr>
            <p:ph type="body" idx="4294967295"/>
          </p:nvPr>
        </p:nvSpPr>
        <p:spPr>
          <a:xfrm>
            <a:off x="1329675" y="1603900"/>
            <a:ext cx="4308000" cy="33771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num1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num2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num1 &lt; num2: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print(num1, 'меньше чем', num2)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num1 &gt; num2: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print(num1, 'больше чем', num2)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num1 == num2: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print(num1, 'равно', num2)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num1 != num2: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print(num1, 'не равно', num2)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2" name="Google Shape;182;p25"/>
          <p:cNvSpPr txBox="1"/>
          <p:nvPr/>
        </p:nvSpPr>
        <p:spPr>
          <a:xfrm>
            <a:off x="5951775" y="2755725"/>
            <a:ext cx="3067800" cy="9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Что будет выведено, если: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num1 = 3, num2 = 7?</a:t>
            </a:r>
            <a:endParaRPr sz="1600" b="1">
              <a:solidFill>
                <a:srgbClr val="0B539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83" name="Google Shape;183;p25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6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r>
              <a:rPr lang="en" sz="2400" b="1">
                <a:solidFill>
                  <a:schemeClr val="dk1"/>
                </a:solidFill>
              </a:rPr>
              <a:t>Цепочки сравнений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189" name="Google Shape;189;p26"/>
          <p:cNvSpPr txBox="1"/>
          <p:nvPr/>
        </p:nvSpPr>
        <p:spPr>
          <a:xfrm>
            <a:off x="1266900" y="1110325"/>
            <a:ext cx="7405200" cy="6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Операторы сравнения в Python можно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объединять в цепочки:</a:t>
            </a:r>
            <a:endParaRPr sz="1600" b="1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4294967295"/>
          </p:nvPr>
        </p:nvSpPr>
        <p:spPr>
          <a:xfrm>
            <a:off x="1297500" y="1840150"/>
            <a:ext cx="3175500" cy="10656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age = int(input())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if 3 &lt;= age &lt;= 6: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print('Вы ребёнок')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1" name="Google Shape;191;p26"/>
          <p:cNvSpPr txBox="1"/>
          <p:nvPr/>
        </p:nvSpPr>
        <p:spPr>
          <a:xfrm>
            <a:off x="4556500" y="4375425"/>
            <a:ext cx="4393800" cy="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Цепочки сравнения – это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фича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Python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92" name="Google Shape;192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9700" y="4207975"/>
            <a:ext cx="820600" cy="8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6"/>
          <p:cNvSpPr txBox="1">
            <a:spLocks noGrp="1"/>
          </p:cNvSpPr>
          <p:nvPr>
            <p:ph type="body" idx="4294967295"/>
          </p:nvPr>
        </p:nvSpPr>
        <p:spPr>
          <a:xfrm>
            <a:off x="5183700" y="1840150"/>
            <a:ext cx="3579300" cy="10656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if a == b == c: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print('числа равны')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>
                <a:latin typeface="Courier New"/>
                <a:ea typeface="Courier New"/>
                <a:cs typeface="Courier New"/>
                <a:sym typeface="Courier New"/>
              </a:rPr>
              <a:t>    print('числа не равны')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4" name="Google Shape;194;p26"/>
          <p:cNvSpPr txBox="1"/>
          <p:nvPr/>
        </p:nvSpPr>
        <p:spPr>
          <a:xfrm>
            <a:off x="1396800" y="3058150"/>
            <a:ext cx="3000000" cy="9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код проверяет: находится ли значение переменной </a:t>
            </a:r>
            <a:r>
              <a:rPr lang="en" sz="1600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age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, в диапазоне от 3 до 6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5" name="Google Shape;195;p26"/>
          <p:cNvSpPr txBox="1"/>
          <p:nvPr/>
        </p:nvSpPr>
        <p:spPr>
          <a:xfrm>
            <a:off x="5511600" y="3058150"/>
            <a:ext cx="3000000" cy="9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код проверяет: равны ли все три переменные </a:t>
            </a:r>
            <a:r>
              <a:rPr lang="en" sz="1600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a, b, c</a:t>
            </a:r>
            <a:r>
              <a:rPr lang="en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друг другу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6" name="Google Shape;196;p26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7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69168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202" name="Google Shape;202;p27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74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считывает одну строку. Если это строка «Python», программа выводит «ДА» в противном случае программа выводит «НЕТ».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203" name="Google Shape;203;p27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7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8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69168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210" name="Google Shape;210;p28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74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считывает одну строку. Если это строка «Python», программа выводит «ДА» в противном случае программа выводит «НЕТ».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211" name="Google Shape;211;p28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28"/>
          <p:cNvSpPr txBox="1">
            <a:spLocks noGrp="1"/>
          </p:cNvSpPr>
          <p:nvPr>
            <p:ph type="body" idx="4294967295"/>
          </p:nvPr>
        </p:nvSpPr>
        <p:spPr>
          <a:xfrm>
            <a:off x="2489175" y="2532000"/>
            <a:ext cx="2429700" cy="1305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word = input()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word == 'Python'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print('ДА')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print('НЕТ')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13" name="Google Shape;213;p28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69168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219" name="Google Shape;219;p29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74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определяет, состоит ли двузначное число, введенное с клавиатуры, из одинаковых цифр. Если состоит то, программа выводит «ДА» в противном случае программа выводит «НЕТ».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220" name="Google Shape;220;p29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9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0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69168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74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определяет, состоит ли двузначное число, введенное с клавиатуры, из одинаковых цифр. Если состоит то, программа выводит «ДА» в противном случае программа выводит «НЕТ».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228" name="Google Shape;228;p30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0"/>
          <p:cNvSpPr txBox="1">
            <a:spLocks noGrp="1"/>
          </p:cNvSpPr>
          <p:nvPr>
            <p:ph type="body" idx="4294967295"/>
          </p:nvPr>
        </p:nvSpPr>
        <p:spPr>
          <a:xfrm>
            <a:off x="2489175" y="2760600"/>
            <a:ext cx="5756700" cy="19974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num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last_digit = num % 10    # последняя цифра числа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first_digit = num // 10  # первая цифра числа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last_digit == first_digit: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print('ДА')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print('НЕТ')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0" name="Google Shape;230;p30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1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69168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236" name="Google Shape;236;p31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74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считывает три числа и подсчитывает количество чётных чисел.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237" name="Google Shape;237;p31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1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Вспоминаем прошлый урок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79" name="Google Shape;79;p14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7461300" cy="168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AutoNum type="arabicPeriod"/>
            </a:pPr>
            <a:r>
              <a:rPr lang="en">
                <a:solidFill>
                  <a:schemeClr val="dk1"/>
                </a:solidFill>
              </a:rPr>
              <a:t>Какие основные операции над числами есть в Python?</a:t>
            </a:r>
            <a:endParaRPr>
              <a:solidFill>
                <a:schemeClr val="dk1"/>
              </a:solidFill>
            </a:endParaRPr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AutoNum type="arabicPeriod"/>
            </a:pPr>
            <a:r>
              <a:rPr lang="en">
                <a:solidFill>
                  <a:schemeClr val="dk1"/>
                </a:solidFill>
              </a:rPr>
              <a:t>Какие дополнительные операции над числами есть в Python?</a:t>
            </a:r>
            <a:endParaRPr>
              <a:solidFill>
                <a:schemeClr val="dk1"/>
              </a:solidFill>
            </a:endParaRPr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AutoNum type="arabicPeriod"/>
            </a:pPr>
            <a:r>
              <a:rPr lang="en">
                <a:solidFill>
                  <a:schemeClr val="dk1"/>
                </a:solidFill>
              </a:rPr>
              <a:t>kahoot.it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b="1">
              <a:solidFill>
                <a:srgbClr val="F1C232"/>
              </a:solidFill>
            </a:endParaRPr>
          </a:p>
        </p:txBody>
      </p:sp>
      <p:sp>
        <p:nvSpPr>
          <p:cNvPr id="80" name="Google Shape;80;p14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2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69168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244" name="Google Shape;244;p32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74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считывает три числа и подсчитывает количество чётных чисел.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245" name="Google Shape;245;p32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2"/>
          <p:cNvSpPr txBox="1">
            <a:spLocks noGrp="1"/>
          </p:cNvSpPr>
          <p:nvPr>
            <p:ph type="body" idx="4294967295"/>
          </p:nvPr>
        </p:nvSpPr>
        <p:spPr>
          <a:xfrm>
            <a:off x="2502900" y="1992400"/>
            <a:ext cx="4144500" cy="2940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num1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num2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num3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counter = 0  # переменная счётчик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num1 % 2 == 0: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counter = counter + 1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num2 % 2 == 0: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counter = counter + 1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num3 % 2 == 0: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counter = counter + 1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print(counter)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47" name="Google Shape;247;p32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3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69168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b="1">
                <a:solidFill>
                  <a:schemeClr val="dk1"/>
                </a:solidFill>
              </a:rPr>
              <a:t>«</a:t>
            </a:r>
            <a:r>
              <a:rPr lang="en" sz="2300" b="1">
                <a:solidFill>
                  <a:schemeClr val="dk1"/>
                </a:solidFill>
              </a:rPr>
              <a:t>Пароль</a:t>
            </a:r>
            <a:r>
              <a:rPr lang="en" b="1">
                <a:solidFill>
                  <a:schemeClr val="dk1"/>
                </a:solidFill>
              </a:rPr>
              <a:t>»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253" name="Google Shape;253;p33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101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сравнивает пароль и его подтверждение. Если они совпадают, то программа выводит: «Пароль принят», иначе: «Пароль не принят».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/>
            </a:r>
            <a:b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</a:br>
            <a:endParaRPr>
              <a:solidFill>
                <a:schemeClr val="dk1"/>
              </a:solidFill>
            </a:endParaRPr>
          </a:p>
        </p:txBody>
      </p:sp>
      <p:graphicFrame>
        <p:nvGraphicFramePr>
          <p:cNvPr id="254" name="Google Shape;254;p33"/>
          <p:cNvGraphicFramePr/>
          <p:nvPr/>
        </p:nvGraphicFramePr>
        <p:xfrm>
          <a:off x="2561525" y="2476325"/>
          <a:ext cx="3549325" cy="1781185"/>
        </p:xfrm>
        <a:graphic>
          <a:graphicData uri="http://schemas.openxmlformats.org/drawingml/2006/table">
            <a:tbl>
              <a:tblPr>
                <a:noFill/>
                <a:tableStyleId>{A269FAB0-2994-4DA8-B437-F9D6DA0A7CAE}</a:tableStyleId>
              </a:tblPr>
              <a:tblGrid>
                <a:gridCol w="1276400"/>
                <a:gridCol w="2272925"/>
              </a:tblGrid>
              <a:tr h="440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Ввод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Вывод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6305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qwerty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qwerty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Пароль принят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5190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qwerty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Qwerty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Пароль не принят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pic>
        <p:nvPicPr>
          <p:cNvPr id="255" name="Google Shape;255;p33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33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/>
          </a:p>
        </p:txBody>
      </p:sp>
      <p:sp>
        <p:nvSpPr>
          <p:cNvPr id="257" name="Google Shape;257;p33"/>
          <p:cNvSpPr txBox="1"/>
          <p:nvPr/>
        </p:nvSpPr>
        <p:spPr>
          <a:xfrm>
            <a:off x="2561525" y="4464950"/>
            <a:ext cx="30000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В курсе: урок 4.1, стэп 4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5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4835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b="1">
                <a:solidFill>
                  <a:schemeClr val="dk1"/>
                </a:solidFill>
              </a:rPr>
              <a:t>«</a:t>
            </a:r>
            <a:r>
              <a:rPr lang="en" sz="2300" b="1">
                <a:solidFill>
                  <a:schemeClr val="dk1"/>
                </a:solidFill>
              </a:rPr>
              <a:t>Наименьшее из двух чисел</a:t>
            </a:r>
            <a:r>
              <a:rPr lang="en" b="1">
                <a:solidFill>
                  <a:schemeClr val="dk1"/>
                </a:solidFill>
              </a:rPr>
              <a:t>»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272" name="Google Shape;272;p35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76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определяет наименьшее из двух чисел.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В курсе: урок 4.1, стэп 9</a:t>
            </a:r>
            <a:endParaRPr>
              <a:solidFill>
                <a:schemeClr val="dk1"/>
              </a:solidFill>
            </a:endParaRPr>
          </a:p>
        </p:txBody>
      </p:sp>
      <p:graphicFrame>
        <p:nvGraphicFramePr>
          <p:cNvPr id="273" name="Google Shape;273;p35"/>
          <p:cNvGraphicFramePr/>
          <p:nvPr/>
        </p:nvGraphicFramePr>
        <p:xfrm>
          <a:off x="2458500" y="2231350"/>
          <a:ext cx="1970975" cy="1767750"/>
        </p:xfrm>
        <a:graphic>
          <a:graphicData uri="http://schemas.openxmlformats.org/drawingml/2006/table">
            <a:tbl>
              <a:tblPr>
                <a:noFill/>
                <a:tableStyleId>{A269FAB0-2994-4DA8-B437-F9D6DA0A7CAE}</a:tableStyleId>
              </a:tblPr>
              <a:tblGrid>
                <a:gridCol w="865350"/>
                <a:gridCol w="1105625"/>
              </a:tblGrid>
              <a:tr h="4122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Ввод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Вывод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391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7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17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7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391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98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5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5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pic>
        <p:nvPicPr>
          <p:cNvPr id="274" name="Google Shape;274;p35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35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6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4835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b="1">
                <a:solidFill>
                  <a:schemeClr val="dk1"/>
                </a:solidFill>
              </a:rPr>
              <a:t>«</a:t>
            </a:r>
            <a:r>
              <a:rPr lang="en" sz="2300" b="1">
                <a:solidFill>
                  <a:schemeClr val="dk1"/>
                </a:solidFill>
              </a:rPr>
              <a:t>Возрастная группа</a:t>
            </a:r>
            <a:r>
              <a:rPr lang="en" b="1">
                <a:solidFill>
                  <a:schemeClr val="dk1"/>
                </a:solidFill>
              </a:rPr>
              <a:t>»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281" name="Google Shape;281;p36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23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по введенному возрасту пользователя сообщает, к какой возрастной группе он относится:</a:t>
            </a:r>
            <a:endParaRPr>
              <a:solidFill>
                <a:schemeClr val="dk1"/>
              </a:solidFill>
            </a:endParaRPr>
          </a:p>
          <a:p>
            <a:pPr marL="457200" lvl="0" indent="-32385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>
                <a:solidFill>
                  <a:schemeClr val="dk1"/>
                </a:solidFill>
              </a:rPr>
              <a:t>до 13 включительно – детство</a:t>
            </a:r>
            <a:endParaRPr>
              <a:solidFill>
                <a:schemeClr val="dk1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>
                <a:solidFill>
                  <a:schemeClr val="dk1"/>
                </a:solidFill>
              </a:rPr>
              <a:t>от 14 до 24 – молодость</a:t>
            </a:r>
            <a:endParaRPr>
              <a:solidFill>
                <a:schemeClr val="dk1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>
                <a:solidFill>
                  <a:schemeClr val="dk1"/>
                </a:solidFill>
              </a:rPr>
              <a:t>от 25 до 59 – зрелость</a:t>
            </a:r>
            <a:endParaRPr>
              <a:solidFill>
                <a:schemeClr val="dk1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>
                <a:solidFill>
                  <a:schemeClr val="dk1"/>
                </a:solidFill>
              </a:rPr>
              <a:t>от 60 – старость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В курсе: урок 4.1, стэп 11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282" name="Google Shape;282;p36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83" name="Google Shape;283;p36"/>
          <p:cNvGraphicFramePr/>
          <p:nvPr/>
        </p:nvGraphicFramePr>
        <p:xfrm>
          <a:off x="6268500" y="2372375"/>
          <a:ext cx="2435625" cy="1400690"/>
        </p:xfrm>
        <a:graphic>
          <a:graphicData uri="http://schemas.openxmlformats.org/drawingml/2006/table">
            <a:tbl>
              <a:tblPr>
                <a:noFill/>
                <a:tableStyleId>{A269FAB0-2994-4DA8-B437-F9D6DA0A7CAE}</a:tableStyleId>
              </a:tblPr>
              <a:tblGrid>
                <a:gridCol w="865350"/>
                <a:gridCol w="1570275"/>
              </a:tblGrid>
              <a:tr h="416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Ввод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Вывод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487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11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детство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487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27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зрелость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sp>
        <p:nvSpPr>
          <p:cNvPr id="284" name="Google Shape;284;p36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7"/>
          <p:cNvSpPr txBox="1">
            <a:spLocks noGrp="1"/>
          </p:cNvSpPr>
          <p:nvPr>
            <p:ph type="title"/>
          </p:nvPr>
        </p:nvSpPr>
        <p:spPr>
          <a:xfrm>
            <a:off x="268675" y="1210250"/>
            <a:ext cx="8042400" cy="109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Логические операции</a:t>
            </a:r>
            <a:endParaRPr>
              <a:solidFill>
                <a:srgbClr val="262C3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8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Логические операции</a:t>
            </a:r>
            <a:r>
              <a:rPr lang="en" b="1">
                <a:solidFill>
                  <a:schemeClr val="dk1"/>
                </a:solidFill>
              </a:rPr>
              <a:t> 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295" name="Google Shape;295;p38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7344000" cy="27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B5394"/>
                </a:solidFill>
              </a:rPr>
              <a:t>Сложное условие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r>
              <a:rPr lang="en">
                <a:solidFill>
                  <a:schemeClr val="dk1"/>
                </a:solidFill>
              </a:rPr>
              <a:t>состоит из нескольких условий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2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В Python есть три логических операции, которые позволяют создавать сложные условия:</a:t>
            </a:r>
            <a:endParaRPr>
              <a:solidFill>
                <a:schemeClr val="dk1"/>
              </a:solidFill>
            </a:endParaRPr>
          </a:p>
          <a:p>
            <a:pPr marL="457200" lvl="0" indent="-323850" algn="l" rtl="0">
              <a:lnSpc>
                <a:spcPct val="12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 Light"/>
              <a:buAutoNum type="arabicPeriod"/>
            </a:pPr>
            <a:r>
              <a:rPr lang="en" b="1">
                <a:solidFill>
                  <a:srgbClr val="0B5394"/>
                </a:solidFill>
              </a:rPr>
              <a:t>and:</a:t>
            </a:r>
            <a:r>
              <a:rPr lang="en">
                <a:solidFill>
                  <a:schemeClr val="dk1"/>
                </a:solidFill>
              </a:rPr>
              <a:t> логическое умножение, “и”</a:t>
            </a:r>
            <a:endParaRPr>
              <a:solidFill>
                <a:schemeClr val="dk1"/>
              </a:solidFill>
            </a:endParaRPr>
          </a:p>
          <a:p>
            <a:pPr marL="457200" lvl="0" indent="-3238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 Light"/>
              <a:buAutoNum type="arabicPeriod"/>
            </a:pPr>
            <a:r>
              <a:rPr lang="en" b="1">
                <a:solidFill>
                  <a:srgbClr val="0B5394"/>
                </a:solidFill>
              </a:rPr>
              <a:t>or:</a:t>
            </a:r>
            <a:r>
              <a:rPr lang="en">
                <a:solidFill>
                  <a:schemeClr val="dk1"/>
                </a:solidFill>
              </a:rPr>
              <a:t> логическое сложение, “или”</a:t>
            </a:r>
            <a:endParaRPr>
              <a:solidFill>
                <a:schemeClr val="dk1"/>
              </a:solidFill>
            </a:endParaRPr>
          </a:p>
          <a:p>
            <a:pPr marL="457200" lvl="0" indent="-32385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ontserrat Light"/>
              <a:buAutoNum type="arabicPeriod"/>
            </a:pPr>
            <a:r>
              <a:rPr lang="en" b="1">
                <a:solidFill>
                  <a:srgbClr val="0B5394"/>
                </a:solidFill>
              </a:rPr>
              <a:t>not:</a:t>
            </a:r>
            <a:r>
              <a:rPr lang="en">
                <a:solidFill>
                  <a:schemeClr val="dk1"/>
                </a:solidFill>
              </a:rPr>
              <a:t> логическое отрицание, “не”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96" name="Google Shape;296;p38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9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Операция and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302" name="Google Shape;302;p39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7344000" cy="76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Предположим мы хотим написать программу для учеников от двенадцати лет, которые учатся по крайней мере в 7 классе: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03" name="Google Shape;303;p39"/>
          <p:cNvSpPr txBox="1">
            <a:spLocks noGrp="1"/>
          </p:cNvSpPr>
          <p:nvPr>
            <p:ph type="body" idx="4294967295"/>
          </p:nvPr>
        </p:nvSpPr>
        <p:spPr>
          <a:xfrm>
            <a:off x="1365925" y="1989550"/>
            <a:ext cx="3782400" cy="1608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age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grade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age &gt;= 12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grade &gt;= 7: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разрешен.')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запрещен.')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04" name="Google Shape;304;p39"/>
          <p:cNvSpPr txBox="1"/>
          <p:nvPr/>
        </p:nvSpPr>
        <p:spPr>
          <a:xfrm>
            <a:off x="2366600" y="4269675"/>
            <a:ext cx="63189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Мы объединили два условия при помощи операции</a:t>
            </a:r>
            <a:r>
              <a:rPr lang="en"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r>
              <a:rPr lang="en" sz="1600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endParaRPr sz="1600" b="1">
              <a:solidFill>
                <a:srgbClr val="0B5394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05" name="Google Shape;305;p39"/>
          <p:cNvSpPr txBox="1"/>
          <p:nvPr/>
        </p:nvSpPr>
        <p:spPr>
          <a:xfrm>
            <a:off x="5928600" y="2384250"/>
            <a:ext cx="2992500" cy="9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Блок выполняется только при выполнении обоих условий</a:t>
            </a:r>
            <a:r>
              <a:rPr lang="en"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одновременно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!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6" name="Google Shape;306;p39"/>
          <p:cNvSpPr/>
          <p:nvPr/>
        </p:nvSpPr>
        <p:spPr>
          <a:xfrm>
            <a:off x="5284513" y="2688175"/>
            <a:ext cx="507900" cy="2664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1C232"/>
          </a:solidFill>
          <a:ln w="952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7" name="Google Shape;307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02925" y="4035900"/>
            <a:ext cx="820600" cy="8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9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0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Операция and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314" name="Google Shape;314;p40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6663300" cy="76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Операция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>
                <a:solidFill>
                  <a:schemeClr val="dk1"/>
                </a:solidFill>
              </a:rPr>
              <a:t>может объединять произвольное количество условий: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15" name="Google Shape;315;p40"/>
          <p:cNvSpPr txBox="1">
            <a:spLocks noGrp="1"/>
          </p:cNvSpPr>
          <p:nvPr>
            <p:ph type="body" idx="4294967295"/>
          </p:nvPr>
        </p:nvSpPr>
        <p:spPr>
          <a:xfrm>
            <a:off x="1365925" y="1989550"/>
            <a:ext cx="6136500" cy="16650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age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grade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city = input()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age &gt;= 12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grade &gt;= 7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city == 'Москва':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разрешен.')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запрещен.')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16" name="Google Shape;316;p40"/>
          <p:cNvSpPr txBox="1"/>
          <p:nvPr/>
        </p:nvSpPr>
        <p:spPr>
          <a:xfrm>
            <a:off x="2366600" y="4269675"/>
            <a:ext cx="63189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Мы объединили три условия при помощи операции </a:t>
            </a:r>
            <a:r>
              <a:rPr lang="en" sz="1600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endParaRPr sz="1600" b="1">
              <a:solidFill>
                <a:srgbClr val="0B5394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317" name="Google Shape;317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02925" y="4035900"/>
            <a:ext cx="820600" cy="8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40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1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Таблица истинности для операции and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324" name="Google Shape;324;p41"/>
          <p:cNvSpPr txBox="1">
            <a:spLocks noGrp="1"/>
          </p:cNvSpPr>
          <p:nvPr>
            <p:ph type="body" idx="4294967295"/>
          </p:nvPr>
        </p:nvSpPr>
        <p:spPr>
          <a:xfrm>
            <a:off x="4274675" y="4074700"/>
            <a:ext cx="4336500" cy="81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Операция </a:t>
            </a:r>
            <a:r>
              <a:rPr lang="en" b="1">
                <a:solidFill>
                  <a:srgbClr val="0B5394"/>
                </a:solidFill>
              </a:rPr>
              <a:t>and</a:t>
            </a:r>
            <a:r>
              <a:rPr lang="en">
                <a:solidFill>
                  <a:schemeClr val="dk1"/>
                </a:solidFill>
              </a:rPr>
              <a:t> возвращает </a:t>
            </a:r>
            <a:r>
              <a:rPr lang="en" b="1">
                <a:solidFill>
                  <a:srgbClr val="0B5394"/>
                </a:solidFill>
              </a:rPr>
              <a:t>истину</a:t>
            </a:r>
            <a:r>
              <a:rPr lang="en">
                <a:solidFill>
                  <a:schemeClr val="dk1"/>
                </a:solidFill>
              </a:rPr>
              <a:t> когда оба выражения истинны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graphicFrame>
        <p:nvGraphicFramePr>
          <p:cNvPr id="325" name="Google Shape;325;p41"/>
          <p:cNvGraphicFramePr/>
          <p:nvPr/>
        </p:nvGraphicFramePr>
        <p:xfrm>
          <a:off x="1436225" y="1284050"/>
          <a:ext cx="3528400" cy="2133450"/>
        </p:xfrm>
        <a:graphic>
          <a:graphicData uri="http://schemas.openxmlformats.org/drawingml/2006/table">
            <a:tbl>
              <a:tblPr>
                <a:noFill/>
                <a:tableStyleId>{A269FAB0-2994-4DA8-B437-F9D6DA0A7CAE}</a:tableStyleId>
              </a:tblPr>
              <a:tblGrid>
                <a:gridCol w="1253925"/>
                <a:gridCol w="1087700"/>
                <a:gridCol w="1186775"/>
              </a:tblGrid>
              <a:tr h="412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 and b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3294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412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412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412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 b="1">
                          <a:solidFill>
                            <a:srgbClr val="F1C232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 b="1">
                        <a:solidFill>
                          <a:srgbClr val="F1C232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pic>
        <p:nvPicPr>
          <p:cNvPr id="326" name="Google Shape;326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91700" y="4041025"/>
            <a:ext cx="820600" cy="8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1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268675" y="1210250"/>
            <a:ext cx="8042400" cy="109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Условный оператор</a:t>
            </a:r>
            <a:endParaRPr>
              <a:solidFill>
                <a:srgbClr val="262C3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2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Операция or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333" name="Google Shape;333;p42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6669600" cy="5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Операция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or </a:t>
            </a:r>
            <a:r>
              <a:rPr lang="en">
                <a:solidFill>
                  <a:schemeClr val="dk1"/>
                </a:solidFill>
              </a:rPr>
              <a:t>также применяется для объединения условий: 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34" name="Google Shape;334;p42"/>
          <p:cNvSpPr txBox="1">
            <a:spLocks noGrp="1"/>
          </p:cNvSpPr>
          <p:nvPr>
            <p:ph type="body" idx="4294967295"/>
          </p:nvPr>
        </p:nvSpPr>
        <p:spPr>
          <a:xfrm>
            <a:off x="1382825" y="1684750"/>
            <a:ext cx="4527300" cy="13188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city = input()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city == 'Москва'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or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city == 'Уфа':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разрешен.')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запрещен.')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35" name="Google Shape;335;p42"/>
          <p:cNvSpPr txBox="1"/>
          <p:nvPr/>
        </p:nvSpPr>
        <p:spPr>
          <a:xfrm>
            <a:off x="2366600" y="4269675"/>
            <a:ext cx="63189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Мы объединили два условия при помощи операции</a:t>
            </a:r>
            <a:r>
              <a:rPr lang="en"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r>
              <a:rPr lang="en" sz="1600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or</a:t>
            </a:r>
            <a:endParaRPr sz="1600" b="1">
              <a:solidFill>
                <a:srgbClr val="0B5394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36" name="Google Shape;336;p42"/>
          <p:cNvSpPr txBox="1"/>
          <p:nvPr/>
        </p:nvSpPr>
        <p:spPr>
          <a:xfrm>
            <a:off x="5319000" y="3070050"/>
            <a:ext cx="3444000" cy="9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Блок выполняется в случае если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хотя бы одно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из условий выполняется!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37" name="Google Shape;337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02925" y="4035900"/>
            <a:ext cx="820600" cy="8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42"/>
          <p:cNvSpPr/>
          <p:nvPr/>
        </p:nvSpPr>
        <p:spPr>
          <a:xfrm rot="-5400000">
            <a:off x="5814600" y="2329400"/>
            <a:ext cx="1004400" cy="582000"/>
          </a:xfrm>
          <a:prstGeom prst="bentUpArrow">
            <a:avLst>
              <a:gd name="adj1" fmla="val 28741"/>
              <a:gd name="adj2" fmla="val 25000"/>
              <a:gd name="adj3" fmla="val 23354"/>
            </a:avLst>
          </a:prstGeom>
          <a:solidFill>
            <a:srgbClr val="F1C232"/>
          </a:solidFill>
          <a:ln w="952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42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3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Операция or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345" name="Google Shape;345;p43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6663300" cy="76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Операция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or</a:t>
            </a:r>
            <a:r>
              <a:rPr lang="en">
                <a:solidFill>
                  <a:schemeClr val="dk1"/>
                </a:solidFill>
              </a:rPr>
              <a:t> может объединять произвольное количество условий: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46" name="Google Shape;346;p43"/>
          <p:cNvSpPr txBox="1">
            <a:spLocks noGrp="1"/>
          </p:cNvSpPr>
          <p:nvPr>
            <p:ph type="body" idx="4294967295"/>
          </p:nvPr>
        </p:nvSpPr>
        <p:spPr>
          <a:xfrm>
            <a:off x="1365925" y="1989550"/>
            <a:ext cx="6594900" cy="13065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city = input()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city == 'Москва'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or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city == 'Уфа'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or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city == 'Тула':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разрешен.')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запрещен.')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47" name="Google Shape;347;p43"/>
          <p:cNvSpPr txBox="1"/>
          <p:nvPr/>
        </p:nvSpPr>
        <p:spPr>
          <a:xfrm>
            <a:off x="2366600" y="4269675"/>
            <a:ext cx="63189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Мы объединили три условия при помощи операции</a:t>
            </a:r>
            <a:r>
              <a:rPr lang="en"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r>
              <a:rPr lang="en" sz="1600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or</a:t>
            </a:r>
            <a:endParaRPr sz="1600" b="1">
              <a:solidFill>
                <a:srgbClr val="0B5394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348" name="Google Shape;348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02925" y="4035900"/>
            <a:ext cx="820600" cy="8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43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4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Таблица истинности для операции or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355" name="Google Shape;355;p44"/>
          <p:cNvSpPr txBox="1">
            <a:spLocks noGrp="1"/>
          </p:cNvSpPr>
          <p:nvPr>
            <p:ph type="body" idx="4294967295"/>
          </p:nvPr>
        </p:nvSpPr>
        <p:spPr>
          <a:xfrm>
            <a:off x="4274675" y="4074700"/>
            <a:ext cx="4336500" cy="81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Операция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or</a:t>
            </a:r>
            <a:r>
              <a:rPr lang="en">
                <a:solidFill>
                  <a:schemeClr val="dk1"/>
                </a:solidFill>
              </a:rPr>
              <a:t> возвращает </a:t>
            </a:r>
            <a:r>
              <a:rPr lang="en" b="1">
                <a:solidFill>
                  <a:srgbClr val="0B5394"/>
                </a:solidFill>
              </a:rPr>
              <a:t>ложь</a:t>
            </a:r>
            <a:r>
              <a:rPr lang="en">
                <a:solidFill>
                  <a:schemeClr val="dk1"/>
                </a:solidFill>
              </a:rPr>
              <a:t> когда оба выражения ложны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graphicFrame>
        <p:nvGraphicFramePr>
          <p:cNvPr id="356" name="Google Shape;356;p44"/>
          <p:cNvGraphicFramePr/>
          <p:nvPr/>
        </p:nvGraphicFramePr>
        <p:xfrm>
          <a:off x="1436225" y="1284050"/>
          <a:ext cx="3528400" cy="2133450"/>
        </p:xfrm>
        <a:graphic>
          <a:graphicData uri="http://schemas.openxmlformats.org/drawingml/2006/table">
            <a:tbl>
              <a:tblPr>
                <a:noFill/>
                <a:tableStyleId>{A269FAB0-2994-4DA8-B437-F9D6DA0A7CAE}</a:tableStyleId>
              </a:tblPr>
              <a:tblGrid>
                <a:gridCol w="1253925"/>
                <a:gridCol w="1087700"/>
                <a:gridCol w="1186775"/>
              </a:tblGrid>
              <a:tr h="412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b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 or b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3294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 b="1">
                          <a:solidFill>
                            <a:srgbClr val="F1C232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 b="1">
                        <a:solidFill>
                          <a:srgbClr val="F1C232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412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412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412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chemeClr val="lt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chemeClr val="lt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pic>
        <p:nvPicPr>
          <p:cNvPr id="357" name="Google Shape;357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91700" y="4041025"/>
            <a:ext cx="820600" cy="8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44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45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Операция and и or вместе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364" name="Google Shape;364;p45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7465500" cy="76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Мы можем использовать обе логические операции одновременно: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65" name="Google Shape;365;p45"/>
          <p:cNvSpPr txBox="1">
            <a:spLocks noGrp="1"/>
          </p:cNvSpPr>
          <p:nvPr>
            <p:ph type="body" idx="4294967295"/>
          </p:nvPr>
        </p:nvSpPr>
        <p:spPr>
          <a:xfrm>
            <a:off x="1365925" y="1684750"/>
            <a:ext cx="7344000" cy="20379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age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grade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city = input()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age &gt;= 12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grade &gt;= 7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(city == 'Москва'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or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2743200" lvl="0" indent="45720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city == 'Уфа' </a:t>
            </a: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or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city == 'Тула'):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разрешен.')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запрещен.')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66" name="Google Shape;366;p45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6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Операция not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372" name="Google Shape;372;p46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746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Операция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not</a:t>
            </a:r>
            <a:r>
              <a:rPr lang="en">
                <a:solidFill>
                  <a:schemeClr val="dk1"/>
                </a:solidFill>
              </a:rPr>
              <a:t> позволяет инвертировать результат логического выражения: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73" name="Google Shape;373;p46"/>
          <p:cNvSpPr txBox="1">
            <a:spLocks noGrp="1"/>
          </p:cNvSpPr>
          <p:nvPr>
            <p:ph type="body" idx="4294967295"/>
          </p:nvPr>
        </p:nvSpPr>
        <p:spPr>
          <a:xfrm>
            <a:off x="916950" y="2022000"/>
            <a:ext cx="3544800" cy="12864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age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not (age &lt; 12):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разрешен.')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запрещен.')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74" name="Google Shape;374;p46"/>
          <p:cNvSpPr txBox="1">
            <a:spLocks noGrp="1"/>
          </p:cNvSpPr>
          <p:nvPr>
            <p:ph type="body" idx="4294967295"/>
          </p:nvPr>
        </p:nvSpPr>
        <p:spPr>
          <a:xfrm>
            <a:off x="1961650" y="3809500"/>
            <a:ext cx="6861000" cy="10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Мы поместили скобки вокруг выражения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age &lt; 12</a:t>
            </a:r>
            <a:r>
              <a:rPr lang="en">
                <a:solidFill>
                  <a:schemeClr val="dk1"/>
                </a:solidFill>
              </a:rPr>
              <a:t> для того, чтобы было чётко видно, что операция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 not </a:t>
            </a:r>
            <a:r>
              <a:rPr lang="en">
                <a:solidFill>
                  <a:schemeClr val="dk1"/>
                </a:solidFill>
              </a:rPr>
              <a:t>применяется к значению выражения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age &lt; 12</a:t>
            </a:r>
            <a:r>
              <a:rPr lang="en">
                <a:solidFill>
                  <a:schemeClr val="dk1"/>
                </a:solidFill>
              </a:rPr>
              <a:t>, а не только к переменной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age</a:t>
            </a:r>
            <a:endParaRPr b="1">
              <a:solidFill>
                <a:srgbClr val="0B5394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375" name="Google Shape;375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3925" y="3918200"/>
            <a:ext cx="820600" cy="8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46"/>
          <p:cNvSpPr txBox="1">
            <a:spLocks noGrp="1"/>
          </p:cNvSpPr>
          <p:nvPr>
            <p:ph type="body" idx="4294967295"/>
          </p:nvPr>
        </p:nvSpPr>
        <p:spPr>
          <a:xfrm>
            <a:off x="5260350" y="2022000"/>
            <a:ext cx="3544800" cy="12864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age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age &gt;= 12: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разрешен.')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print('Доступ запрещен.')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77" name="Google Shape;377;p46"/>
          <p:cNvSpPr/>
          <p:nvPr/>
        </p:nvSpPr>
        <p:spPr>
          <a:xfrm>
            <a:off x="4560600" y="2532000"/>
            <a:ext cx="600900" cy="266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1C232"/>
          </a:solidFill>
          <a:ln w="952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46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7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Таблица истинности для операции not</a:t>
            </a:r>
            <a:endParaRPr sz="2400" b="1">
              <a:solidFill>
                <a:schemeClr val="dk1"/>
              </a:solidFill>
            </a:endParaRPr>
          </a:p>
        </p:txBody>
      </p:sp>
      <p:graphicFrame>
        <p:nvGraphicFramePr>
          <p:cNvPr id="384" name="Google Shape;384;p47"/>
          <p:cNvGraphicFramePr/>
          <p:nvPr/>
        </p:nvGraphicFramePr>
        <p:xfrm>
          <a:off x="1436225" y="1284050"/>
          <a:ext cx="2440700" cy="1280070"/>
        </p:xfrm>
        <a:graphic>
          <a:graphicData uri="http://schemas.openxmlformats.org/drawingml/2006/table">
            <a:tbl>
              <a:tblPr>
                <a:noFill/>
                <a:tableStyleId>{A269FAB0-2994-4DA8-B437-F9D6DA0A7CAE}</a:tableStyleId>
              </a:tblPr>
              <a:tblGrid>
                <a:gridCol w="1253925"/>
                <a:gridCol w="1186775"/>
              </a:tblGrid>
              <a:tr h="412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not a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3294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412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True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False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sp>
        <p:nvSpPr>
          <p:cNvPr id="385" name="Google Shape;385;p47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35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48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Приоритет логических операций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391" name="Google Shape;391;p48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7465500" cy="55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Приоритет логических операций: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graphicFrame>
        <p:nvGraphicFramePr>
          <p:cNvPr id="392" name="Google Shape;392;p48"/>
          <p:cNvGraphicFramePr/>
          <p:nvPr/>
        </p:nvGraphicFramePr>
        <p:xfrm>
          <a:off x="1411450" y="1706550"/>
          <a:ext cx="2772625" cy="1706760"/>
        </p:xfrm>
        <a:graphic>
          <a:graphicData uri="http://schemas.openxmlformats.org/drawingml/2006/table">
            <a:tbl>
              <a:tblPr>
                <a:noFill/>
                <a:tableStyleId>{A269FAB0-2994-4DA8-B437-F9D6DA0A7CAE}</a:tableStyleId>
              </a:tblPr>
              <a:tblGrid>
                <a:gridCol w="1366875"/>
                <a:gridCol w="1405750"/>
              </a:tblGrid>
              <a:tr h="412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Операция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Приоритет</a:t>
                      </a:r>
                      <a:endParaRPr sz="1600" b="1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378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not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0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412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and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1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412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or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sp>
        <p:nvSpPr>
          <p:cNvPr id="393" name="Google Shape;393;p48"/>
          <p:cNvSpPr txBox="1"/>
          <p:nvPr/>
        </p:nvSpPr>
        <p:spPr>
          <a:xfrm>
            <a:off x="2725925" y="4070600"/>
            <a:ext cx="6078900" cy="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Для явного указания порядка выполнения логических операций мы используем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скобки</a:t>
            </a:r>
            <a:endParaRPr sz="1600" b="1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94" name="Google Shape;394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62125" y="3994400"/>
            <a:ext cx="820600" cy="8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48"/>
          <p:cNvSpPr txBox="1"/>
          <p:nvPr/>
        </p:nvSpPr>
        <p:spPr>
          <a:xfrm>
            <a:off x="4769400" y="2161500"/>
            <a:ext cx="38721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сначала отрицание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not</a:t>
            </a:r>
            <a:endParaRPr b="1">
              <a:solidFill>
                <a:srgbClr val="0B539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далее логическое умножение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endParaRPr b="1">
              <a:solidFill>
                <a:srgbClr val="0B539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●"/>
            </a:pPr>
            <a:r>
              <a:rPr lang="en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далее логическое сложение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or</a:t>
            </a:r>
            <a:endParaRPr b="1">
              <a:solidFill>
                <a:srgbClr val="0B5394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96" name="Google Shape;396;p48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36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9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Примечания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402" name="Google Shape;402;p49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746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Частой ошибкой является путаница логических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>
                <a:solidFill>
                  <a:schemeClr val="dk1"/>
                </a:solidFill>
              </a:rPr>
              <a:t> и </a:t>
            </a:r>
            <a:r>
              <a:rPr lang="en" b="1">
                <a:solidFill>
                  <a:srgbClr val="0B5394"/>
                </a:solidFill>
                <a:latin typeface="Courier New"/>
                <a:ea typeface="Courier New"/>
                <a:cs typeface="Courier New"/>
                <a:sym typeface="Courier New"/>
              </a:rPr>
              <a:t>or</a:t>
            </a:r>
            <a:r>
              <a:rPr lang="en">
                <a:solidFill>
                  <a:schemeClr val="dk1"/>
                </a:solidFill>
              </a:rPr>
              <a:t>: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03" name="Google Shape;403;p49"/>
          <p:cNvSpPr txBox="1">
            <a:spLocks noGrp="1"/>
          </p:cNvSpPr>
          <p:nvPr>
            <p:ph type="body" idx="4294967295"/>
          </p:nvPr>
        </p:nvSpPr>
        <p:spPr>
          <a:xfrm>
            <a:off x="1297500" y="3580950"/>
            <a:ext cx="7063800" cy="47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В Python есть способ для проверки принадлежности диапазону: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04" name="Google Shape;404;p49"/>
          <p:cNvSpPr txBox="1"/>
          <p:nvPr/>
        </p:nvSpPr>
        <p:spPr>
          <a:xfrm>
            <a:off x="1297500" y="2342025"/>
            <a:ext cx="5665800" cy="4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Другой частой ошибкой является код: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5" name="Google Shape;405;p49"/>
          <p:cNvSpPr txBox="1">
            <a:spLocks noGrp="1"/>
          </p:cNvSpPr>
          <p:nvPr>
            <p:ph type="body" idx="4294967295"/>
          </p:nvPr>
        </p:nvSpPr>
        <p:spPr>
          <a:xfrm>
            <a:off x="1405125" y="1542075"/>
            <a:ext cx="2880900" cy="5541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x &gt; 1 and x &lt; 100: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x &gt; 1 or x &lt; 100: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06" name="Google Shape;406;p49"/>
          <p:cNvSpPr txBox="1">
            <a:spLocks noGrp="1"/>
          </p:cNvSpPr>
          <p:nvPr>
            <p:ph type="body" idx="4294967295"/>
          </p:nvPr>
        </p:nvSpPr>
        <p:spPr>
          <a:xfrm>
            <a:off x="1405125" y="2941550"/>
            <a:ext cx="2782800" cy="3687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age &gt;= 7 and &lt;= 9: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07" name="Google Shape;407;p49"/>
          <p:cNvSpPr txBox="1">
            <a:spLocks noGrp="1"/>
          </p:cNvSpPr>
          <p:nvPr>
            <p:ph type="body" idx="4294967295"/>
          </p:nvPr>
        </p:nvSpPr>
        <p:spPr>
          <a:xfrm>
            <a:off x="4864475" y="2941550"/>
            <a:ext cx="3184800" cy="3687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age &gt;= 7 and age &lt;= 9: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08" name="Google Shape;408;p49"/>
          <p:cNvSpPr txBox="1">
            <a:spLocks noGrp="1"/>
          </p:cNvSpPr>
          <p:nvPr>
            <p:ph type="body" idx="4294967295"/>
          </p:nvPr>
        </p:nvSpPr>
        <p:spPr>
          <a:xfrm>
            <a:off x="1405125" y="4056675"/>
            <a:ext cx="2250000" cy="3687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7 &lt;= age &lt;= 9: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09" name="Google Shape;409;p49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37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50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4835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15" name="Google Shape;415;p50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определяет, является ли заданное число трехзначным.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16" name="Google Shape;416;p50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50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38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51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4835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23" name="Google Shape;423;p51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определяет, является ли заданное число трехзначным.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24" name="Google Shape;424;p51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51"/>
          <p:cNvSpPr txBox="1">
            <a:spLocks noGrp="1"/>
          </p:cNvSpPr>
          <p:nvPr>
            <p:ph type="body" idx="4294967295"/>
          </p:nvPr>
        </p:nvSpPr>
        <p:spPr>
          <a:xfrm>
            <a:off x="2495450" y="1998600"/>
            <a:ext cx="5062800" cy="15570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num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100 &lt;= num &lt;= 999: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print('Число является трехзначным')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print('Число не является трехзначным')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26" name="Google Shape;426;p51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39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Условный оператор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91" name="Google Shape;91;p16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6916800" cy="16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Программы должны уметь выполнять разные действия в зависимости от введенных данных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2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Для принятия решения программа проверяет истинно или ложно определенное условие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b="1">
              <a:solidFill>
                <a:srgbClr val="F1C232"/>
              </a:solidFill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2528750" y="3172775"/>
            <a:ext cx="6294000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Проверка условий и принятие решений по результатам этой проверки называется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ветвлением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(branching). Программа таким способом выбирает, по какой из возможных ветвей ей двигаться дальше.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3" name="Google Shape;9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79125" y="3273900"/>
            <a:ext cx="820600" cy="8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2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4835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32" name="Google Shape;432;p52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проверяет, что все три цифры трехзначного числа различны.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33" name="Google Shape;433;p52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52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40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53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4835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40" name="Google Shape;440;p53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проверяет, что все три цифры трехзначного числа различны.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41" name="Google Shape;441;p53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53"/>
          <p:cNvSpPr txBox="1">
            <a:spLocks noGrp="1"/>
          </p:cNvSpPr>
          <p:nvPr>
            <p:ph type="body" idx="4294967295"/>
          </p:nvPr>
        </p:nvSpPr>
        <p:spPr>
          <a:xfrm>
            <a:off x="2495450" y="1998600"/>
            <a:ext cx="4554600" cy="2214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num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d3 = num % 10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d2 = num % 100 // 10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d1 = num // 100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d3 != d2 and d3 != d1 and d2 != d1: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print('Цифры различны')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print('Цифры не различны')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43" name="Google Shape;443;p53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41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54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4835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49" name="Google Shape;449;p54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107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по координатам точки не лежащей на осях координат, определяет номер координатной четверти в которой она находится.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50" name="Google Shape;450;p54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1" name="Google Shape;451;p54"/>
          <p:cNvCxnSpPr/>
          <p:nvPr/>
        </p:nvCxnSpPr>
        <p:spPr>
          <a:xfrm rot="10800000">
            <a:off x="2056556" y="1817125"/>
            <a:ext cx="28500" cy="2220300"/>
          </a:xfrm>
          <a:prstGeom prst="straightConnector1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52" name="Google Shape;452;p54"/>
          <p:cNvCxnSpPr/>
          <p:nvPr/>
        </p:nvCxnSpPr>
        <p:spPr>
          <a:xfrm>
            <a:off x="979475" y="3001553"/>
            <a:ext cx="2255400" cy="7800"/>
          </a:xfrm>
          <a:prstGeom prst="straightConnector1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53" name="Google Shape;453;p54"/>
          <p:cNvSpPr txBox="1">
            <a:spLocks noGrp="1"/>
          </p:cNvSpPr>
          <p:nvPr>
            <p:ph type="body" idx="4294967295"/>
          </p:nvPr>
        </p:nvSpPr>
        <p:spPr>
          <a:xfrm>
            <a:off x="2226677" y="2296358"/>
            <a:ext cx="1065000" cy="3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rgbClr val="0B5394"/>
                </a:solidFill>
              </a:rPr>
              <a:t>1 четверть</a:t>
            </a:r>
            <a:endParaRPr sz="1000">
              <a:solidFill>
                <a:srgbClr val="0B5394"/>
              </a:solidFill>
            </a:endParaRPr>
          </a:p>
        </p:txBody>
      </p:sp>
      <p:sp>
        <p:nvSpPr>
          <p:cNvPr id="454" name="Google Shape;454;p54"/>
          <p:cNvSpPr txBox="1">
            <a:spLocks noGrp="1"/>
          </p:cNvSpPr>
          <p:nvPr>
            <p:ph type="body" idx="4294967295"/>
          </p:nvPr>
        </p:nvSpPr>
        <p:spPr>
          <a:xfrm>
            <a:off x="1071742" y="2299860"/>
            <a:ext cx="1142400" cy="3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rgbClr val="0B5394"/>
                </a:solidFill>
              </a:rPr>
              <a:t>2 четверть</a:t>
            </a:r>
            <a:endParaRPr sz="1000">
              <a:solidFill>
                <a:srgbClr val="0B5394"/>
              </a:solidFill>
            </a:endParaRPr>
          </a:p>
        </p:txBody>
      </p:sp>
      <p:sp>
        <p:nvSpPr>
          <p:cNvPr id="455" name="Google Shape;455;p54"/>
          <p:cNvSpPr txBox="1">
            <a:spLocks noGrp="1"/>
          </p:cNvSpPr>
          <p:nvPr>
            <p:ph type="body" idx="4294967295"/>
          </p:nvPr>
        </p:nvSpPr>
        <p:spPr>
          <a:xfrm>
            <a:off x="2226677" y="3292587"/>
            <a:ext cx="1189500" cy="3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rgbClr val="0B5394"/>
                </a:solidFill>
              </a:rPr>
              <a:t>4 четверть</a:t>
            </a:r>
            <a:endParaRPr sz="1000">
              <a:solidFill>
                <a:srgbClr val="0B5394"/>
              </a:solidFill>
            </a:endParaRPr>
          </a:p>
        </p:txBody>
      </p:sp>
      <p:sp>
        <p:nvSpPr>
          <p:cNvPr id="456" name="Google Shape;456;p54"/>
          <p:cNvSpPr txBox="1">
            <a:spLocks noGrp="1"/>
          </p:cNvSpPr>
          <p:nvPr>
            <p:ph type="body" idx="4294967295"/>
          </p:nvPr>
        </p:nvSpPr>
        <p:spPr>
          <a:xfrm>
            <a:off x="1071742" y="3296089"/>
            <a:ext cx="1142400" cy="3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rgbClr val="0B5394"/>
                </a:solidFill>
              </a:rPr>
              <a:t>3 четверть</a:t>
            </a:r>
            <a:endParaRPr sz="1000">
              <a:solidFill>
                <a:srgbClr val="0B5394"/>
              </a:solidFill>
            </a:endParaRPr>
          </a:p>
        </p:txBody>
      </p:sp>
      <p:sp>
        <p:nvSpPr>
          <p:cNvPr id="457" name="Google Shape;457;p54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42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55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4835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463" name="Google Shape;463;p55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107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</a:rPr>
              <a:t>Напишите программу, которая по координатам точки не лежащей на осях координат, определяет номер координатной четверти в которой она находится.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64" name="Google Shape;464;p55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55"/>
          <p:cNvSpPr txBox="1">
            <a:spLocks noGrp="1"/>
          </p:cNvSpPr>
          <p:nvPr>
            <p:ph type="body" idx="4294967295"/>
          </p:nvPr>
        </p:nvSpPr>
        <p:spPr>
          <a:xfrm>
            <a:off x="5425750" y="2274900"/>
            <a:ext cx="3235200" cy="27384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x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y = int(input())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x &gt; 0 and y &gt; 0: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print('1 четверть')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x &lt; 0 and y &gt; 0: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print('2 четверть')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x &lt; 0 and y &lt; 0: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print('3 четверть')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x &gt; 0 and y &lt; 0: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print('4 четверть')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466" name="Google Shape;466;p55"/>
          <p:cNvCxnSpPr/>
          <p:nvPr/>
        </p:nvCxnSpPr>
        <p:spPr>
          <a:xfrm rot="10800000">
            <a:off x="2056556" y="1817125"/>
            <a:ext cx="28500" cy="2220300"/>
          </a:xfrm>
          <a:prstGeom prst="straightConnector1">
            <a:avLst/>
          </a:prstGeom>
          <a:noFill/>
          <a:ln w="9525" cap="flat" cmpd="sng">
            <a:solidFill>
              <a:srgbClr val="3D85C6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67" name="Google Shape;467;p55"/>
          <p:cNvCxnSpPr/>
          <p:nvPr/>
        </p:nvCxnSpPr>
        <p:spPr>
          <a:xfrm>
            <a:off x="979475" y="3001553"/>
            <a:ext cx="2255400" cy="7800"/>
          </a:xfrm>
          <a:prstGeom prst="straightConnector1">
            <a:avLst/>
          </a:prstGeom>
          <a:noFill/>
          <a:ln w="9525" cap="flat" cmpd="sng">
            <a:solidFill>
              <a:srgbClr val="3D85C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68" name="Google Shape;468;p55"/>
          <p:cNvSpPr txBox="1">
            <a:spLocks noGrp="1"/>
          </p:cNvSpPr>
          <p:nvPr>
            <p:ph type="body" idx="4294967295"/>
          </p:nvPr>
        </p:nvSpPr>
        <p:spPr>
          <a:xfrm>
            <a:off x="2226677" y="2296358"/>
            <a:ext cx="1065000" cy="3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rgbClr val="0B5394"/>
                </a:solidFill>
              </a:rPr>
              <a:t>1 четверть</a:t>
            </a:r>
            <a:endParaRPr sz="1000">
              <a:solidFill>
                <a:srgbClr val="0B5394"/>
              </a:solidFill>
            </a:endParaRPr>
          </a:p>
        </p:txBody>
      </p:sp>
      <p:sp>
        <p:nvSpPr>
          <p:cNvPr id="469" name="Google Shape;469;p55"/>
          <p:cNvSpPr txBox="1">
            <a:spLocks noGrp="1"/>
          </p:cNvSpPr>
          <p:nvPr>
            <p:ph type="body" idx="4294967295"/>
          </p:nvPr>
        </p:nvSpPr>
        <p:spPr>
          <a:xfrm>
            <a:off x="1071742" y="2299860"/>
            <a:ext cx="1142400" cy="3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rgbClr val="0B5394"/>
                </a:solidFill>
              </a:rPr>
              <a:t>2 четверть</a:t>
            </a:r>
            <a:endParaRPr sz="1000">
              <a:solidFill>
                <a:srgbClr val="0B5394"/>
              </a:solidFill>
            </a:endParaRPr>
          </a:p>
        </p:txBody>
      </p:sp>
      <p:sp>
        <p:nvSpPr>
          <p:cNvPr id="470" name="Google Shape;470;p55"/>
          <p:cNvSpPr txBox="1">
            <a:spLocks noGrp="1"/>
          </p:cNvSpPr>
          <p:nvPr>
            <p:ph type="body" idx="4294967295"/>
          </p:nvPr>
        </p:nvSpPr>
        <p:spPr>
          <a:xfrm>
            <a:off x="2226677" y="3292587"/>
            <a:ext cx="1189500" cy="3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rgbClr val="0B5394"/>
                </a:solidFill>
              </a:rPr>
              <a:t>4 четверть</a:t>
            </a:r>
            <a:endParaRPr sz="1000">
              <a:solidFill>
                <a:srgbClr val="0B5394"/>
              </a:solidFill>
            </a:endParaRPr>
          </a:p>
        </p:txBody>
      </p:sp>
      <p:sp>
        <p:nvSpPr>
          <p:cNvPr id="471" name="Google Shape;471;p55"/>
          <p:cNvSpPr txBox="1">
            <a:spLocks noGrp="1"/>
          </p:cNvSpPr>
          <p:nvPr>
            <p:ph type="body" idx="4294967295"/>
          </p:nvPr>
        </p:nvSpPr>
        <p:spPr>
          <a:xfrm>
            <a:off x="1071742" y="3296089"/>
            <a:ext cx="1142400" cy="3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rgbClr val="0B5394"/>
                </a:solidFill>
              </a:rPr>
              <a:t>3 четверть</a:t>
            </a:r>
            <a:endParaRPr sz="1000">
              <a:solidFill>
                <a:srgbClr val="0B5394"/>
              </a:solidFill>
            </a:endParaRPr>
          </a:p>
        </p:txBody>
      </p:sp>
      <p:sp>
        <p:nvSpPr>
          <p:cNvPr id="472" name="Google Shape;472;p55"/>
          <p:cNvSpPr txBox="1"/>
          <p:nvPr/>
        </p:nvSpPr>
        <p:spPr>
          <a:xfrm>
            <a:off x="1203825" y="4179850"/>
            <a:ext cx="3235200" cy="7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Обратите внимание, никакие два из четырех условий не могут быть истинными одновременно</a:t>
            </a:r>
            <a:endParaRPr sz="13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3" name="Google Shape;473;p55"/>
          <p:cNvSpPr/>
          <p:nvPr/>
        </p:nvSpPr>
        <p:spPr>
          <a:xfrm>
            <a:off x="4491575" y="4517325"/>
            <a:ext cx="579600" cy="266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1C232"/>
          </a:solidFill>
          <a:ln w="952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55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43</a:t>
            </a:fld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58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4835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Задача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b="1">
                <a:solidFill>
                  <a:schemeClr val="dk1"/>
                </a:solidFill>
              </a:rPr>
              <a:t>«</a:t>
            </a:r>
            <a:r>
              <a:rPr lang="en" sz="2300" b="1">
                <a:solidFill>
                  <a:schemeClr val="dk1"/>
                </a:solidFill>
              </a:rPr>
              <a:t>Ход Ладьи</a:t>
            </a:r>
            <a:r>
              <a:rPr lang="en" b="1">
                <a:solidFill>
                  <a:schemeClr val="dk1"/>
                </a:solidFill>
              </a:rPr>
              <a:t>»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500" name="Google Shape;500;p58"/>
          <p:cNvSpPr txBox="1">
            <a:spLocks noGrp="1"/>
          </p:cNvSpPr>
          <p:nvPr>
            <p:ph type="body" idx="4294967295"/>
          </p:nvPr>
        </p:nvSpPr>
        <p:spPr>
          <a:xfrm>
            <a:off x="2390900" y="1183400"/>
            <a:ext cx="6390000" cy="109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Даны две различные клетки шахматной доски. Напишите программу, которая определяет, может ли ладья попасть с первой клетки на вторую одним ходом.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aphicFrame>
        <p:nvGraphicFramePr>
          <p:cNvPr id="501" name="Google Shape;501;p58"/>
          <p:cNvGraphicFramePr/>
          <p:nvPr/>
        </p:nvGraphicFramePr>
        <p:xfrm>
          <a:off x="6272175" y="2336100"/>
          <a:ext cx="2306325" cy="1584900"/>
        </p:xfrm>
        <a:graphic>
          <a:graphicData uri="http://schemas.openxmlformats.org/drawingml/2006/table">
            <a:tbl>
              <a:tblPr>
                <a:noFill/>
                <a:tableStyleId>{A269FAB0-2994-4DA8-B437-F9D6DA0A7CAE}</a:tableStyleId>
              </a:tblPr>
              <a:tblGrid>
                <a:gridCol w="1110225"/>
                <a:gridCol w="1196100"/>
              </a:tblGrid>
              <a:tr h="4122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Ввод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Вывод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  <a:tr h="356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4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5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4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2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 sz="1600">
                          <a:solidFill>
                            <a:srgbClr val="FFFFFF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YES</a:t>
                      </a:r>
                      <a:endParaRPr sz="1600">
                        <a:solidFill>
                          <a:srgbClr val="FFFFFF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25" marR="91425" marT="274300" marB="0">
                    <a:lnL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pic>
        <p:nvPicPr>
          <p:cNvPr id="502" name="Google Shape;502;p58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1297487" y="1183388"/>
            <a:ext cx="766789" cy="815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0325" y="2336100"/>
            <a:ext cx="2083600" cy="2067874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p58"/>
          <p:cNvSpPr txBox="1"/>
          <p:nvPr/>
        </p:nvSpPr>
        <p:spPr>
          <a:xfrm>
            <a:off x="2390900" y="4461975"/>
            <a:ext cx="3000000" cy="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В курсе: урок 4.2, стэп 14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5" name="Google Shape;505;p58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Условный оператор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100" name="Google Shape;100;p17"/>
          <p:cNvSpPr txBox="1">
            <a:spLocks noGrp="1"/>
          </p:cNvSpPr>
          <p:nvPr>
            <p:ph type="body" idx="4294967295"/>
          </p:nvPr>
        </p:nvSpPr>
        <p:spPr>
          <a:xfrm>
            <a:off x="1297500" y="1107200"/>
            <a:ext cx="7344000" cy="49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Рассмотрим следующую программу: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2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body" idx="4294967295"/>
          </p:nvPr>
        </p:nvSpPr>
        <p:spPr>
          <a:xfrm>
            <a:off x="1365925" y="1684750"/>
            <a:ext cx="5758500" cy="1341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print('Какой язык программирования мы изучаем?')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answer = input()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answer == 'Python':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print('Верно! Мы ботаем Python =)')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print('Python - отличный язык!')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2" name="Google Shape;102;p17"/>
          <p:cNvSpPr/>
          <p:nvPr/>
        </p:nvSpPr>
        <p:spPr>
          <a:xfrm>
            <a:off x="2824825" y="3108600"/>
            <a:ext cx="264300" cy="393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1C232"/>
          </a:solidFill>
          <a:ln w="952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body" idx="4294967295"/>
          </p:nvPr>
        </p:nvSpPr>
        <p:spPr>
          <a:xfrm>
            <a:off x="5361950" y="3734100"/>
            <a:ext cx="3312600" cy="6096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Верно! Мы ботаем Python =)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Python - отличный язык!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4" name="Google Shape;104;p17"/>
          <p:cNvSpPr txBox="1"/>
          <p:nvPr/>
        </p:nvSpPr>
        <p:spPr>
          <a:xfrm>
            <a:off x="1365925" y="3445525"/>
            <a:ext cx="3379500" cy="13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Программа считывает текст и проверяет, если введенный текст равен строке 'Python', то выводит пользователю текст: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5" name="Google Shape;105;p17"/>
          <p:cNvSpPr/>
          <p:nvPr/>
        </p:nvSpPr>
        <p:spPr>
          <a:xfrm>
            <a:off x="4788900" y="3919900"/>
            <a:ext cx="415200" cy="266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1C232"/>
          </a:solidFill>
          <a:ln w="952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Условный оператор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112" name="Google Shape;112;p18"/>
          <p:cNvSpPr txBox="1">
            <a:spLocks noGrp="1"/>
          </p:cNvSpPr>
          <p:nvPr>
            <p:ph type="body" idx="4294967295"/>
          </p:nvPr>
        </p:nvSpPr>
        <p:spPr>
          <a:xfrm>
            <a:off x="1365925" y="1227550"/>
            <a:ext cx="5758500" cy="1341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print('Какой язык программирования мы изучаем?')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answer = input()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answer == 'Python':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print('Верно! Мы ботаем Python =)')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print('Python - отличный язык!')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1289725" y="2683525"/>
            <a:ext cx="7123200" cy="21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Двоеточие (:) в конце строки сообщает, что дальше находится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блок команд</a:t>
            </a:r>
            <a:endParaRPr sz="1600" b="1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В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блок 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входят все строки, расположенные с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отступом</a:t>
            </a:r>
            <a:endParaRPr sz="1600" b="1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Если условие истинно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, выполняется весь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блок команд</a:t>
            </a:r>
            <a:endParaRPr sz="1600" b="1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18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Условный оператор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120" name="Google Shape;120;p19"/>
          <p:cNvSpPr txBox="1">
            <a:spLocks noGrp="1"/>
          </p:cNvSpPr>
          <p:nvPr>
            <p:ph type="body" idx="4294967295"/>
          </p:nvPr>
        </p:nvSpPr>
        <p:spPr>
          <a:xfrm>
            <a:off x="1365925" y="1227550"/>
            <a:ext cx="5758500" cy="1341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print('Какой язык программирования мы изучаем?')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answer = input()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if answer == 'Python':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print('Верно! Мы ботаем Python =)')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print('Python - отличный язык!')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21" name="Google Shape;121;p19"/>
          <p:cNvSpPr txBox="1"/>
          <p:nvPr/>
        </p:nvSpPr>
        <p:spPr>
          <a:xfrm>
            <a:off x="1216350" y="3477775"/>
            <a:ext cx="887400" cy="4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отступ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2" name="Google Shape;122;p19"/>
          <p:cNvSpPr/>
          <p:nvPr/>
        </p:nvSpPr>
        <p:spPr>
          <a:xfrm>
            <a:off x="1468300" y="2672200"/>
            <a:ext cx="241500" cy="7683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1C232"/>
          </a:solidFill>
          <a:ln w="952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9"/>
          <p:cNvSpPr/>
          <p:nvPr/>
        </p:nvSpPr>
        <p:spPr>
          <a:xfrm>
            <a:off x="1864800" y="1937450"/>
            <a:ext cx="4169400" cy="526500"/>
          </a:xfrm>
          <a:prstGeom prst="rect">
            <a:avLst/>
          </a:prstGeom>
          <a:noFill/>
          <a:ln w="2857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9"/>
          <p:cNvSpPr/>
          <p:nvPr/>
        </p:nvSpPr>
        <p:spPr>
          <a:xfrm>
            <a:off x="4563400" y="2683975"/>
            <a:ext cx="241500" cy="7683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1C232"/>
          </a:solidFill>
          <a:ln w="952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9"/>
          <p:cNvSpPr txBox="1"/>
          <p:nvPr/>
        </p:nvSpPr>
        <p:spPr>
          <a:xfrm>
            <a:off x="3964500" y="3477775"/>
            <a:ext cx="1626000" cy="4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блок команд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6" name="Google Shape;126;p19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Условный оператор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132" name="Google Shape;132;p20"/>
          <p:cNvSpPr txBox="1">
            <a:spLocks noGrp="1"/>
          </p:cNvSpPr>
          <p:nvPr>
            <p:ph type="body" idx="4294967295"/>
          </p:nvPr>
        </p:nvSpPr>
        <p:spPr>
          <a:xfrm>
            <a:off x="1365925" y="1227550"/>
            <a:ext cx="5758500" cy="17022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l" rtl="0">
              <a:lnSpc>
                <a:spcPct val="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print('Какой язык программирования мы изучаем?')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answer = input()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answer == 'Python':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print('Верно! Мы ботаем Python =)')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print('Python - отличный язык!')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else:</a:t>
            </a:r>
            <a:endParaRPr>
              <a:solidFill>
                <a:srgbClr val="F1C23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    print('Не совсем так!')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3" name="Google Shape;133;p20"/>
          <p:cNvSpPr txBox="1"/>
          <p:nvPr/>
        </p:nvSpPr>
        <p:spPr>
          <a:xfrm>
            <a:off x="1289725" y="3173400"/>
            <a:ext cx="7123200" cy="11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В этой программе мы обрабатываем сразу два случая: 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если условие истинно (ввели 'Python'),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и если условие ложно (ввели что угодно, кроме 'Python')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4" name="Google Shape;134;p20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 idx="4294967295"/>
          </p:nvPr>
        </p:nvSpPr>
        <p:spPr>
          <a:xfrm>
            <a:off x="1297500" y="393750"/>
            <a:ext cx="73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Отступы</a:t>
            </a:r>
            <a:endParaRPr sz="2400" b="1">
              <a:solidFill>
                <a:schemeClr val="dk1"/>
              </a:solidFill>
            </a:endParaRPr>
          </a:p>
        </p:txBody>
      </p:sp>
      <p:sp>
        <p:nvSpPr>
          <p:cNvPr id="140" name="Google Shape;140;p21"/>
          <p:cNvSpPr txBox="1"/>
          <p:nvPr/>
        </p:nvSpPr>
        <p:spPr>
          <a:xfrm>
            <a:off x="1289725" y="1116000"/>
            <a:ext cx="7123200" cy="15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В Python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отступ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– это неотъемлемая часть кода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Отступ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означает небольшое смещение строки кода вправо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Отступ</a:t>
            </a: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сообщает, где начинается и где заканчивается </a:t>
            </a:r>
            <a:r>
              <a:rPr lang="en" sz="1600" b="1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блок кода</a:t>
            </a:r>
            <a:endParaRPr sz="1600" b="1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1" name="Google Shape;141;p21"/>
          <p:cNvSpPr txBox="1"/>
          <p:nvPr/>
        </p:nvSpPr>
        <p:spPr>
          <a:xfrm>
            <a:off x="5693300" y="4082850"/>
            <a:ext cx="29799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Для отступа блоков кода используются 4 пробела</a:t>
            </a:r>
            <a:endParaRPr sz="1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42" name="Google Shape;142;p21"/>
          <p:cNvPicPr preferRelativeResize="0"/>
          <p:nvPr/>
        </p:nvPicPr>
        <p:blipFill rotWithShape="1">
          <a:blip r:embed="rId3">
            <a:alphaModFix/>
          </a:blip>
          <a:srcRect l="2972" r="2972"/>
          <a:stretch/>
        </p:blipFill>
        <p:spPr>
          <a:xfrm>
            <a:off x="4742437" y="4025654"/>
            <a:ext cx="776425" cy="825492"/>
          </a:xfrm>
          <a:prstGeom prst="rect">
            <a:avLst/>
          </a:prstGeom>
          <a:noFill/>
          <a:ln>
            <a:noFill/>
          </a:ln>
          <a:effectLst>
            <a:outerShdw blurRad="57150" dist="19050" dir="144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43" name="Google Shape;143;p21"/>
          <p:cNvSpPr txBox="1">
            <a:spLocks noGrp="1"/>
          </p:cNvSpPr>
          <p:nvPr>
            <p:ph type="sldNum" idx="12"/>
          </p:nvPr>
        </p:nvSpPr>
        <p:spPr>
          <a:xfrm>
            <a:off x="8138100" y="552497"/>
            <a:ext cx="548700" cy="266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2104</Words>
  <PresentationFormat>Экран (16:9)</PresentationFormat>
  <Paragraphs>456</Paragraphs>
  <Slides>44</Slides>
  <Notes>43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51" baseType="lpstr">
      <vt:lpstr>Arial</vt:lpstr>
      <vt:lpstr>Montserrat</vt:lpstr>
      <vt:lpstr>Montserrat Medium</vt:lpstr>
      <vt:lpstr>Courier New</vt:lpstr>
      <vt:lpstr>Montserrat Light</vt:lpstr>
      <vt:lpstr>Lato</vt:lpstr>
      <vt:lpstr>Focus</vt:lpstr>
      <vt:lpstr>Условный оператор Логические операции and, or, not</vt:lpstr>
      <vt:lpstr>Вспоминаем прошлый урок</vt:lpstr>
      <vt:lpstr>Условный оператор</vt:lpstr>
      <vt:lpstr>Условный оператор</vt:lpstr>
      <vt:lpstr>Условный оператор</vt:lpstr>
      <vt:lpstr>Условный оператор</vt:lpstr>
      <vt:lpstr>Условный оператор</vt:lpstr>
      <vt:lpstr>Условный оператор</vt:lpstr>
      <vt:lpstr>Отступы</vt:lpstr>
      <vt:lpstr>Операторы сравнения</vt:lpstr>
      <vt:lpstr>= VS ==</vt:lpstr>
      <vt:lpstr>Операторы сравнения</vt:lpstr>
      <vt:lpstr>Операторы сравнения </vt:lpstr>
      <vt:lpstr> Цепочки сравнений</vt:lpstr>
      <vt:lpstr>Задача</vt:lpstr>
      <vt:lpstr>Задача</vt:lpstr>
      <vt:lpstr>Задача</vt:lpstr>
      <vt:lpstr>Задача</vt:lpstr>
      <vt:lpstr>Задача</vt:lpstr>
      <vt:lpstr>Задача</vt:lpstr>
      <vt:lpstr>Задача «Пароль»</vt:lpstr>
      <vt:lpstr>Слайд 22</vt:lpstr>
      <vt:lpstr>Задача «Наименьшее из двух чисел»</vt:lpstr>
      <vt:lpstr>Задача «Возрастная группа»</vt:lpstr>
      <vt:lpstr>Логические операции</vt:lpstr>
      <vt:lpstr>Логические операции </vt:lpstr>
      <vt:lpstr>Операция and</vt:lpstr>
      <vt:lpstr>Операция and</vt:lpstr>
      <vt:lpstr>Таблица истинности для операции and</vt:lpstr>
      <vt:lpstr>Операция or</vt:lpstr>
      <vt:lpstr>Операция or</vt:lpstr>
      <vt:lpstr>Таблица истинности для операции or</vt:lpstr>
      <vt:lpstr>Операция and и or вместе</vt:lpstr>
      <vt:lpstr>Операция not</vt:lpstr>
      <vt:lpstr>Таблица истинности для операции not</vt:lpstr>
      <vt:lpstr>Приоритет логических операций</vt:lpstr>
      <vt:lpstr>Примечания</vt:lpstr>
      <vt:lpstr>Задача</vt:lpstr>
      <vt:lpstr>Задача</vt:lpstr>
      <vt:lpstr>Задача</vt:lpstr>
      <vt:lpstr>Задача</vt:lpstr>
      <vt:lpstr>Задача</vt:lpstr>
      <vt:lpstr>Задача</vt:lpstr>
      <vt:lpstr>Задача «Ход Ладьи»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Условный оператор Логические операции and, or, not</dc:title>
  <dc:creator>53</dc:creator>
  <cp:lastModifiedBy>53</cp:lastModifiedBy>
  <cp:revision>1</cp:revision>
  <dcterms:modified xsi:type="dcterms:W3CDTF">2022-11-08T08:10:00Z</dcterms:modified>
</cp:coreProperties>
</file>