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image/x-emf" Extension="emf"/>
  <Default ContentType="application/vnd.openxmlformats-package.relationships+xml" Extension="rels"/>
  <Default ContentType="application/xml" Extension="xml"/>
  <Default ContentType="image/vnd.ms-photo" Extension="wdp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61" r:id="rId2"/>
    <p:sldId id="262" r:id="rId3"/>
    <p:sldId id="259" r:id="rId4"/>
    <p:sldId id="263" r:id="rId5"/>
    <p:sldId id="264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2A8B6B-2D27-4890-8E8F-ED5F711C5B9C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9A128C-DD36-4E8C-942F-2A4138DCB6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143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9A128C-DD36-4E8C-942F-2A4138DCB66B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137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D2318-5C7D-43A3-A921-9286069F619B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A6C68-0643-45CE-A847-70E6B9D2433D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2282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D2318-5C7D-43A3-A921-9286069F619B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A6C68-0643-45CE-A847-70E6B9D243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304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D2318-5C7D-43A3-A921-9286069F619B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A6C68-0643-45CE-A847-70E6B9D243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632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D2318-5C7D-43A3-A921-9286069F619B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A6C68-0643-45CE-A847-70E6B9D243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483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D2318-5C7D-43A3-A921-9286069F619B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A6C68-0643-45CE-A847-70E6B9D2433D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5012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D2318-5C7D-43A3-A921-9286069F619B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A6C68-0643-45CE-A847-70E6B9D243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663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D2318-5C7D-43A3-A921-9286069F619B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A6C68-0643-45CE-A847-70E6B9D243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33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D2318-5C7D-43A3-A921-9286069F619B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A6C68-0643-45CE-A847-70E6B9D243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958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D2318-5C7D-43A3-A921-9286069F619B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A6C68-0643-45CE-A847-70E6B9D243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385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7FD2318-5C7D-43A3-A921-9286069F619B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87A6C68-0643-45CE-A847-70E6B9D243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450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D2318-5C7D-43A3-A921-9286069F619B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A6C68-0643-45CE-A847-70E6B9D243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291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7FD2318-5C7D-43A3-A921-9286069F619B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87A6C68-0643-45CE-A847-70E6B9D2433D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2086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8" Target="../media/image9.png" Type="http://schemas.openxmlformats.org/officeDocument/2006/relationships/image"/><Relationship Id="rId13" Target="slide5.xml" Type="http://schemas.openxmlformats.org/officeDocument/2006/relationships/slide"/><Relationship Id="rId3" Target="../media/image4.jpeg" Type="http://schemas.openxmlformats.org/officeDocument/2006/relationships/image"/><Relationship Id="rId7" Target="../media/image8.png" Type="http://schemas.openxmlformats.org/officeDocument/2006/relationships/image"/><Relationship Id="rId12" Target="slide4.xml" Type="http://schemas.openxmlformats.org/officeDocument/2006/relationships/slide"/><Relationship Id="rId2" Target="../notesSlides/notesSlide1.xml" Type="http://schemas.openxmlformats.org/officeDocument/2006/relationships/notesSlide"/><Relationship Id="rId1" Target="../slideLayouts/slideLayout2.xml" Type="http://schemas.openxmlformats.org/officeDocument/2006/relationships/slideLayout"/><Relationship Id="rId6" Target="../media/image7.jpeg" Type="http://schemas.openxmlformats.org/officeDocument/2006/relationships/image"/><Relationship Id="rId11" Target="slide3.xml" Type="http://schemas.openxmlformats.org/officeDocument/2006/relationships/slide"/><Relationship Id="rId5" Target="../media/image6.png" Type="http://schemas.openxmlformats.org/officeDocument/2006/relationships/image"/><Relationship Id="rId10" Target="../media/hdphoto1.wdp" Type="http://schemas.microsoft.com/office/2007/relationships/hdphoto"/><Relationship Id="rId4" Target="../media/image5.emf" Type="http://schemas.openxmlformats.org/officeDocument/2006/relationships/image"/><Relationship Id="rId9" Target="../media/image10.png" Type="http://schemas.openxmlformats.org/officeDocument/2006/relationships/image"/></Relationships>
</file>

<file path=ppt/slides/_rels/slide3.xml.rels><?xml version="1.0" encoding="UTF-8" standalone="yes" ?><Relationships xmlns="http://schemas.openxmlformats.org/package/2006/relationships"><Relationship Id="rId8" Target="../media/image15.jpeg" Type="http://schemas.openxmlformats.org/officeDocument/2006/relationships/image"/><Relationship Id="rId13" Target="slide2.xml" Type="http://schemas.openxmlformats.org/officeDocument/2006/relationships/slide"/><Relationship Id="rId3" Target="../media/image5.emf" Type="http://schemas.openxmlformats.org/officeDocument/2006/relationships/image"/><Relationship Id="rId7" Target="../media/image14.jpeg" Type="http://schemas.openxmlformats.org/officeDocument/2006/relationships/image"/><Relationship Id="rId12" Target="../media/image19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3.png" Type="http://schemas.openxmlformats.org/officeDocument/2006/relationships/image"/><Relationship Id="rId11" Target="../media/image18.jpeg" Type="http://schemas.openxmlformats.org/officeDocument/2006/relationships/image"/><Relationship Id="rId5" Target="../media/image12.png" Type="http://schemas.openxmlformats.org/officeDocument/2006/relationships/image"/><Relationship Id="rId10" Target="../media/image17.png" Type="http://schemas.openxmlformats.org/officeDocument/2006/relationships/image"/><Relationship Id="rId4" Target="../media/image11.png" Type="http://schemas.openxmlformats.org/officeDocument/2006/relationships/image"/><Relationship Id="rId9" Target="../media/image16.pn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8" Target="../media/image25.jpeg" Type="http://schemas.openxmlformats.org/officeDocument/2006/relationships/image"/><Relationship Id="rId13" Target="../media/image30.jpeg" Type="http://schemas.openxmlformats.org/officeDocument/2006/relationships/image"/><Relationship Id="rId3" Target="../media/image20.png" Type="http://schemas.openxmlformats.org/officeDocument/2006/relationships/image"/><Relationship Id="rId7" Target="../media/image24.jpeg" Type="http://schemas.openxmlformats.org/officeDocument/2006/relationships/image"/><Relationship Id="rId12" Target="../media/image29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23.png" Type="http://schemas.openxmlformats.org/officeDocument/2006/relationships/image"/><Relationship Id="rId11" Target="../media/image28.jpeg" Type="http://schemas.openxmlformats.org/officeDocument/2006/relationships/image"/><Relationship Id="rId5" Target="../media/image22.jpeg" Type="http://schemas.openxmlformats.org/officeDocument/2006/relationships/image"/><Relationship Id="rId15" Target="slide2.xml" Type="http://schemas.openxmlformats.org/officeDocument/2006/relationships/slide"/><Relationship Id="rId10" Target="../media/image27.jpeg" Type="http://schemas.openxmlformats.org/officeDocument/2006/relationships/image"/><Relationship Id="rId4" Target="../media/image21.jpeg" Type="http://schemas.openxmlformats.org/officeDocument/2006/relationships/image"/><Relationship Id="rId9" Target="../media/image26.jpeg" Type="http://schemas.openxmlformats.org/officeDocument/2006/relationships/image"/><Relationship Id="rId14" Target="../media/image31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8" Target="../media/image35.jpeg" Type="http://schemas.openxmlformats.org/officeDocument/2006/relationships/image"/><Relationship Id="rId13" Target="../media/image40.jpeg" Type="http://schemas.openxmlformats.org/officeDocument/2006/relationships/image"/><Relationship Id="rId3" Target="../media/image8.png" Type="http://schemas.openxmlformats.org/officeDocument/2006/relationships/image"/><Relationship Id="rId7" Target="../media/image34.png" Type="http://schemas.openxmlformats.org/officeDocument/2006/relationships/image"/><Relationship Id="rId12" Target="../media/image39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hdphoto1.wdp" Type="http://schemas.microsoft.com/office/2007/relationships/hdphoto"/><Relationship Id="rId11" Target="../media/image38.jpeg" Type="http://schemas.openxmlformats.org/officeDocument/2006/relationships/image"/><Relationship Id="rId5" Target="../media/image33.png" Type="http://schemas.openxmlformats.org/officeDocument/2006/relationships/image"/><Relationship Id="rId10" Target="../media/image37.jpeg" Type="http://schemas.openxmlformats.org/officeDocument/2006/relationships/image"/><Relationship Id="rId4" Target="../media/image32.png" Type="http://schemas.openxmlformats.org/officeDocument/2006/relationships/image"/><Relationship Id="rId9" Target="../media/image36.png" Type="http://schemas.openxmlformats.org/officeDocument/2006/relationships/image"/><Relationship Id="rId14" Target="slide2.xml" Type="http://schemas.openxmlformats.org/officeDocument/2006/relationships/slid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/>
          <p:cNvGrpSpPr/>
          <p:nvPr/>
        </p:nvGrpSpPr>
        <p:grpSpPr>
          <a:xfrm>
            <a:off x="1196457" y="27296"/>
            <a:ext cx="9966232" cy="6277970"/>
            <a:chOff x="1196457" y="27296"/>
            <a:chExt cx="9966232" cy="6277970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5227093" y="1132764"/>
              <a:ext cx="1897038" cy="11327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3" name="Рисунок 12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2"/>
            <a:stretch/>
          </p:blipFill>
          <p:spPr>
            <a:xfrm>
              <a:off x="1196457" y="27297"/>
              <a:ext cx="4680000" cy="6277969"/>
            </a:xfrm>
            <a:prstGeom prst="rect">
              <a:avLst/>
            </a:prstGeom>
          </p:spPr>
        </p:pic>
        <p:pic>
          <p:nvPicPr>
            <p:cNvPr id="14" name="Рисунок 13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82689" y="27296"/>
              <a:ext cx="4680000" cy="6277970"/>
            </a:xfrm>
            <a:prstGeom prst="rect">
              <a:avLst/>
            </a:prstGeom>
          </p:spPr>
        </p:pic>
      </p:grpSp>
      <p:sp>
        <p:nvSpPr>
          <p:cNvPr id="18" name="Скругленный прямоугольник 17"/>
          <p:cNvSpPr/>
          <p:nvPr/>
        </p:nvSpPr>
        <p:spPr>
          <a:xfrm>
            <a:off x="2183642" y="1842448"/>
            <a:ext cx="3043451" cy="1323833"/>
          </a:xfrm>
          <a:prstGeom prst="roundRect">
            <a:avLst/>
          </a:prstGeom>
          <a:solidFill>
            <a:schemeClr val="lt1">
              <a:alpha val="68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ЛЭПБУК </a:t>
            </a:r>
          </a:p>
          <a:p>
            <a:pPr algn="ctr"/>
            <a:r>
              <a:rPr lang="ru-RU" sz="2400" b="1" dirty="0" smtClean="0"/>
              <a:t>ЧТО ТАКОЕ ДЕНЬГИ?</a:t>
            </a:r>
            <a:endParaRPr lang="ru-RU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319598" y="6384850"/>
            <a:ext cx="18045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ОБЛОЖКА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773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60060" y="13648"/>
            <a:ext cx="10003809" cy="6318913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1255593" y="68240"/>
            <a:ext cx="2593074" cy="286603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Как появились деньги?</a:t>
            </a:r>
            <a:endParaRPr lang="ru-RU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22376" y="2367887"/>
            <a:ext cx="2593074" cy="805217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ДЕНЬГИ – ЭТО … </a:t>
            </a:r>
            <a:endParaRPr lang="ru-RU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380697" y="3555242"/>
            <a:ext cx="2593074" cy="286603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Какие бывают деньги?</a:t>
            </a:r>
            <a:endParaRPr lang="ru-RU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913194" y="52320"/>
            <a:ext cx="2593074" cy="586851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Где изготавливают и хранят деньги?</a:t>
            </a:r>
            <a:endParaRPr lang="ru-RU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76966" y="3555242"/>
            <a:ext cx="2593074" cy="286603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Попробуй посчитать!</a:t>
            </a:r>
            <a:endParaRPr lang="ru-RU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259169" y="75065"/>
            <a:ext cx="2593074" cy="286603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Деньги в жизни людей</a:t>
            </a:r>
            <a:endParaRPr lang="ru-RU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8349016" y="2413204"/>
            <a:ext cx="2593074" cy="28660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ПРОФЕССИИ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349016" y="4264924"/>
            <a:ext cx="2593074" cy="28660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ЗАГАДКИ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076966" y="5945875"/>
            <a:ext cx="2593074" cy="286603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Нарисуй свои деньги.</a:t>
            </a:r>
            <a:endParaRPr lang="ru-RU" b="1" dirty="0"/>
          </a:p>
        </p:txBody>
      </p:sp>
      <p:sp>
        <p:nvSpPr>
          <p:cNvPr id="2" name="TextBox 1"/>
          <p:cNvSpPr txBox="1"/>
          <p:nvPr/>
        </p:nvSpPr>
        <p:spPr>
          <a:xfrm>
            <a:off x="5421111" y="6387153"/>
            <a:ext cx="12702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МАКЕТ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0553" y="552735"/>
            <a:ext cx="1973362" cy="2054294"/>
          </a:xfrm>
          <a:prstGeom prst="rect">
            <a:avLst/>
          </a:prstGeom>
        </p:spPr>
      </p:pic>
      <p:sp>
        <p:nvSpPr>
          <p:cNvPr id="15" name="Стрелка вправо 14"/>
          <p:cNvSpPr/>
          <p:nvPr/>
        </p:nvSpPr>
        <p:spPr>
          <a:xfrm>
            <a:off x="1596789" y="3043451"/>
            <a:ext cx="477672" cy="272955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6" name="Стрелка вправо 15"/>
          <p:cNvSpPr/>
          <p:nvPr/>
        </p:nvSpPr>
        <p:spPr>
          <a:xfrm>
            <a:off x="3194086" y="3067142"/>
            <a:ext cx="477672" cy="272955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5593" y="4449170"/>
            <a:ext cx="1937983" cy="1937983"/>
          </a:xfrm>
          <a:prstGeom prst="rect">
            <a:avLst/>
          </a:prstGeom>
        </p:spPr>
      </p:pic>
      <p:sp>
        <p:nvSpPr>
          <p:cNvPr id="19" name="Скругленный прямоугольник 18"/>
          <p:cNvSpPr/>
          <p:nvPr/>
        </p:nvSpPr>
        <p:spPr>
          <a:xfrm>
            <a:off x="1323833" y="3923733"/>
            <a:ext cx="1746917" cy="42307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МОНЕТЫ</a:t>
            </a:r>
            <a:endParaRPr lang="ru-RU" dirty="0"/>
          </a:p>
        </p:txBody>
      </p:sp>
      <p:sp>
        <p:nvSpPr>
          <p:cNvPr id="20" name="Вертикальный свиток 19"/>
          <p:cNvSpPr/>
          <p:nvPr/>
        </p:nvSpPr>
        <p:spPr>
          <a:xfrm>
            <a:off x="3357349" y="3934952"/>
            <a:ext cx="1343045" cy="2308745"/>
          </a:xfrm>
          <a:prstGeom prst="verticalScroll">
            <a:avLst/>
          </a:prstGeom>
        </p:spPr>
        <p:style>
          <a:lnRef idx="2">
            <a:schemeClr val="accent6"/>
          </a:lnRef>
          <a:fillRef idx="1003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3052840" y="5053927"/>
            <a:ext cx="1960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РАЗРЕЗНАЯ КАССА</a:t>
            </a:r>
          </a:p>
        </p:txBody>
      </p:sp>
      <p:sp>
        <p:nvSpPr>
          <p:cNvPr id="22" name="TextBox 21"/>
          <p:cNvSpPr txBox="1"/>
          <p:nvPr/>
        </p:nvSpPr>
        <p:spPr>
          <a:xfrm rot="19002285">
            <a:off x="2069088" y="1332946"/>
            <a:ext cx="12162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dirty="0" smtClean="0"/>
              <a:t>ИСТОРИЧЕСКИЕ</a:t>
            </a:r>
          </a:p>
          <a:p>
            <a:pPr algn="ctr"/>
            <a:r>
              <a:rPr lang="ru-RU" sz="1200" dirty="0" smtClean="0"/>
              <a:t>ФАКТЫ</a:t>
            </a:r>
            <a:endParaRPr lang="ru-RU" sz="1200" dirty="0"/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0111" y="797695"/>
            <a:ext cx="2576157" cy="1413244"/>
          </a:xfrm>
          <a:prstGeom prst="rect">
            <a:avLst/>
          </a:prstGeom>
        </p:spPr>
      </p:pic>
      <p:sp>
        <p:nvSpPr>
          <p:cNvPr id="24" name="Загнутый угол 23"/>
          <p:cNvSpPr/>
          <p:nvPr/>
        </p:nvSpPr>
        <p:spPr>
          <a:xfrm>
            <a:off x="5094606" y="3923731"/>
            <a:ext cx="2593074" cy="934871"/>
          </a:xfrm>
          <a:prstGeom prst="foldedCorner">
            <a:avLst/>
          </a:prstGeom>
          <a:solidFill>
            <a:srgbClr val="92D050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7" name="Группа 26"/>
          <p:cNvGrpSpPr/>
          <p:nvPr/>
        </p:nvGrpSpPr>
        <p:grpSpPr>
          <a:xfrm>
            <a:off x="5094606" y="4926840"/>
            <a:ext cx="2593074" cy="978091"/>
            <a:chOff x="5094606" y="4926840"/>
            <a:chExt cx="2593074" cy="978091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5094606" y="5022376"/>
              <a:ext cx="2520844" cy="75062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Рамка 24"/>
            <p:cNvSpPr/>
            <p:nvPr/>
          </p:nvSpPr>
          <p:spPr>
            <a:xfrm>
              <a:off x="5094606" y="4926840"/>
              <a:ext cx="2593074" cy="978091"/>
            </a:xfrm>
            <a:prstGeom prst="fram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pic>
        <p:nvPicPr>
          <p:cNvPr id="29" name="Рисунок 28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0384" y="316351"/>
            <a:ext cx="1829863" cy="2212858"/>
          </a:xfrm>
          <a:prstGeom prst="rect">
            <a:avLst/>
          </a:prstGeom>
        </p:spPr>
      </p:pic>
      <p:sp>
        <p:nvSpPr>
          <p:cNvPr id="30" name="Скругленный прямоугольник 29"/>
          <p:cNvSpPr/>
          <p:nvPr/>
        </p:nvSpPr>
        <p:spPr>
          <a:xfrm>
            <a:off x="8349017" y="2770495"/>
            <a:ext cx="1013348" cy="143983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 rotWithShape="1">
          <a:blip r:embed="rId8" cstate="email">
            <a:clrChange>
              <a:clrFrom>
                <a:srgbClr val="F7F7F9"/>
              </a:clrFrom>
              <a:clrTo>
                <a:srgbClr val="F7F7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69813" y="2907933"/>
            <a:ext cx="1586608" cy="1121568"/>
          </a:xfrm>
          <a:prstGeom prst="rect">
            <a:avLst/>
          </a:prstGeom>
        </p:spPr>
      </p:pic>
      <p:pic>
        <p:nvPicPr>
          <p:cNvPr id="1025" name="Рисунок 1024"/>
          <p:cNvPicPr>
            <a:picLocks noChangeAspect="1"/>
          </p:cNvPicPr>
          <p:nvPr/>
        </p:nvPicPr>
        <p:blipFill rotWithShape="1"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98469" l="8168" r="992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8690526" y="4244568"/>
            <a:ext cx="1910053" cy="2593073"/>
          </a:xfrm>
          <a:prstGeom prst="rect">
            <a:avLst/>
          </a:prstGeom>
        </p:spPr>
      </p:pic>
      <p:sp>
        <p:nvSpPr>
          <p:cNvPr id="1028" name="Управляющая кнопка: далее 1027">
            <a:hlinkClick r:id="rId11" action="ppaction://hlinksldjump" highlightClick="1"/>
          </p:cNvPr>
          <p:cNvSpPr/>
          <p:nvPr/>
        </p:nvSpPr>
        <p:spPr>
          <a:xfrm>
            <a:off x="3786570" y="68545"/>
            <a:ext cx="452649" cy="277200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9" name="Управляющая кнопка: далее 1028">
            <a:hlinkClick r:id="rId11" action="ppaction://hlinksldjump" highlightClick="1"/>
          </p:cNvPr>
          <p:cNvSpPr/>
          <p:nvPr/>
        </p:nvSpPr>
        <p:spPr>
          <a:xfrm>
            <a:off x="3933520" y="3558417"/>
            <a:ext cx="429935" cy="277200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0" name="Управляющая кнопка: далее 1029">
            <a:hlinkClick r:id="rId12" action="ppaction://hlinksldjump" highlightClick="1"/>
          </p:cNvPr>
          <p:cNvSpPr/>
          <p:nvPr/>
        </p:nvSpPr>
        <p:spPr>
          <a:xfrm>
            <a:off x="7033458" y="306833"/>
            <a:ext cx="419082" cy="2772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31" name="Управляющая кнопка: далее 1030">
            <a:hlinkClick r:id="rId12" action="ppaction://hlinksldjump" highlightClick="1"/>
          </p:cNvPr>
          <p:cNvSpPr/>
          <p:nvPr/>
        </p:nvSpPr>
        <p:spPr>
          <a:xfrm>
            <a:off x="7506268" y="3571469"/>
            <a:ext cx="387107" cy="2772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2" name="Управляющая кнопка: далее 1031">
            <a:hlinkClick r:id="rId13" action="ppaction://hlinksldjump" highlightClick="1"/>
          </p:cNvPr>
          <p:cNvSpPr/>
          <p:nvPr/>
        </p:nvSpPr>
        <p:spPr>
          <a:xfrm>
            <a:off x="10811299" y="84340"/>
            <a:ext cx="310485" cy="2773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3" name="Управляющая кнопка: далее 1032">
            <a:hlinkClick r:id="rId13" action="ppaction://hlinksldjump" highlightClick="1"/>
          </p:cNvPr>
          <p:cNvSpPr/>
          <p:nvPr/>
        </p:nvSpPr>
        <p:spPr>
          <a:xfrm>
            <a:off x="10768350" y="2413204"/>
            <a:ext cx="351163" cy="28660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4" name="Управляющая кнопка: далее 1033">
            <a:hlinkClick r:id="rId13" action="ppaction://hlinksldjump" highlightClick="1"/>
          </p:cNvPr>
          <p:cNvSpPr/>
          <p:nvPr/>
        </p:nvSpPr>
        <p:spPr>
          <a:xfrm>
            <a:off x="10790660" y="4264924"/>
            <a:ext cx="326009" cy="28660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833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422317" y="6334780"/>
            <a:ext cx="9891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РАЗДЕЛ 1. КАК ПОЯВЛИСЬ ДЕНЬГИ? КАКИЕ БЫВАЮТ ДЕНЬГИ? 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1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0060" y="13648"/>
            <a:ext cx="10003809" cy="6318913"/>
          </a:xfrm>
          <a:prstGeom prst="rect">
            <a:avLst/>
          </a:prstGeom>
        </p:spPr>
      </p:pic>
      <p:sp>
        <p:nvSpPr>
          <p:cNvPr id="15" name="Скругленный прямоугольник 14"/>
          <p:cNvSpPr/>
          <p:nvPr/>
        </p:nvSpPr>
        <p:spPr>
          <a:xfrm>
            <a:off x="1255593" y="68240"/>
            <a:ext cx="4348140" cy="482275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Как появились деньги?</a:t>
            </a:r>
            <a:endParaRPr lang="ru-RU" sz="2000" b="1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539913" y="68240"/>
            <a:ext cx="3241817" cy="480056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Какие бывают деньги?</a:t>
            </a:r>
            <a:endParaRPr lang="ru-RU" sz="2000" b="1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2442" y="859810"/>
            <a:ext cx="3632071" cy="3781030"/>
          </a:xfrm>
          <a:prstGeom prst="rect">
            <a:avLst/>
          </a:prstGeom>
        </p:spPr>
      </p:pic>
      <p:sp>
        <p:nvSpPr>
          <p:cNvPr id="20" name="Стрелка вправо 19"/>
          <p:cNvSpPr/>
          <p:nvPr/>
        </p:nvSpPr>
        <p:spPr>
          <a:xfrm>
            <a:off x="4971996" y="5420453"/>
            <a:ext cx="682388" cy="390164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484621" y="642648"/>
            <a:ext cx="2904439" cy="237230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Стрелка вправо 25"/>
          <p:cNvSpPr/>
          <p:nvPr/>
        </p:nvSpPr>
        <p:spPr>
          <a:xfrm>
            <a:off x="1990333" y="5355543"/>
            <a:ext cx="682388" cy="390164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18129" y="1237922"/>
            <a:ext cx="1735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БАРТЕР-ОБМЕН</a:t>
            </a:r>
          </a:p>
          <a:p>
            <a:pPr algn="ctr"/>
            <a:r>
              <a:rPr lang="ru-RU" b="1" dirty="0" smtClean="0"/>
              <a:t>ТОВАРОМ</a:t>
            </a:r>
            <a:endParaRPr lang="ru-RU" b="1" dirty="0"/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3474" y="1834506"/>
            <a:ext cx="3285169" cy="1645673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9575" y="3329775"/>
            <a:ext cx="891669" cy="906051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2618129" y="476306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2441011" y="4650034"/>
            <a:ext cx="2510514" cy="29830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НАТУРАЛЬНЫЙ ОБМЕН</a:t>
            </a:r>
            <a:endParaRPr lang="ru-RU" b="1" dirty="0"/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1313" y="4992992"/>
            <a:ext cx="865505" cy="1279933"/>
          </a:xfrm>
          <a:prstGeom prst="rect">
            <a:avLst/>
          </a:prstGeom>
        </p:spPr>
      </p:pic>
      <p:pic>
        <p:nvPicPr>
          <p:cNvPr id="35" name="Picture 7" descr="C:\Users\1\Desktop\урок\кувшины и горшки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12271" y="5100449"/>
            <a:ext cx="626966" cy="1030173"/>
          </a:xfrm>
          <a:prstGeom prst="rect">
            <a:avLst/>
          </a:prstGeom>
          <a:noFill/>
        </p:spPr>
      </p:pic>
      <p:pic>
        <p:nvPicPr>
          <p:cNvPr id="36" name="Рисунок 35">
            <a:extLst>
              <a:ext uri="{FF2B5EF4-FFF2-40B4-BE49-F238E27FC236}">
                <a16:creationId xmlns="" xmlns:a16="http://schemas.microsoft.com/office/drawing/2014/main" id="{852B9D79-C75C-4FB6-9D81-6802BA38E5D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01205" y="5059895"/>
            <a:ext cx="1105567" cy="1172861"/>
          </a:xfrm>
          <a:prstGeom prst="rect">
            <a:avLst/>
          </a:prstGeom>
        </p:spPr>
      </p:pic>
      <p:pic>
        <p:nvPicPr>
          <p:cNvPr id="37" name="Picture 4" descr="C:\Users\1\Desktop\урок\топор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235858">
            <a:off x="5261014" y="5484704"/>
            <a:ext cx="936936" cy="323239"/>
          </a:xfrm>
          <a:prstGeom prst="rect">
            <a:avLst/>
          </a:prstGeom>
          <a:noFill/>
        </p:spPr>
      </p:pic>
      <p:pic>
        <p:nvPicPr>
          <p:cNvPr id="38" name="Picture 4" descr="C:\Users\1\Desktop\урок\топор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235858">
            <a:off x="5638583" y="5453916"/>
            <a:ext cx="936936" cy="323239"/>
          </a:xfrm>
          <a:prstGeom prst="rect">
            <a:avLst/>
          </a:prstGeom>
          <a:noFill/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9247" y="642649"/>
            <a:ext cx="2636643" cy="2372301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4069" y="3547747"/>
            <a:ext cx="2894991" cy="2582875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52524" y="1561233"/>
            <a:ext cx="1323833" cy="3599585"/>
          </a:xfrm>
          <a:prstGeom prst="rect">
            <a:avLst/>
          </a:prstGeom>
        </p:spPr>
      </p:pic>
      <p:sp>
        <p:nvSpPr>
          <p:cNvPr id="42" name="Управляющая кнопка: домой 41">
            <a:hlinkClick r:id="rId13" action="ppaction://hlinksldjump" highlightClick="1"/>
          </p:cNvPr>
          <p:cNvSpPr/>
          <p:nvPr/>
        </p:nvSpPr>
        <p:spPr>
          <a:xfrm>
            <a:off x="11627893" y="6414447"/>
            <a:ext cx="504968" cy="416257"/>
          </a:xfrm>
          <a:prstGeom prst="actionButtonHo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06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186591" y="6334780"/>
            <a:ext cx="84223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РАЗДЕЛ 2. КАК ИЗГОТАВЛИВАЮТ И ХРАНЯТ ДЕНЬГИ? 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3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0060" y="13648"/>
            <a:ext cx="10003809" cy="6318913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2186590" y="3266261"/>
            <a:ext cx="2603773" cy="111818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ДЕНЬГИ – ЭТО … </a:t>
            </a:r>
            <a:endParaRPr lang="ru-RU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392071" y="142605"/>
            <a:ext cx="4831307" cy="507239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Где изготавливают и хранят деньги?</a:t>
            </a:r>
            <a:endParaRPr lang="ru-RU" sz="20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918890" y="142605"/>
            <a:ext cx="3072276" cy="507239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Попробуй посчитать!</a:t>
            </a:r>
            <a:endParaRPr lang="ru-RU" sz="20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175008" y="5903766"/>
            <a:ext cx="2593074" cy="286603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Нарисуй свои деньги.</a:t>
            </a:r>
            <a:endParaRPr lang="ru-RU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75155" y="767042"/>
            <a:ext cx="5107532" cy="2403319"/>
          </a:xfrm>
          <a:prstGeom prst="rect">
            <a:avLst/>
          </a:prstGeom>
        </p:spPr>
      </p:pic>
      <p:sp>
        <p:nvSpPr>
          <p:cNvPr id="9" name="Загнутый угол 8"/>
          <p:cNvSpPr/>
          <p:nvPr/>
        </p:nvSpPr>
        <p:spPr>
          <a:xfrm>
            <a:off x="7643166" y="866647"/>
            <a:ext cx="3348000" cy="2466079"/>
          </a:xfrm>
          <a:prstGeom prst="foldedCorner">
            <a:avLst/>
          </a:prstGeom>
          <a:solidFill>
            <a:srgbClr val="92D050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" name="Группа 9"/>
          <p:cNvGrpSpPr/>
          <p:nvPr/>
        </p:nvGrpSpPr>
        <p:grpSpPr>
          <a:xfrm>
            <a:off x="7643166" y="3739487"/>
            <a:ext cx="3348000" cy="2079593"/>
            <a:chOff x="5094606" y="4926840"/>
            <a:chExt cx="2593074" cy="978091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5094606" y="5022376"/>
              <a:ext cx="2520844" cy="75062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Рамка 12"/>
            <p:cNvSpPr/>
            <p:nvPr/>
          </p:nvSpPr>
          <p:spPr>
            <a:xfrm>
              <a:off x="5094606" y="4926840"/>
              <a:ext cx="2593074" cy="978091"/>
            </a:xfrm>
            <a:prstGeom prst="fram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43472" y="999437"/>
            <a:ext cx="3334046" cy="246829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3472" y="1011808"/>
            <a:ext cx="3333600" cy="250020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4771" y="1009589"/>
            <a:ext cx="3333600" cy="250020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6161" y="4087200"/>
            <a:ext cx="2152091" cy="1396786"/>
          </a:xfrm>
          <a:prstGeom prst="rect">
            <a:avLst/>
          </a:prstGeom>
        </p:spPr>
      </p:pic>
      <p:grpSp>
        <p:nvGrpSpPr>
          <p:cNvPr id="31" name="Группа 30"/>
          <p:cNvGrpSpPr/>
          <p:nvPr/>
        </p:nvGrpSpPr>
        <p:grpSpPr>
          <a:xfrm>
            <a:off x="1414199" y="4381444"/>
            <a:ext cx="5068488" cy="1904458"/>
            <a:chOff x="1414199" y="4381444"/>
            <a:chExt cx="5068488" cy="1904458"/>
          </a:xfrm>
        </p:grpSpPr>
        <p:pic>
          <p:nvPicPr>
            <p:cNvPr id="26" name="Рисунок 25"/>
            <p:cNvPicPr>
              <a:picLocks noChangeAspect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14199" y="4381444"/>
              <a:ext cx="5068488" cy="1904458"/>
            </a:xfrm>
            <a:prstGeom prst="rect">
              <a:avLst/>
            </a:prstGeom>
          </p:spPr>
        </p:pic>
        <p:sp>
          <p:nvSpPr>
            <p:cNvPr id="29" name="Прямоугольник 28"/>
            <p:cNvSpPr/>
            <p:nvPr/>
          </p:nvSpPr>
          <p:spPr>
            <a:xfrm>
              <a:off x="3798317" y="5145206"/>
              <a:ext cx="282364" cy="18846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30" name="Рисунок 29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51778" y="3301047"/>
            <a:ext cx="1899988" cy="1084506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4708" y="764823"/>
            <a:ext cx="1514727" cy="1080000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6211" y="745744"/>
            <a:ext cx="1698592" cy="1080000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1580" y="745744"/>
            <a:ext cx="1121107" cy="1080000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77624" y="2086038"/>
            <a:ext cx="1699300" cy="1080000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5527" y="2091600"/>
            <a:ext cx="1917160" cy="1080000"/>
          </a:xfrm>
          <a:prstGeom prst="rect">
            <a:avLst/>
          </a:prstGeom>
        </p:spPr>
      </p:pic>
      <p:sp>
        <p:nvSpPr>
          <p:cNvPr id="37" name="Управляющая кнопка: домой 36">
            <a:hlinkClick r:id="rId15" action="ppaction://hlinksldjump" highlightClick="1"/>
          </p:cNvPr>
          <p:cNvSpPr/>
          <p:nvPr/>
        </p:nvSpPr>
        <p:spPr>
          <a:xfrm>
            <a:off x="11655187" y="6441742"/>
            <a:ext cx="454925" cy="417600"/>
          </a:xfrm>
          <a:prstGeom prst="actionButtonHo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346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196526" y="6334780"/>
            <a:ext cx="59491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РАЗДЕЛ 3. ДЕНЬГИ</a:t>
            </a:r>
            <a:r>
              <a:rPr lang="ru-RU" sz="2800" b="1" dirty="0">
                <a:solidFill>
                  <a:schemeClr val="bg1"/>
                </a:solidFill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</a:rPr>
              <a:t>В ЖИЗНИ ЛЮДЕЙ 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3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0060" y="13648"/>
            <a:ext cx="10003809" cy="6318913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282888" y="37798"/>
            <a:ext cx="4421875" cy="557105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Деньги в жизни людей</a:t>
            </a:r>
            <a:endParaRPr lang="ru-RU" sz="20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366663" y="2770495"/>
            <a:ext cx="4338100" cy="37846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ПРОФЕССИИ</a:t>
            </a:r>
            <a:endParaRPr lang="ru-RU" sz="20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847462" y="2778547"/>
            <a:ext cx="3094627" cy="394557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ЗАГАДКИ</a:t>
            </a:r>
            <a:endParaRPr lang="ru-RU" sz="2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66663" y="486949"/>
            <a:ext cx="4529170" cy="2212858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1366662" y="3308837"/>
            <a:ext cx="1814685" cy="28638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ПРОДОЛЖИ</a:t>
            </a:r>
          </a:p>
          <a:p>
            <a:pPr algn="ctr"/>
            <a:r>
              <a:rPr lang="ru-RU" dirty="0" smtClean="0"/>
              <a:t>СПИСОК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7F7F9"/>
              </a:clrFrom>
              <a:clrTo>
                <a:srgbClr val="F7F7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63235" y="3711446"/>
            <a:ext cx="2583990" cy="205862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8469" l="8087" r="9910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8255027" y="3645499"/>
            <a:ext cx="2279497" cy="309462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7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9289" y="789753"/>
            <a:ext cx="571112" cy="1393515"/>
          </a:xfrm>
          <a:prstGeom prst="rect">
            <a:avLst/>
          </a:prstGeom>
        </p:spPr>
      </p:pic>
      <p:pic>
        <p:nvPicPr>
          <p:cNvPr id="2050" name="Picture 2" descr="https://static.vecteezy.com/system/resources/previews/000/349/702/original/building-vector-icon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4176" y="946510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0528" y="942166"/>
            <a:ext cx="1322717" cy="107069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9916" y="169192"/>
            <a:ext cx="3422173" cy="2566629"/>
          </a:xfrm>
          <a:prstGeom prst="rect">
            <a:avLst/>
          </a:prstGeom>
        </p:spPr>
      </p:pic>
      <p:cxnSp>
        <p:nvCxnSpPr>
          <p:cNvPr id="16" name="Соединительная линия уступом 15"/>
          <p:cNvCxnSpPr>
            <a:stCxn id="8" idx="0"/>
          </p:cNvCxnSpPr>
          <p:nvPr/>
        </p:nvCxnSpPr>
        <p:spPr>
          <a:xfrm rot="5400000" flipH="1" flipV="1">
            <a:off x="4525431" y="314353"/>
            <a:ext cx="743058" cy="5245911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663" y="3863163"/>
            <a:ext cx="1265400" cy="180000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95317" y="3863163"/>
            <a:ext cx="3398915" cy="232216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90940" y="3850681"/>
            <a:ext cx="3522418" cy="2322000"/>
          </a:xfrm>
          <a:prstGeom prst="rect">
            <a:avLst/>
          </a:prstGeom>
        </p:spPr>
      </p:pic>
      <p:sp>
        <p:nvSpPr>
          <p:cNvPr id="21" name="Управляющая кнопка: домой 20">
            <a:hlinkClick r:id="rId14" action="ppaction://hlinksldjump" highlightClick="1"/>
          </p:cNvPr>
          <p:cNvSpPr/>
          <p:nvPr/>
        </p:nvSpPr>
        <p:spPr>
          <a:xfrm>
            <a:off x="11750724" y="6426752"/>
            <a:ext cx="382137" cy="417600"/>
          </a:xfrm>
          <a:prstGeom prst="actionButtonHo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151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263</TotalTime>
  <Words>108</Words>
  <Application>Microsoft Office PowerPoint</Application>
  <PresentationFormat>Широкоэкранный</PresentationFormat>
  <Paragraphs>35</Paragraphs>
  <Slides>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Calibri</vt:lpstr>
      <vt:lpstr>Calibri Light</vt:lpstr>
      <vt:lpstr>Ретро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ОКРУЖАЮЩИЙ МИР 3 КЛАСС Лэпбук на тему: Что такое деньги?</dc:title>
  <dc:creator>ОЛИН ПЫЛЕСОС</dc:creator>
  <cp:lastModifiedBy>Макс Нестеров</cp:lastModifiedBy>
  <cp:revision>33</cp:revision>
  <dcterms:created xsi:type="dcterms:W3CDTF">2022-06-07T14:27:13Z</dcterms:created>
  <dcterms:modified xsi:type="dcterms:W3CDTF">2022-11-08T11:14:04Z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965139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