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  <p:sldMasterId id="2147483795" r:id="rId2"/>
  </p:sldMasterIdLst>
  <p:notesMasterIdLst>
    <p:notesMasterId r:id="rId18"/>
  </p:notesMasterIdLst>
  <p:sldIdLst>
    <p:sldId id="256" r:id="rId3"/>
    <p:sldId id="362" r:id="rId4"/>
    <p:sldId id="588" r:id="rId5"/>
    <p:sldId id="589" r:id="rId6"/>
    <p:sldId id="591" r:id="rId7"/>
    <p:sldId id="590" r:id="rId8"/>
    <p:sldId id="592" r:id="rId9"/>
    <p:sldId id="593" r:id="rId10"/>
    <p:sldId id="577" r:id="rId11"/>
    <p:sldId id="583" r:id="rId12"/>
    <p:sldId id="584" r:id="rId13"/>
    <p:sldId id="581" r:id="rId14"/>
    <p:sldId id="594" r:id="rId15"/>
    <p:sldId id="575" r:id="rId16"/>
    <p:sldId id="587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03B"/>
    <a:srgbClr val="FF5229"/>
    <a:srgbClr val="FF896D"/>
    <a:srgbClr val="2E7047"/>
    <a:srgbClr val="214200"/>
    <a:srgbClr val="404F21"/>
    <a:srgbClr val="006600"/>
    <a:srgbClr val="FFFFFF"/>
    <a:srgbClr val="327A62"/>
    <a:srgbClr val="A7671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896" autoAdjust="0"/>
    <p:restoredTop sz="94671" autoAdjust="0"/>
  </p:normalViewPr>
  <p:slideViewPr>
    <p:cSldViewPr>
      <p:cViewPr varScale="1">
        <p:scale>
          <a:sx n="69" d="100"/>
          <a:sy n="69" d="100"/>
        </p:scale>
        <p:origin x="1362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58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5198811-A731-4BA0-901E-773D873299CD}" type="datetimeFigureOut">
              <a:rPr lang="ru-RU" smtClean="0"/>
              <a:t>11.09.2022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38B569-EB4A-4734-A3DC-2CED7F90C4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05610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38B569-EB4A-4734-A3DC-2CED7F90C44A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00998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38B569-EB4A-4734-A3DC-2CED7F90C44A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62977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0" y="1484784"/>
            <a:ext cx="9144000" cy="1470025"/>
          </a:xfrm>
        </p:spPr>
        <p:txBody>
          <a:bodyPr/>
          <a:lstStyle>
            <a:lvl1pPr>
              <a:defRPr b="1" cap="none" spc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12789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60" y="6648"/>
            <a:ext cx="9132540" cy="614040"/>
          </a:xfrm>
        </p:spPr>
        <p:txBody>
          <a:bodyPr>
            <a:normAutofit/>
          </a:bodyPr>
          <a:lstStyle>
            <a:lvl1pPr algn="l">
              <a:defRPr sz="2800" b="1" cap="none" spc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282475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0" y="1484784"/>
            <a:ext cx="9144000" cy="1470025"/>
          </a:xfrm>
        </p:spPr>
        <p:txBody>
          <a:bodyPr/>
          <a:lstStyle>
            <a:lvl1pPr>
              <a:defRPr b="1" cap="none" spc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8364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60" y="6648"/>
            <a:ext cx="9132540" cy="614040"/>
          </a:xfrm>
        </p:spPr>
        <p:txBody>
          <a:bodyPr>
            <a:normAutofit/>
          </a:bodyPr>
          <a:lstStyle>
            <a:lvl1pPr algn="l">
              <a:defRPr sz="2800" b="1" cap="none" spc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083008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20000"/>
            <a:lumOff val="80000"/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6288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227004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</p:sldLayoutIdLst>
  <p:txStyles>
    <p:titleStyle>
      <a:lvl1pPr algn="l" defTabSz="914400" rtl="0" eaLnBrk="1" latinLnBrk="0" hangingPunct="1">
        <a:spcBef>
          <a:spcPct val="0"/>
        </a:spcBef>
        <a:buNone/>
        <a:defRPr sz="4400" b="1" kern="1200" cap="none" spc="0">
          <a:ln w="1905"/>
          <a:gradFill>
            <a:gsLst>
              <a:gs pos="0">
                <a:schemeClr val="accent6">
                  <a:shade val="20000"/>
                  <a:satMod val="200000"/>
                </a:schemeClr>
              </a:gs>
              <a:gs pos="78000">
                <a:schemeClr val="accent6">
                  <a:tint val="90000"/>
                  <a:shade val="89000"/>
                  <a:satMod val="220000"/>
                </a:schemeClr>
              </a:gs>
              <a:gs pos="100000">
                <a:schemeClr val="accent6">
                  <a:tint val="12000"/>
                  <a:satMod val="255000"/>
                </a:schemeClr>
              </a:gs>
            </a:gsLst>
            <a:lin ang="5400000"/>
          </a:gradFill>
          <a:effectLst>
            <a:innerShdw blurRad="69850" dist="43180" dir="5400000">
              <a:srgbClr val="000000">
                <a:alpha val="65000"/>
              </a:srgbClr>
            </a:innerShdw>
          </a:effectLst>
          <a:latin typeface="Arial Black" pitchFamily="34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20000"/>
            <a:lumOff val="80000"/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6288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852480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6" r:id="rId1"/>
    <p:sldLayoutId id="2147483797" r:id="rId2"/>
  </p:sldLayoutIdLst>
  <p:txStyles>
    <p:titleStyle>
      <a:lvl1pPr algn="l" defTabSz="914400" rtl="0" eaLnBrk="1" latinLnBrk="0" hangingPunct="1">
        <a:spcBef>
          <a:spcPct val="0"/>
        </a:spcBef>
        <a:buNone/>
        <a:defRPr sz="4400" b="1" kern="1200" cap="none" spc="0">
          <a:ln w="1905"/>
          <a:gradFill>
            <a:gsLst>
              <a:gs pos="0">
                <a:schemeClr val="accent6">
                  <a:shade val="20000"/>
                  <a:satMod val="200000"/>
                </a:schemeClr>
              </a:gs>
              <a:gs pos="78000">
                <a:schemeClr val="accent6">
                  <a:tint val="90000"/>
                  <a:shade val="89000"/>
                  <a:satMod val="220000"/>
                </a:schemeClr>
              </a:gs>
              <a:gs pos="100000">
                <a:schemeClr val="accent6">
                  <a:tint val="12000"/>
                  <a:satMod val="255000"/>
                </a:schemeClr>
              </a:gs>
            </a:gsLst>
            <a:lin ang="5400000"/>
          </a:gradFill>
          <a:effectLst>
            <a:innerShdw blurRad="69850" dist="43180" dir="5400000">
              <a:srgbClr val="000000">
                <a:alpha val="65000"/>
              </a:srgbClr>
            </a:innerShdw>
          </a:effectLst>
          <a:latin typeface="Arial Black" pitchFamily="34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5" Type="http://schemas.openxmlformats.org/officeDocument/2006/relationships/hyperlink" Target="https://ru.wikipedia.org/wiki/1991" TargetMode="External"/><Relationship Id="rId4" Type="http://schemas.openxmlformats.org/officeDocument/2006/relationships/hyperlink" Target="https://ru.wikipedia.org/wiki/1920" TargetMode="Externa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3681" y="167833"/>
            <a:ext cx="3052163" cy="3897112"/>
          </a:xfrm>
          <a:prstGeom prst="rect">
            <a:avLst/>
          </a:prstGeom>
        </p:spPr>
      </p:pic>
      <p:sp>
        <p:nvSpPr>
          <p:cNvPr id="6" name="Прямоугольник 5"/>
          <p:cNvSpPr/>
          <p:nvPr userDrawn="1"/>
        </p:nvSpPr>
        <p:spPr>
          <a:xfrm>
            <a:off x="-36000" y="159168"/>
            <a:ext cx="6019681" cy="821890"/>
          </a:xfrm>
          <a:prstGeom prst="rect">
            <a:avLst/>
          </a:prstGeom>
          <a:solidFill>
            <a:schemeClr val="accent3">
              <a:lumMod val="75000"/>
              <a:alpha val="6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6D5CA8"/>
              </a:solidFill>
            </a:endParaRPr>
          </a:p>
        </p:txBody>
      </p:sp>
      <p:grpSp>
        <p:nvGrpSpPr>
          <p:cNvPr id="9" name="Группа 8"/>
          <p:cNvGrpSpPr/>
          <p:nvPr/>
        </p:nvGrpSpPr>
        <p:grpSpPr>
          <a:xfrm>
            <a:off x="0" y="6408000"/>
            <a:ext cx="9144000" cy="331416"/>
            <a:chOff x="0" y="3645024"/>
            <a:chExt cx="9144000" cy="331416"/>
          </a:xfrm>
        </p:grpSpPr>
        <p:sp>
          <p:nvSpPr>
            <p:cNvPr id="10" name="Прямоугольник 9"/>
            <p:cNvSpPr/>
            <p:nvPr userDrawn="1"/>
          </p:nvSpPr>
          <p:spPr>
            <a:xfrm>
              <a:off x="0" y="3645024"/>
              <a:ext cx="9144000" cy="324000"/>
            </a:xfrm>
            <a:prstGeom prst="rect">
              <a:avLst/>
            </a:prstGeom>
            <a:solidFill>
              <a:schemeClr val="bg2">
                <a:lumMod val="50000"/>
                <a:alpha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cxnSp>
          <p:nvCxnSpPr>
            <p:cNvPr id="11" name="Прямая соединительная линия 10"/>
            <p:cNvCxnSpPr/>
            <p:nvPr userDrawn="1"/>
          </p:nvCxnSpPr>
          <p:spPr>
            <a:xfrm>
              <a:off x="0" y="3976440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 userDrawn="1"/>
          </p:nvCxnSpPr>
          <p:spPr>
            <a:xfrm>
              <a:off x="0" y="3645024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TextBox 14"/>
          <p:cNvSpPr txBox="1"/>
          <p:nvPr/>
        </p:nvSpPr>
        <p:spPr>
          <a:xfrm>
            <a:off x="-264563" y="198879"/>
            <a:ext cx="6512807" cy="830997"/>
          </a:xfrm>
          <a:prstGeom prst="rect">
            <a:avLst/>
          </a:prstGeom>
          <a:solidFill>
            <a:srgbClr val="44A786">
              <a:alpha val="0"/>
            </a:srgbClr>
          </a:solidFill>
        </p:spPr>
        <p:txBody>
          <a:bodyPr wrap="squar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2400" dirty="0">
                <a:solidFill>
                  <a:schemeClr val="accent3">
                    <a:lumMod val="50000"/>
                  </a:schemeClr>
                </a:solidFill>
                <a:effectLst>
                  <a:glow rad="101600">
                    <a:srgbClr val="FFFFFF"/>
                  </a:glow>
                </a:effectLst>
                <a:latin typeface="Arial Black" pitchFamily="34" charset="0"/>
              </a:rPr>
              <a:t>ЛИНЕЙНОЕ УРАВНЕНИЕ С </a:t>
            </a:r>
          </a:p>
          <a:p>
            <a:pPr algn="ctr"/>
            <a:r>
              <a:rPr lang="ru-RU" sz="2400" dirty="0">
                <a:solidFill>
                  <a:schemeClr val="accent3">
                    <a:lumMod val="50000"/>
                  </a:schemeClr>
                </a:solidFill>
                <a:effectLst>
                  <a:glow rad="101600">
                    <a:srgbClr val="FFFFFF"/>
                  </a:glow>
                </a:effectLst>
                <a:latin typeface="Arial Black" pitchFamily="34" charset="0"/>
              </a:rPr>
              <a:t>ОДНОЙ ПЕРЕМЕННОЙ.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2974315" y="1735560"/>
            <a:ext cx="3679789" cy="2246769"/>
          </a:xfrm>
          <a:prstGeom prst="rect">
            <a:avLst/>
          </a:prstGeom>
          <a:solidFill>
            <a:schemeClr val="bg1"/>
          </a:solidFill>
          <a:ln>
            <a:solidFill>
              <a:schemeClr val="accent3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ru-RU" sz="2800" b="1" i="1" dirty="0" smtClean="0">
                <a:solidFill>
                  <a:schemeClr val="accent3">
                    <a:lumMod val="50000"/>
                  </a:schemeClr>
                </a:solidFill>
              </a:rPr>
              <a:t>Решение трудной математической проблемы можно сравнить с взятием крепости</a:t>
            </a:r>
            <a:r>
              <a:rPr lang="ru-RU" sz="2800" i="1" dirty="0" smtClean="0">
                <a:solidFill>
                  <a:schemeClr val="accent3">
                    <a:lumMod val="50000"/>
                  </a:schemeClr>
                </a:solidFill>
              </a:rPr>
              <a:t>.</a:t>
            </a:r>
          </a:p>
        </p:txBody>
      </p:sp>
      <p:pic>
        <p:nvPicPr>
          <p:cNvPr id="1026" name="Picture 2" descr="30 ОКТЯБРЯ РОДИЛСЯ НАУМ ЯКОВЛЕВИЧ ВИЛЕНКИН (1920 - 1991 ...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782" y="1179314"/>
            <a:ext cx="2555535" cy="36178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-36000" y="4934735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>
                <a:solidFill>
                  <a:srgbClr val="202122"/>
                </a:solidFill>
                <a:latin typeface="Arial" panose="020B0604020202020204" pitchFamily="34" charset="0"/>
              </a:rPr>
              <a:t>Наум Яковлевич </a:t>
            </a:r>
            <a:r>
              <a:rPr lang="ru-RU" b="1" dirty="0" err="1" smtClean="0">
                <a:solidFill>
                  <a:srgbClr val="202122"/>
                </a:solidFill>
                <a:latin typeface="Arial" panose="020B0604020202020204" pitchFamily="34" charset="0"/>
              </a:rPr>
              <a:t>Виленкин</a:t>
            </a:r>
            <a:endParaRPr lang="ru-RU" b="1" dirty="0" smtClean="0">
              <a:solidFill>
                <a:srgbClr val="202122"/>
              </a:solidFill>
              <a:latin typeface="Arial" panose="020B0604020202020204" pitchFamily="34" charset="0"/>
            </a:endParaRPr>
          </a:p>
          <a:p>
            <a:r>
              <a:rPr lang="ru-RU" dirty="0" smtClean="0">
                <a:solidFill>
                  <a:srgbClr val="202122"/>
                </a:solidFill>
                <a:latin typeface="Arial" panose="020B0604020202020204" pitchFamily="34" charset="0"/>
              </a:rPr>
              <a:t>          </a:t>
            </a:r>
            <a:r>
              <a:rPr lang="ru-RU" dirty="0">
                <a:solidFill>
                  <a:srgbClr val="202122"/>
                </a:solidFill>
                <a:latin typeface="Arial" panose="020B0604020202020204" pitchFamily="34" charset="0"/>
              </a:rPr>
              <a:t> </a:t>
            </a:r>
            <a:r>
              <a:rPr lang="ru-RU" dirty="0" smtClean="0">
                <a:solidFill>
                  <a:srgbClr val="202122"/>
                </a:solidFill>
                <a:latin typeface="Arial" panose="020B0604020202020204" pitchFamily="34" charset="0"/>
              </a:rPr>
              <a:t>(</a:t>
            </a:r>
            <a:r>
              <a:rPr lang="ru-RU" dirty="0" smtClean="0">
                <a:latin typeface="Arial" panose="020B0604020202020204" pitchFamily="34" charset="0"/>
                <a:hlinkClick r:id="rId4" tooltip="1920"/>
              </a:rPr>
              <a:t>1920</a:t>
            </a:r>
            <a:r>
              <a:rPr lang="ru-RU" dirty="0">
                <a:latin typeface="Arial" panose="020B0604020202020204" pitchFamily="34" charset="0"/>
              </a:rPr>
              <a:t> — </a:t>
            </a:r>
            <a:r>
              <a:rPr lang="ru-RU" dirty="0" smtClean="0">
                <a:latin typeface="Arial" panose="020B0604020202020204" pitchFamily="34" charset="0"/>
                <a:hlinkClick r:id="rId5" tooltip="1991"/>
              </a:rPr>
              <a:t>1991</a:t>
            </a:r>
            <a:r>
              <a:rPr lang="ru-RU" dirty="0">
                <a:latin typeface="Arial" panose="020B0604020202020204" pitchFamily="34" charset="0"/>
              </a:rPr>
              <a:t>)</a:t>
            </a:r>
            <a:r>
              <a:rPr lang="ru-RU" dirty="0">
                <a:solidFill>
                  <a:srgbClr val="202122"/>
                </a:solidFill>
                <a:latin typeface="Arial" panose="020B0604020202020204" pitchFamily="34" charset="0"/>
              </a:rPr>
              <a:t> 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189547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44000"/>
            <a:ext cx="9144000" cy="2322576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grpSp>
        <p:nvGrpSpPr>
          <p:cNvPr id="5" name="Группа 4"/>
          <p:cNvGrpSpPr/>
          <p:nvPr/>
        </p:nvGrpSpPr>
        <p:grpSpPr>
          <a:xfrm>
            <a:off x="0" y="6408000"/>
            <a:ext cx="9144000" cy="331416"/>
            <a:chOff x="0" y="3645024"/>
            <a:chExt cx="9144000" cy="331416"/>
          </a:xfrm>
        </p:grpSpPr>
        <p:sp>
          <p:nvSpPr>
            <p:cNvPr id="6" name="Прямоугольник 5"/>
            <p:cNvSpPr/>
            <p:nvPr userDrawn="1"/>
          </p:nvSpPr>
          <p:spPr>
            <a:xfrm>
              <a:off x="0" y="3645024"/>
              <a:ext cx="9144000" cy="324000"/>
            </a:xfrm>
            <a:prstGeom prst="rect">
              <a:avLst/>
            </a:prstGeom>
            <a:solidFill>
              <a:schemeClr val="bg2">
                <a:lumMod val="50000"/>
                <a:alpha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7" name="Прямая соединительная линия 6"/>
            <p:cNvCxnSpPr/>
            <p:nvPr userDrawn="1"/>
          </p:nvCxnSpPr>
          <p:spPr>
            <a:xfrm>
              <a:off x="0" y="3976440"/>
              <a:ext cx="9144000" cy="0"/>
            </a:xfrm>
            <a:prstGeom prst="line">
              <a:avLst/>
            </a:prstGeom>
            <a:ln w="25400">
              <a:solidFill>
                <a:schemeClr val="bg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Прямая соединительная линия 7"/>
            <p:cNvCxnSpPr/>
            <p:nvPr userDrawn="1"/>
          </p:nvCxnSpPr>
          <p:spPr>
            <a:xfrm>
              <a:off x="0" y="3645024"/>
              <a:ext cx="9144000" cy="0"/>
            </a:xfrm>
            <a:prstGeom prst="line">
              <a:avLst/>
            </a:prstGeom>
            <a:ln w="25400">
              <a:solidFill>
                <a:schemeClr val="bg1"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7" name="Группа 16"/>
          <p:cNvGrpSpPr/>
          <p:nvPr/>
        </p:nvGrpSpPr>
        <p:grpSpPr>
          <a:xfrm>
            <a:off x="0" y="72000"/>
            <a:ext cx="9144000" cy="468000"/>
            <a:chOff x="0" y="72000"/>
            <a:chExt cx="9144000" cy="468000"/>
          </a:xfrm>
        </p:grpSpPr>
        <p:sp>
          <p:nvSpPr>
            <p:cNvPr id="10" name="Прямоугольник 9"/>
            <p:cNvSpPr/>
            <p:nvPr userDrawn="1"/>
          </p:nvSpPr>
          <p:spPr>
            <a:xfrm>
              <a:off x="0" y="72000"/>
              <a:ext cx="9144000" cy="468000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267034"/>
                </a:solidFill>
              </a:endParaRPr>
            </a:p>
          </p:txBody>
        </p:sp>
        <p:cxnSp>
          <p:nvCxnSpPr>
            <p:cNvPr id="11" name="Прямая соединительная линия 10"/>
            <p:cNvCxnSpPr/>
            <p:nvPr userDrawn="1"/>
          </p:nvCxnSpPr>
          <p:spPr>
            <a:xfrm>
              <a:off x="0" y="540000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 userDrawn="1"/>
          </p:nvCxnSpPr>
          <p:spPr>
            <a:xfrm>
              <a:off x="0" y="72000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-36000"/>
            <a:ext cx="8676456" cy="614040"/>
          </a:xfrm>
        </p:spPr>
        <p:txBody>
          <a:bodyPr>
            <a:normAutofit/>
          </a:bodyPr>
          <a:lstStyle/>
          <a:p>
            <a:r>
              <a:rPr lang="ru-RU" sz="2400" b="0" dirty="0" smtClean="0">
                <a:ln>
                  <a:noFill/>
                </a:ln>
                <a:solidFill>
                  <a:schemeClr val="bg1"/>
                </a:solidFill>
                <a:effectLst/>
              </a:rPr>
              <a:t>Разбираем способ решения (продвинутым)</a:t>
            </a:r>
            <a:endParaRPr lang="ru-RU" b="0" dirty="0">
              <a:ln>
                <a:solidFill>
                  <a:schemeClr val="bg1"/>
                </a:solidFill>
              </a:ln>
              <a:solidFill>
                <a:schemeClr val="accent6">
                  <a:lumMod val="75000"/>
                </a:schemeClr>
              </a:solidFill>
              <a:effectLst/>
            </a:endParaRPr>
          </a:p>
        </p:txBody>
      </p:sp>
      <p:sp>
        <p:nvSpPr>
          <p:cNvPr id="37" name="Скругленный прямоугольник 36"/>
          <p:cNvSpPr/>
          <p:nvPr/>
        </p:nvSpPr>
        <p:spPr>
          <a:xfrm>
            <a:off x="1779121" y="3551103"/>
            <a:ext cx="720080" cy="288032"/>
          </a:xfrm>
          <a:prstGeom prst="round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63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</a:rPr>
              <a:t>а</a:t>
            </a:r>
            <a:endParaRPr lang="ru-RU" sz="24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8" name="Прямоугольник 37"/>
          <p:cNvSpPr/>
          <p:nvPr/>
        </p:nvSpPr>
        <p:spPr>
          <a:xfrm>
            <a:off x="443318" y="3433509"/>
            <a:ext cx="133402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х  = 25;</a:t>
            </a:r>
            <a:endParaRPr lang="ru-RU" sz="2800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Скругленный прямоугольник 24"/>
          <p:cNvSpPr/>
          <p:nvPr/>
        </p:nvSpPr>
        <p:spPr>
          <a:xfrm>
            <a:off x="5580112" y="3551103"/>
            <a:ext cx="720080" cy="288032"/>
          </a:xfrm>
          <a:prstGeom prst="round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63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</a:rPr>
              <a:t>б</a:t>
            </a:r>
            <a:endParaRPr lang="ru-RU" sz="24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3783675" y="3433509"/>
            <a:ext cx="157665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х  = – 11;</a:t>
            </a:r>
            <a:endParaRPr lang="ru-RU" sz="2800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107504" y="629162"/>
            <a:ext cx="1186974" cy="360000"/>
          </a:xfrm>
          <a:prstGeom prst="rect">
            <a:avLst/>
          </a:prstGeom>
          <a:solidFill>
            <a:schemeClr val="bg1"/>
          </a:solidFill>
          <a:ln w="25400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</a:rPr>
              <a:t>№</a:t>
            </a:r>
            <a:r>
              <a:rPr lang="ru-RU" sz="2000" b="1" dirty="0">
                <a:solidFill>
                  <a:schemeClr val="accent3">
                    <a:lumMod val="50000"/>
                  </a:schemeClr>
                </a:solidFill>
              </a:rPr>
              <a:t> 1</a:t>
            </a:r>
          </a:p>
        </p:txBody>
      </p:sp>
    </p:spTree>
    <p:extLst>
      <p:ext uri="{BB962C8B-B14F-4D97-AF65-F5344CB8AC3E}">
        <p14:creationId xmlns:p14="http://schemas.microsoft.com/office/powerpoint/2010/main" val="19604540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</p:childTnLst>
        </p:cTn>
      </p:par>
    </p:tnLst>
    <p:bldLst>
      <p:bldP spid="38" grpId="0"/>
      <p:bldP spid="2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44000"/>
            <a:ext cx="9144000" cy="3108960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grpSp>
        <p:nvGrpSpPr>
          <p:cNvPr id="5" name="Группа 4"/>
          <p:cNvGrpSpPr/>
          <p:nvPr/>
        </p:nvGrpSpPr>
        <p:grpSpPr>
          <a:xfrm>
            <a:off x="0" y="6408000"/>
            <a:ext cx="9144000" cy="331416"/>
            <a:chOff x="0" y="3645024"/>
            <a:chExt cx="9144000" cy="331416"/>
          </a:xfrm>
        </p:grpSpPr>
        <p:sp>
          <p:nvSpPr>
            <p:cNvPr id="6" name="Прямоугольник 5"/>
            <p:cNvSpPr/>
            <p:nvPr userDrawn="1"/>
          </p:nvSpPr>
          <p:spPr>
            <a:xfrm>
              <a:off x="0" y="3645024"/>
              <a:ext cx="9144000" cy="324000"/>
            </a:xfrm>
            <a:prstGeom prst="rect">
              <a:avLst/>
            </a:prstGeom>
            <a:solidFill>
              <a:schemeClr val="bg2">
                <a:lumMod val="50000"/>
                <a:alpha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7" name="Прямая соединительная линия 6"/>
            <p:cNvCxnSpPr/>
            <p:nvPr userDrawn="1"/>
          </p:nvCxnSpPr>
          <p:spPr>
            <a:xfrm>
              <a:off x="0" y="3976440"/>
              <a:ext cx="9144000" cy="0"/>
            </a:xfrm>
            <a:prstGeom prst="line">
              <a:avLst/>
            </a:prstGeom>
            <a:ln w="25400">
              <a:solidFill>
                <a:schemeClr val="bg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Прямая соединительная линия 7"/>
            <p:cNvCxnSpPr/>
            <p:nvPr userDrawn="1"/>
          </p:nvCxnSpPr>
          <p:spPr>
            <a:xfrm>
              <a:off x="0" y="3645024"/>
              <a:ext cx="9144000" cy="0"/>
            </a:xfrm>
            <a:prstGeom prst="line">
              <a:avLst/>
            </a:prstGeom>
            <a:ln w="25400">
              <a:solidFill>
                <a:schemeClr val="bg1"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7" name="Группа 16"/>
          <p:cNvGrpSpPr/>
          <p:nvPr/>
        </p:nvGrpSpPr>
        <p:grpSpPr>
          <a:xfrm>
            <a:off x="0" y="72000"/>
            <a:ext cx="9144000" cy="468000"/>
            <a:chOff x="0" y="72000"/>
            <a:chExt cx="9144000" cy="468000"/>
          </a:xfrm>
        </p:grpSpPr>
        <p:sp>
          <p:nvSpPr>
            <p:cNvPr id="10" name="Прямоугольник 9"/>
            <p:cNvSpPr/>
            <p:nvPr userDrawn="1"/>
          </p:nvSpPr>
          <p:spPr>
            <a:xfrm>
              <a:off x="0" y="72000"/>
              <a:ext cx="9144000" cy="468000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267034"/>
                </a:solidFill>
              </a:endParaRPr>
            </a:p>
          </p:txBody>
        </p:sp>
        <p:cxnSp>
          <p:nvCxnSpPr>
            <p:cNvPr id="11" name="Прямая соединительная линия 10"/>
            <p:cNvCxnSpPr/>
            <p:nvPr userDrawn="1"/>
          </p:nvCxnSpPr>
          <p:spPr>
            <a:xfrm>
              <a:off x="0" y="540000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 userDrawn="1"/>
          </p:nvCxnSpPr>
          <p:spPr>
            <a:xfrm>
              <a:off x="0" y="72000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-36000"/>
            <a:ext cx="8676456" cy="614040"/>
          </a:xfrm>
        </p:spPr>
        <p:txBody>
          <a:bodyPr>
            <a:normAutofit/>
          </a:bodyPr>
          <a:lstStyle/>
          <a:p>
            <a:r>
              <a:rPr lang="ru-RU" sz="2400" b="0" dirty="0" smtClean="0">
                <a:ln>
                  <a:noFill/>
                </a:ln>
                <a:solidFill>
                  <a:schemeClr val="bg1"/>
                </a:solidFill>
                <a:effectLst/>
              </a:rPr>
              <a:t>Разбираем способ решения (продвинутым)</a:t>
            </a:r>
            <a:endParaRPr lang="ru-RU" b="0" dirty="0">
              <a:ln>
                <a:solidFill>
                  <a:schemeClr val="bg1"/>
                </a:solidFill>
              </a:ln>
              <a:solidFill>
                <a:schemeClr val="accent6">
                  <a:lumMod val="75000"/>
                </a:schemeClr>
              </a:solidFill>
              <a:effectLst/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179512" y="627117"/>
            <a:ext cx="1186974" cy="360000"/>
          </a:xfrm>
          <a:prstGeom prst="rect">
            <a:avLst/>
          </a:prstGeom>
          <a:solidFill>
            <a:schemeClr val="bg1"/>
          </a:solidFill>
          <a:ln w="25400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</a:rPr>
              <a:t>№</a:t>
            </a:r>
            <a:r>
              <a:rPr lang="ru-RU" sz="2000" b="1" dirty="0">
                <a:solidFill>
                  <a:schemeClr val="accent3">
                    <a:lumMod val="50000"/>
                  </a:schemeClr>
                </a:solidFill>
              </a:rPr>
              <a:t> 2</a:t>
            </a:r>
          </a:p>
        </p:txBody>
      </p:sp>
      <p:sp>
        <p:nvSpPr>
          <p:cNvPr id="37" name="Скругленный прямоугольник 36"/>
          <p:cNvSpPr/>
          <p:nvPr/>
        </p:nvSpPr>
        <p:spPr>
          <a:xfrm>
            <a:off x="1779121" y="4293096"/>
            <a:ext cx="720080" cy="288032"/>
          </a:xfrm>
          <a:prstGeom prst="round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63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</a:rPr>
              <a:t>а</a:t>
            </a:r>
            <a:endParaRPr lang="ru-RU" sz="24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8" name="Прямоугольник 37"/>
          <p:cNvSpPr/>
          <p:nvPr/>
        </p:nvSpPr>
        <p:spPr>
          <a:xfrm>
            <a:off x="443318" y="4175502"/>
            <a:ext cx="130734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х  = 11;</a:t>
            </a:r>
            <a:endParaRPr lang="ru-RU" sz="2800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Скругленный прямоугольник 24"/>
          <p:cNvSpPr/>
          <p:nvPr/>
        </p:nvSpPr>
        <p:spPr>
          <a:xfrm>
            <a:off x="5580112" y="4293096"/>
            <a:ext cx="720080" cy="288032"/>
          </a:xfrm>
          <a:prstGeom prst="round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63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</a:rPr>
              <a:t>б</a:t>
            </a:r>
            <a:endParaRPr lang="ru-RU" sz="24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3783675" y="4175502"/>
            <a:ext cx="160332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  = 15,5;</a:t>
            </a:r>
            <a:endParaRPr lang="ru-RU" sz="2800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217792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</p:childTnLst>
        </p:cTn>
      </p:par>
    </p:tnLst>
    <p:bldLst>
      <p:bldP spid="38" grpId="0"/>
      <p:bldP spid="2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Группа 4"/>
          <p:cNvGrpSpPr/>
          <p:nvPr/>
        </p:nvGrpSpPr>
        <p:grpSpPr>
          <a:xfrm>
            <a:off x="0" y="6408000"/>
            <a:ext cx="9144000" cy="331416"/>
            <a:chOff x="0" y="3645024"/>
            <a:chExt cx="9144000" cy="331416"/>
          </a:xfrm>
        </p:grpSpPr>
        <p:sp>
          <p:nvSpPr>
            <p:cNvPr id="6" name="Прямоугольник 5"/>
            <p:cNvSpPr/>
            <p:nvPr userDrawn="1"/>
          </p:nvSpPr>
          <p:spPr>
            <a:xfrm>
              <a:off x="0" y="3645024"/>
              <a:ext cx="9144000" cy="324000"/>
            </a:xfrm>
            <a:prstGeom prst="rect">
              <a:avLst/>
            </a:prstGeom>
            <a:solidFill>
              <a:schemeClr val="bg2">
                <a:lumMod val="50000"/>
                <a:alpha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7" name="Прямая соединительная линия 6"/>
            <p:cNvCxnSpPr/>
            <p:nvPr userDrawn="1"/>
          </p:nvCxnSpPr>
          <p:spPr>
            <a:xfrm>
              <a:off x="0" y="3976440"/>
              <a:ext cx="9144000" cy="0"/>
            </a:xfrm>
            <a:prstGeom prst="line">
              <a:avLst/>
            </a:prstGeom>
            <a:ln w="25400">
              <a:solidFill>
                <a:schemeClr val="bg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Прямая соединительная линия 7"/>
            <p:cNvCxnSpPr/>
            <p:nvPr userDrawn="1"/>
          </p:nvCxnSpPr>
          <p:spPr>
            <a:xfrm>
              <a:off x="0" y="3645024"/>
              <a:ext cx="9144000" cy="0"/>
            </a:xfrm>
            <a:prstGeom prst="line">
              <a:avLst/>
            </a:prstGeom>
            <a:ln w="25400">
              <a:solidFill>
                <a:schemeClr val="bg1"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7" name="Группа 16"/>
          <p:cNvGrpSpPr/>
          <p:nvPr/>
        </p:nvGrpSpPr>
        <p:grpSpPr>
          <a:xfrm>
            <a:off x="0" y="72000"/>
            <a:ext cx="9144000" cy="468000"/>
            <a:chOff x="0" y="72000"/>
            <a:chExt cx="9144000" cy="468000"/>
          </a:xfrm>
        </p:grpSpPr>
        <p:sp>
          <p:nvSpPr>
            <p:cNvPr id="10" name="Прямоугольник 9"/>
            <p:cNvSpPr/>
            <p:nvPr userDrawn="1"/>
          </p:nvSpPr>
          <p:spPr>
            <a:xfrm>
              <a:off x="0" y="72000"/>
              <a:ext cx="9144000" cy="468000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267034"/>
                </a:solidFill>
              </a:endParaRPr>
            </a:p>
          </p:txBody>
        </p:sp>
        <p:cxnSp>
          <p:nvCxnSpPr>
            <p:cNvPr id="11" name="Прямая соединительная линия 10"/>
            <p:cNvCxnSpPr/>
            <p:nvPr userDrawn="1"/>
          </p:nvCxnSpPr>
          <p:spPr>
            <a:xfrm>
              <a:off x="0" y="540000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 userDrawn="1"/>
          </p:nvCxnSpPr>
          <p:spPr>
            <a:xfrm>
              <a:off x="0" y="72000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-36000"/>
            <a:ext cx="8676456" cy="614040"/>
          </a:xfrm>
        </p:spPr>
        <p:txBody>
          <a:bodyPr>
            <a:normAutofit/>
          </a:bodyPr>
          <a:lstStyle/>
          <a:p>
            <a:r>
              <a:rPr lang="ru-RU" sz="2400" b="0" dirty="0" smtClean="0">
                <a:ln>
                  <a:noFill/>
                </a:ln>
                <a:solidFill>
                  <a:schemeClr val="bg1"/>
                </a:solidFill>
                <a:effectLst/>
              </a:rPr>
              <a:t>Решение уравнений</a:t>
            </a:r>
            <a:endParaRPr lang="ru-RU" b="0" dirty="0">
              <a:ln>
                <a:solidFill>
                  <a:schemeClr val="bg1"/>
                </a:solidFill>
              </a:ln>
              <a:solidFill>
                <a:schemeClr val="accent6">
                  <a:lumMod val="75000"/>
                </a:schemeClr>
              </a:solidFill>
              <a:effectLst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4398767" y="5078685"/>
            <a:ext cx="4608512" cy="461665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ru-RU" sz="2400" dirty="0" smtClean="0"/>
              <a:t>Корень уравнения – число  – 2,4.</a:t>
            </a:r>
            <a:endParaRPr lang="ru-RU" sz="2400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1777942" y="1337653"/>
            <a:ext cx="262082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Решим уравнение</a:t>
            </a:r>
            <a:endParaRPr lang="ru-RU" sz="2400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2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38390" y="1229036"/>
            <a:ext cx="2381250" cy="752475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3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3180" y="2127782"/>
            <a:ext cx="4404333" cy="2950903"/>
          </a:xfrm>
          <a:prstGeom prst="rect">
            <a:avLst/>
          </a:prstGeom>
        </p:spPr>
      </p:pic>
      <p:sp>
        <p:nvSpPr>
          <p:cNvPr id="18" name="Прямоугольник 17"/>
          <p:cNvSpPr/>
          <p:nvPr/>
        </p:nvSpPr>
        <p:spPr>
          <a:xfrm>
            <a:off x="323528" y="1425273"/>
            <a:ext cx="1186974" cy="360000"/>
          </a:xfrm>
          <a:prstGeom prst="rect">
            <a:avLst/>
          </a:prstGeom>
          <a:solidFill>
            <a:schemeClr val="bg1"/>
          </a:solidFill>
          <a:ln w="25400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</a:rPr>
              <a:t>№</a:t>
            </a:r>
            <a:r>
              <a:rPr lang="ru-RU" sz="2000" b="1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</a:rPr>
              <a:t>3</a:t>
            </a:r>
            <a:endParaRPr lang="ru-RU" sz="2000" b="1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90591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Группа 4"/>
          <p:cNvGrpSpPr/>
          <p:nvPr/>
        </p:nvGrpSpPr>
        <p:grpSpPr>
          <a:xfrm>
            <a:off x="0" y="6408000"/>
            <a:ext cx="9144000" cy="331416"/>
            <a:chOff x="0" y="3645024"/>
            <a:chExt cx="9144000" cy="331416"/>
          </a:xfrm>
        </p:grpSpPr>
        <p:sp>
          <p:nvSpPr>
            <p:cNvPr id="6" name="Прямоугольник 5"/>
            <p:cNvSpPr/>
            <p:nvPr userDrawn="1"/>
          </p:nvSpPr>
          <p:spPr>
            <a:xfrm>
              <a:off x="0" y="3645024"/>
              <a:ext cx="9144000" cy="324000"/>
            </a:xfrm>
            <a:prstGeom prst="rect">
              <a:avLst/>
            </a:prstGeom>
            <a:solidFill>
              <a:schemeClr val="bg2">
                <a:lumMod val="50000"/>
                <a:alpha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7" name="Прямая соединительная линия 6"/>
            <p:cNvCxnSpPr/>
            <p:nvPr userDrawn="1"/>
          </p:nvCxnSpPr>
          <p:spPr>
            <a:xfrm>
              <a:off x="0" y="3976440"/>
              <a:ext cx="9144000" cy="0"/>
            </a:xfrm>
            <a:prstGeom prst="line">
              <a:avLst/>
            </a:prstGeom>
            <a:ln w="25400">
              <a:solidFill>
                <a:schemeClr val="bg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Прямая соединительная линия 7"/>
            <p:cNvCxnSpPr/>
            <p:nvPr userDrawn="1"/>
          </p:nvCxnSpPr>
          <p:spPr>
            <a:xfrm>
              <a:off x="0" y="3645024"/>
              <a:ext cx="9144000" cy="0"/>
            </a:xfrm>
            <a:prstGeom prst="line">
              <a:avLst/>
            </a:prstGeom>
            <a:ln w="25400">
              <a:solidFill>
                <a:schemeClr val="bg1"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7" name="Группа 16"/>
          <p:cNvGrpSpPr/>
          <p:nvPr/>
        </p:nvGrpSpPr>
        <p:grpSpPr>
          <a:xfrm>
            <a:off x="0" y="72000"/>
            <a:ext cx="9144000" cy="468000"/>
            <a:chOff x="0" y="72000"/>
            <a:chExt cx="9144000" cy="468000"/>
          </a:xfrm>
        </p:grpSpPr>
        <p:sp>
          <p:nvSpPr>
            <p:cNvPr id="10" name="Прямоугольник 9"/>
            <p:cNvSpPr/>
            <p:nvPr userDrawn="1"/>
          </p:nvSpPr>
          <p:spPr>
            <a:xfrm>
              <a:off x="0" y="72000"/>
              <a:ext cx="9144000" cy="468000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267034"/>
                </a:solidFill>
              </a:endParaRPr>
            </a:p>
          </p:txBody>
        </p:sp>
        <p:cxnSp>
          <p:nvCxnSpPr>
            <p:cNvPr id="11" name="Прямая соединительная линия 10"/>
            <p:cNvCxnSpPr/>
            <p:nvPr userDrawn="1"/>
          </p:nvCxnSpPr>
          <p:spPr>
            <a:xfrm>
              <a:off x="0" y="540000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 userDrawn="1"/>
          </p:nvCxnSpPr>
          <p:spPr>
            <a:xfrm>
              <a:off x="0" y="72000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-36000"/>
            <a:ext cx="8676456" cy="614040"/>
          </a:xfrm>
        </p:spPr>
        <p:txBody>
          <a:bodyPr>
            <a:normAutofit/>
          </a:bodyPr>
          <a:lstStyle/>
          <a:p>
            <a:r>
              <a:rPr lang="ru-RU" sz="2400" b="0" dirty="0" smtClean="0">
                <a:ln>
                  <a:noFill/>
                </a:ln>
                <a:solidFill>
                  <a:schemeClr val="bg1"/>
                </a:solidFill>
                <a:effectLst/>
              </a:rPr>
              <a:t>Работа с учебником.</a:t>
            </a:r>
            <a:endParaRPr lang="ru-RU" b="0" dirty="0">
              <a:ln>
                <a:solidFill>
                  <a:schemeClr val="bg1"/>
                </a:solidFill>
              </a:ln>
              <a:solidFill>
                <a:schemeClr val="accent6">
                  <a:lumMod val="75000"/>
                </a:schemeClr>
              </a:solidFill>
              <a:effectLst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07504" y="1340768"/>
            <a:ext cx="8928992" cy="954107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№ 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2.15, 2.17, 2.19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AutoNum type="arabicPeriod"/>
            </a:pP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№ 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2.47 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(повторение)</a:t>
            </a:r>
          </a:p>
        </p:txBody>
      </p:sp>
    </p:spTree>
    <p:extLst>
      <p:ext uri="{BB962C8B-B14F-4D97-AF65-F5344CB8AC3E}">
        <p14:creationId xmlns:p14="http://schemas.microsoft.com/office/powerpoint/2010/main" val="14495054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Группа 4"/>
          <p:cNvGrpSpPr/>
          <p:nvPr/>
        </p:nvGrpSpPr>
        <p:grpSpPr>
          <a:xfrm>
            <a:off x="0" y="6408000"/>
            <a:ext cx="9144000" cy="331416"/>
            <a:chOff x="0" y="3645024"/>
            <a:chExt cx="9144000" cy="331416"/>
          </a:xfrm>
        </p:grpSpPr>
        <p:sp>
          <p:nvSpPr>
            <p:cNvPr id="6" name="Прямоугольник 5"/>
            <p:cNvSpPr/>
            <p:nvPr userDrawn="1"/>
          </p:nvSpPr>
          <p:spPr>
            <a:xfrm>
              <a:off x="0" y="3645024"/>
              <a:ext cx="9144000" cy="324000"/>
            </a:xfrm>
            <a:prstGeom prst="rect">
              <a:avLst/>
            </a:prstGeom>
            <a:solidFill>
              <a:schemeClr val="bg2">
                <a:lumMod val="50000"/>
                <a:alpha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7" name="Прямая соединительная линия 6"/>
            <p:cNvCxnSpPr/>
            <p:nvPr userDrawn="1"/>
          </p:nvCxnSpPr>
          <p:spPr>
            <a:xfrm>
              <a:off x="0" y="3976440"/>
              <a:ext cx="9144000" cy="0"/>
            </a:xfrm>
            <a:prstGeom prst="line">
              <a:avLst/>
            </a:prstGeom>
            <a:ln w="25400">
              <a:solidFill>
                <a:schemeClr val="bg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Прямая соединительная линия 7"/>
            <p:cNvCxnSpPr/>
            <p:nvPr userDrawn="1"/>
          </p:nvCxnSpPr>
          <p:spPr>
            <a:xfrm>
              <a:off x="0" y="3645024"/>
              <a:ext cx="9144000" cy="0"/>
            </a:xfrm>
            <a:prstGeom prst="line">
              <a:avLst/>
            </a:prstGeom>
            <a:ln w="25400">
              <a:solidFill>
                <a:schemeClr val="bg1"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7" name="Группа 16"/>
          <p:cNvGrpSpPr/>
          <p:nvPr/>
        </p:nvGrpSpPr>
        <p:grpSpPr>
          <a:xfrm>
            <a:off x="0" y="72000"/>
            <a:ext cx="9144000" cy="468000"/>
            <a:chOff x="0" y="72000"/>
            <a:chExt cx="9144000" cy="468000"/>
          </a:xfrm>
        </p:grpSpPr>
        <p:sp>
          <p:nvSpPr>
            <p:cNvPr id="10" name="Прямоугольник 9"/>
            <p:cNvSpPr/>
            <p:nvPr userDrawn="1"/>
          </p:nvSpPr>
          <p:spPr>
            <a:xfrm>
              <a:off x="0" y="72000"/>
              <a:ext cx="9144000" cy="468000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267034"/>
                </a:solidFill>
              </a:endParaRPr>
            </a:p>
          </p:txBody>
        </p:sp>
        <p:cxnSp>
          <p:nvCxnSpPr>
            <p:cNvPr id="11" name="Прямая соединительная линия 10"/>
            <p:cNvCxnSpPr/>
            <p:nvPr userDrawn="1"/>
          </p:nvCxnSpPr>
          <p:spPr>
            <a:xfrm>
              <a:off x="0" y="540000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 userDrawn="1"/>
          </p:nvCxnSpPr>
          <p:spPr>
            <a:xfrm>
              <a:off x="0" y="72000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-36000"/>
            <a:ext cx="9144000" cy="614040"/>
          </a:xfrm>
        </p:spPr>
        <p:txBody>
          <a:bodyPr>
            <a:normAutofit/>
          </a:bodyPr>
          <a:lstStyle/>
          <a:p>
            <a:r>
              <a:rPr lang="ru-RU" sz="2400" b="0" dirty="0" smtClean="0">
                <a:ln>
                  <a:noFill/>
                </a:ln>
                <a:solidFill>
                  <a:schemeClr val="bg1"/>
                </a:solidFill>
                <a:effectLst/>
              </a:rPr>
              <a:t>Самостоятельная работа</a:t>
            </a:r>
            <a:endParaRPr lang="ru-RU" b="0" dirty="0">
              <a:ln>
                <a:solidFill>
                  <a:schemeClr val="bg1"/>
                </a:solidFill>
              </a:ln>
              <a:solidFill>
                <a:schemeClr val="accent6">
                  <a:lumMod val="75000"/>
                </a:schemeClr>
              </a:solidFill>
              <a:effectLst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07504" y="1340768"/>
            <a:ext cx="8928992" cy="584775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№ 9(1, 3, 5, 7), 10(2, 3, 5, 6), 11(2, 3, 5, 6).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252280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Группа 4"/>
          <p:cNvGrpSpPr/>
          <p:nvPr/>
        </p:nvGrpSpPr>
        <p:grpSpPr>
          <a:xfrm>
            <a:off x="0" y="6408000"/>
            <a:ext cx="9144000" cy="331416"/>
            <a:chOff x="0" y="3645024"/>
            <a:chExt cx="9144000" cy="331416"/>
          </a:xfrm>
        </p:grpSpPr>
        <p:sp>
          <p:nvSpPr>
            <p:cNvPr id="6" name="Прямоугольник 5"/>
            <p:cNvSpPr/>
            <p:nvPr userDrawn="1"/>
          </p:nvSpPr>
          <p:spPr>
            <a:xfrm>
              <a:off x="0" y="3645024"/>
              <a:ext cx="9144000" cy="324000"/>
            </a:xfrm>
            <a:prstGeom prst="rect">
              <a:avLst/>
            </a:prstGeom>
            <a:solidFill>
              <a:schemeClr val="bg2">
                <a:lumMod val="50000"/>
                <a:alpha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cxnSp>
          <p:nvCxnSpPr>
            <p:cNvPr id="7" name="Прямая соединительная линия 6"/>
            <p:cNvCxnSpPr/>
            <p:nvPr userDrawn="1"/>
          </p:nvCxnSpPr>
          <p:spPr>
            <a:xfrm>
              <a:off x="0" y="3976440"/>
              <a:ext cx="9144000" cy="0"/>
            </a:xfrm>
            <a:prstGeom prst="line">
              <a:avLst/>
            </a:prstGeom>
            <a:ln w="25400">
              <a:solidFill>
                <a:schemeClr val="bg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Прямая соединительная линия 7"/>
            <p:cNvCxnSpPr/>
            <p:nvPr userDrawn="1"/>
          </p:nvCxnSpPr>
          <p:spPr>
            <a:xfrm>
              <a:off x="0" y="3645024"/>
              <a:ext cx="9144000" cy="0"/>
            </a:xfrm>
            <a:prstGeom prst="line">
              <a:avLst/>
            </a:prstGeom>
            <a:ln w="25400">
              <a:solidFill>
                <a:schemeClr val="bg1"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7" name="Группа 16"/>
          <p:cNvGrpSpPr/>
          <p:nvPr/>
        </p:nvGrpSpPr>
        <p:grpSpPr>
          <a:xfrm>
            <a:off x="0" y="72000"/>
            <a:ext cx="9144000" cy="468000"/>
            <a:chOff x="0" y="72000"/>
            <a:chExt cx="9144000" cy="468000"/>
          </a:xfrm>
        </p:grpSpPr>
        <p:sp>
          <p:nvSpPr>
            <p:cNvPr id="10" name="Прямоугольник 9"/>
            <p:cNvSpPr/>
            <p:nvPr userDrawn="1"/>
          </p:nvSpPr>
          <p:spPr>
            <a:xfrm>
              <a:off x="0" y="72000"/>
              <a:ext cx="9144000" cy="468000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srgbClr val="267034"/>
                </a:solidFill>
              </a:endParaRPr>
            </a:p>
          </p:txBody>
        </p:sp>
        <p:cxnSp>
          <p:nvCxnSpPr>
            <p:cNvPr id="11" name="Прямая соединительная линия 10"/>
            <p:cNvCxnSpPr/>
            <p:nvPr userDrawn="1"/>
          </p:nvCxnSpPr>
          <p:spPr>
            <a:xfrm>
              <a:off x="0" y="540000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 userDrawn="1"/>
          </p:nvCxnSpPr>
          <p:spPr>
            <a:xfrm>
              <a:off x="0" y="72000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-36000"/>
            <a:ext cx="9144000" cy="614040"/>
          </a:xfrm>
        </p:spPr>
        <p:txBody>
          <a:bodyPr>
            <a:normAutofit/>
          </a:bodyPr>
          <a:lstStyle/>
          <a:p>
            <a:r>
              <a:rPr lang="ru-RU" sz="2400" b="0" dirty="0" smtClean="0">
                <a:ln>
                  <a:noFill/>
                </a:ln>
                <a:solidFill>
                  <a:schemeClr val="bg1"/>
                </a:solidFill>
                <a:effectLst/>
              </a:rPr>
              <a:t>Подведем итоги</a:t>
            </a:r>
            <a:endParaRPr lang="ru-RU" b="0" dirty="0">
              <a:ln>
                <a:solidFill>
                  <a:schemeClr val="bg1"/>
                </a:solidFill>
              </a:ln>
              <a:solidFill>
                <a:schemeClr val="accent6">
                  <a:lumMod val="75000"/>
                </a:schemeClr>
              </a:solidFill>
              <a:effectLst/>
            </a:endParaRPr>
          </a:p>
        </p:txBody>
      </p:sp>
      <p:pic>
        <p:nvPicPr>
          <p:cNvPr id="15" name="Рисунок 1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736928"/>
            <a:ext cx="6667500" cy="4104456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sp>
        <p:nvSpPr>
          <p:cNvPr id="18" name="Прямоугольник 17"/>
          <p:cNvSpPr/>
          <p:nvPr/>
        </p:nvSpPr>
        <p:spPr>
          <a:xfrm>
            <a:off x="2771801" y="1268760"/>
            <a:ext cx="4824536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</a:rPr>
              <a:t>На уроке для меня было важно…</a:t>
            </a:r>
            <a:endParaRPr lang="ru-RU" sz="2800" dirty="0">
              <a:solidFill>
                <a:schemeClr val="accent1">
                  <a:lumMod val="50000"/>
                </a:schemeClr>
              </a:solidFill>
            </a:endParaRPr>
          </a:p>
          <a:p>
            <a:pPr marL="514350" indent="-514350">
              <a:buFont typeface="+mj-lt"/>
              <a:buAutoNum type="arabicPeriod"/>
            </a:pP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</a:rPr>
              <a:t>На уроке мне было сложно…</a:t>
            </a:r>
            <a:endParaRPr lang="ru-RU" sz="2800" dirty="0">
              <a:solidFill>
                <a:schemeClr val="accent1">
                  <a:lumMod val="50000"/>
                </a:schemeClr>
              </a:solidFill>
            </a:endParaRPr>
          </a:p>
          <a:p>
            <a:pPr marL="514350" indent="-514350">
              <a:buFont typeface="+mj-lt"/>
              <a:buAutoNum type="arabicPeriod"/>
            </a:pP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</a:rPr>
              <a:t>Урок помог мне задуматься о…</a:t>
            </a:r>
            <a:endParaRPr lang="ru-RU" sz="28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181459" y="5112000"/>
            <a:ext cx="8784976" cy="830997"/>
          </a:xfrm>
          <a:prstGeom prst="rect">
            <a:avLst/>
          </a:prstGeom>
          <a:solidFill>
            <a:schemeClr val="bg1"/>
          </a:solidFill>
          <a:ln>
            <a:solidFill>
              <a:schemeClr val="accent3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chemeClr val="accent3">
                    <a:lumMod val="50000"/>
                  </a:schemeClr>
                </a:solidFill>
              </a:rPr>
              <a:t>Домашнее </a:t>
            </a:r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</a:rPr>
              <a:t>задание</a:t>
            </a:r>
            <a:r>
              <a:rPr lang="ru-RU" sz="2400" dirty="0">
                <a:solidFill>
                  <a:schemeClr val="accent3">
                    <a:lumMod val="50000"/>
                  </a:schemeClr>
                </a:solidFill>
              </a:rPr>
              <a:t/>
            </a:r>
            <a:br>
              <a:rPr lang="ru-RU" sz="2400" dirty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</a:rPr>
              <a:t>       </a:t>
            </a:r>
            <a:r>
              <a:rPr lang="ru-RU" sz="2400" dirty="0">
                <a:solidFill>
                  <a:schemeClr val="accent3">
                    <a:lumMod val="50000"/>
                  </a:schemeClr>
                </a:solidFill>
              </a:rPr>
              <a:t> У: §</a:t>
            </a: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</a:rPr>
              <a:t>2;  </a:t>
            </a:r>
            <a:r>
              <a:rPr lang="ru-RU" sz="2400" dirty="0">
                <a:solidFill>
                  <a:schemeClr val="accent3">
                    <a:lumMod val="50000"/>
                  </a:schemeClr>
                </a:solidFill>
              </a:rPr>
              <a:t>№ </a:t>
            </a: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</a:rPr>
              <a:t>2.16, 2.18, 2.20.</a:t>
            </a:r>
          </a:p>
        </p:txBody>
      </p:sp>
    </p:spTree>
    <p:extLst>
      <p:ext uri="{BB962C8B-B14F-4D97-AF65-F5344CB8AC3E}">
        <p14:creationId xmlns:p14="http://schemas.microsoft.com/office/powerpoint/2010/main" val="35343661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Группа 4"/>
          <p:cNvGrpSpPr/>
          <p:nvPr/>
        </p:nvGrpSpPr>
        <p:grpSpPr>
          <a:xfrm>
            <a:off x="0" y="6408000"/>
            <a:ext cx="9144000" cy="331416"/>
            <a:chOff x="0" y="3645024"/>
            <a:chExt cx="9144000" cy="331416"/>
          </a:xfrm>
        </p:grpSpPr>
        <p:sp>
          <p:nvSpPr>
            <p:cNvPr id="6" name="Прямоугольник 5"/>
            <p:cNvSpPr/>
            <p:nvPr userDrawn="1"/>
          </p:nvSpPr>
          <p:spPr>
            <a:xfrm>
              <a:off x="0" y="3645024"/>
              <a:ext cx="9144000" cy="324000"/>
            </a:xfrm>
            <a:prstGeom prst="rect">
              <a:avLst/>
            </a:prstGeom>
            <a:solidFill>
              <a:schemeClr val="bg2">
                <a:lumMod val="50000"/>
                <a:alpha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7" name="Прямая соединительная линия 6"/>
            <p:cNvCxnSpPr/>
            <p:nvPr userDrawn="1"/>
          </p:nvCxnSpPr>
          <p:spPr>
            <a:xfrm>
              <a:off x="0" y="3976440"/>
              <a:ext cx="9144000" cy="0"/>
            </a:xfrm>
            <a:prstGeom prst="line">
              <a:avLst/>
            </a:prstGeom>
            <a:ln w="25400">
              <a:solidFill>
                <a:schemeClr val="bg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Прямая соединительная линия 7"/>
            <p:cNvCxnSpPr/>
            <p:nvPr userDrawn="1"/>
          </p:nvCxnSpPr>
          <p:spPr>
            <a:xfrm>
              <a:off x="0" y="3645024"/>
              <a:ext cx="9144000" cy="0"/>
            </a:xfrm>
            <a:prstGeom prst="line">
              <a:avLst/>
            </a:prstGeom>
            <a:ln w="25400">
              <a:solidFill>
                <a:schemeClr val="bg1"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7" name="Группа 16"/>
          <p:cNvGrpSpPr/>
          <p:nvPr/>
        </p:nvGrpSpPr>
        <p:grpSpPr>
          <a:xfrm>
            <a:off x="0" y="72000"/>
            <a:ext cx="9144000" cy="468000"/>
            <a:chOff x="0" y="72000"/>
            <a:chExt cx="9144000" cy="468000"/>
          </a:xfrm>
        </p:grpSpPr>
        <p:sp>
          <p:nvSpPr>
            <p:cNvPr id="10" name="Прямоугольник 9"/>
            <p:cNvSpPr/>
            <p:nvPr userDrawn="1"/>
          </p:nvSpPr>
          <p:spPr>
            <a:xfrm>
              <a:off x="0" y="72000"/>
              <a:ext cx="9144000" cy="468000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267034"/>
                </a:solidFill>
              </a:endParaRPr>
            </a:p>
          </p:txBody>
        </p:sp>
        <p:cxnSp>
          <p:nvCxnSpPr>
            <p:cNvPr id="11" name="Прямая соединительная линия 10"/>
            <p:cNvCxnSpPr/>
            <p:nvPr userDrawn="1"/>
          </p:nvCxnSpPr>
          <p:spPr>
            <a:xfrm>
              <a:off x="0" y="540000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 userDrawn="1"/>
          </p:nvCxnSpPr>
          <p:spPr>
            <a:xfrm>
              <a:off x="0" y="72000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-36000"/>
            <a:ext cx="9144000" cy="614040"/>
          </a:xfrm>
        </p:spPr>
        <p:txBody>
          <a:bodyPr>
            <a:normAutofit/>
          </a:bodyPr>
          <a:lstStyle/>
          <a:p>
            <a:r>
              <a:rPr lang="ru-RU" sz="2400" b="0" dirty="0" smtClean="0">
                <a:ln>
                  <a:noFill/>
                </a:ln>
                <a:solidFill>
                  <a:schemeClr val="bg1"/>
                </a:solidFill>
                <a:effectLst/>
              </a:rPr>
              <a:t>Цель нашего урока</a:t>
            </a:r>
            <a:endParaRPr lang="ru-RU" b="0" dirty="0">
              <a:ln>
                <a:solidFill>
                  <a:schemeClr val="bg1"/>
                </a:solidFill>
              </a:ln>
              <a:solidFill>
                <a:schemeClr val="accent6">
                  <a:lumMod val="75000"/>
                </a:schemeClr>
              </a:solidFill>
              <a:effectLst/>
            </a:endParaRPr>
          </a:p>
        </p:txBody>
      </p:sp>
      <p:grpSp>
        <p:nvGrpSpPr>
          <p:cNvPr id="13" name="Группа 12"/>
          <p:cNvGrpSpPr/>
          <p:nvPr/>
        </p:nvGrpSpPr>
        <p:grpSpPr>
          <a:xfrm>
            <a:off x="4354475" y="2651814"/>
            <a:ext cx="4698000" cy="3626717"/>
            <a:chOff x="108000" y="2186888"/>
            <a:chExt cx="4698000" cy="3626717"/>
          </a:xfrm>
        </p:grpSpPr>
        <p:sp>
          <p:nvSpPr>
            <p:cNvPr id="3" name="Прямоугольник 2"/>
            <p:cNvSpPr/>
            <p:nvPr/>
          </p:nvSpPr>
          <p:spPr>
            <a:xfrm>
              <a:off x="108000" y="2420887"/>
              <a:ext cx="4680520" cy="3392717"/>
            </a:xfrm>
            <a:prstGeom prst="rect">
              <a:avLst/>
            </a:prstGeom>
            <a:solidFill>
              <a:schemeClr val="accent3">
                <a:lumMod val="20000"/>
                <a:lumOff val="80000"/>
              </a:schemeClr>
            </a:solidFill>
            <a:ln w="6350">
              <a:solidFill>
                <a:schemeClr val="accent3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6" name="Прямоугольник 15"/>
            <p:cNvSpPr/>
            <p:nvPr/>
          </p:nvSpPr>
          <p:spPr>
            <a:xfrm>
              <a:off x="175942" y="2766617"/>
              <a:ext cx="4507641" cy="304698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342900" indent="-342900">
                <a:buFont typeface="Arial" pitchFamily="34" charset="0"/>
                <a:buChar char="•"/>
              </a:pPr>
              <a:r>
                <a:rPr lang="ru-RU" sz="2400" dirty="0" smtClean="0">
                  <a:latin typeface="Arial" pitchFamily="34" charset="0"/>
                  <a:cs typeface="Arial" pitchFamily="34" charset="0"/>
                </a:rPr>
                <a:t>овладение приёмами решения уравнений;</a:t>
              </a:r>
            </a:p>
            <a:p>
              <a:pPr marL="342900" indent="-342900">
                <a:buFont typeface="Arial" pitchFamily="34" charset="0"/>
                <a:buChar char="•"/>
              </a:pPr>
              <a:r>
                <a:rPr lang="ru-RU" sz="2400" dirty="0" smtClean="0">
                  <a:latin typeface="Arial" pitchFamily="34" charset="0"/>
                  <a:cs typeface="Arial" pitchFamily="34" charset="0"/>
                </a:rPr>
                <a:t>общие правила</a:t>
              </a:r>
            </a:p>
            <a:p>
              <a:r>
                <a:rPr lang="ru-RU" sz="2400" dirty="0" smtClean="0">
                  <a:latin typeface="Arial" pitchFamily="34" charset="0"/>
                  <a:cs typeface="Arial" pitchFamily="34" charset="0"/>
                </a:rPr>
                <a:t>    преобразования</a:t>
              </a:r>
            </a:p>
            <a:p>
              <a:r>
                <a:rPr lang="ru-RU" sz="2400" dirty="0">
                  <a:latin typeface="Arial" pitchFamily="34" charset="0"/>
                  <a:cs typeface="Arial" pitchFamily="34" charset="0"/>
                </a:rPr>
                <a:t> </a:t>
              </a:r>
              <a:r>
                <a:rPr lang="ru-RU" sz="2400" dirty="0" smtClean="0">
                  <a:latin typeface="Arial" pitchFamily="34" charset="0"/>
                  <a:cs typeface="Arial" pitchFamily="34" charset="0"/>
                </a:rPr>
                <a:t>   уравнений, </a:t>
              </a:r>
              <a:r>
                <a:rPr lang="ru-RU" sz="2400" dirty="0">
                  <a:latin typeface="Arial" pitchFamily="34" charset="0"/>
                  <a:cs typeface="Arial" pitchFamily="34" charset="0"/>
                </a:rPr>
                <a:t>позволяющие</a:t>
              </a:r>
            </a:p>
            <a:p>
              <a:r>
                <a:rPr lang="ru-RU" sz="2400" dirty="0" smtClean="0">
                  <a:latin typeface="Arial" pitchFamily="34" charset="0"/>
                  <a:cs typeface="Arial" pitchFamily="34" charset="0"/>
                </a:rPr>
                <a:t>    заменять </a:t>
              </a:r>
              <a:r>
                <a:rPr lang="ru-RU" sz="2400" dirty="0">
                  <a:latin typeface="Arial" pitchFamily="34" charset="0"/>
                  <a:cs typeface="Arial" pitchFamily="34" charset="0"/>
                </a:rPr>
                <a:t>одно </a:t>
              </a:r>
              <a:r>
                <a:rPr lang="ru-RU" sz="2400" dirty="0" smtClean="0">
                  <a:latin typeface="Arial" pitchFamily="34" charset="0"/>
                  <a:cs typeface="Arial" pitchFamily="34" charset="0"/>
                </a:rPr>
                <a:t>уравнение</a:t>
              </a:r>
            </a:p>
            <a:p>
              <a:r>
                <a:rPr lang="ru-RU" sz="2400" dirty="0">
                  <a:latin typeface="Arial" pitchFamily="34" charset="0"/>
                  <a:cs typeface="Arial" pitchFamily="34" charset="0"/>
                </a:rPr>
                <a:t> </a:t>
              </a:r>
              <a:r>
                <a:rPr lang="ru-RU" sz="2400" dirty="0" smtClean="0">
                  <a:latin typeface="Arial" pitchFamily="34" charset="0"/>
                  <a:cs typeface="Arial" pitchFamily="34" charset="0"/>
                </a:rPr>
                <a:t>   другим</a:t>
              </a:r>
              <a:r>
                <a:rPr lang="ru-RU" sz="2400" dirty="0">
                  <a:latin typeface="Arial" pitchFamily="34" charset="0"/>
                  <a:cs typeface="Arial" pitchFamily="34" charset="0"/>
                </a:rPr>
                <a:t>, имеющим те </a:t>
              </a:r>
              <a:r>
                <a:rPr lang="ru-RU" sz="2400" dirty="0" smtClean="0">
                  <a:latin typeface="Arial" pitchFamily="34" charset="0"/>
                  <a:cs typeface="Arial" pitchFamily="34" charset="0"/>
                </a:rPr>
                <a:t>же</a:t>
              </a:r>
            </a:p>
            <a:p>
              <a:r>
                <a:rPr lang="ru-RU" sz="2400" dirty="0">
                  <a:latin typeface="Arial" pitchFamily="34" charset="0"/>
                  <a:cs typeface="Arial" pitchFamily="34" charset="0"/>
                </a:rPr>
                <a:t> </a:t>
              </a:r>
              <a:r>
                <a:rPr lang="ru-RU" sz="2400" dirty="0" smtClean="0">
                  <a:latin typeface="Arial" pitchFamily="34" charset="0"/>
                  <a:cs typeface="Arial" pitchFamily="34" charset="0"/>
                </a:rPr>
                <a:t>  корни</a:t>
              </a:r>
              <a:r>
                <a:rPr lang="ru-RU" sz="2400" dirty="0">
                  <a:latin typeface="Arial" pitchFamily="34" charset="0"/>
                  <a:cs typeface="Arial" pitchFamily="34" charset="0"/>
                </a:rPr>
                <a:t>.</a:t>
              </a:r>
            </a:p>
          </p:txBody>
        </p:sp>
        <p:sp>
          <p:nvSpPr>
            <p:cNvPr id="19" name="Прямоугольник 18"/>
            <p:cNvSpPr/>
            <p:nvPr/>
          </p:nvSpPr>
          <p:spPr>
            <a:xfrm>
              <a:off x="108000" y="2186888"/>
              <a:ext cx="4698000" cy="468000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pic>
        <p:nvPicPr>
          <p:cNvPr id="14" name="Рисунок 1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597" y="1988341"/>
            <a:ext cx="4086225" cy="1181100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598" y="692696"/>
            <a:ext cx="3609975" cy="1181100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3923928" y="691060"/>
            <a:ext cx="455073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Назови ключевые слова урока</a:t>
            </a:r>
            <a:endParaRPr lang="ru-RU" sz="2400" dirty="0">
              <a:solidFill>
                <a:schemeClr val="accent3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3923928" y="1283246"/>
            <a:ext cx="648072" cy="273546"/>
          </a:xfrm>
          <a:prstGeom prst="round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63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</a:rPr>
              <a:t>?</a:t>
            </a:r>
            <a:endParaRPr lang="ru-RU" sz="24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4741096" y="1159038"/>
            <a:ext cx="136447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</a:rPr>
              <a:t>решение</a:t>
            </a:r>
            <a:endParaRPr lang="ru-RU" sz="24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4354721" y="1977620"/>
            <a:ext cx="648072" cy="273546"/>
          </a:xfrm>
          <a:prstGeom prst="round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63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</a:rPr>
              <a:t>?</a:t>
            </a:r>
            <a:endParaRPr lang="ru-RU" sz="24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5019817" y="1873796"/>
            <a:ext cx="158569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</a:rPr>
              <a:t>уравнение</a:t>
            </a:r>
            <a:endParaRPr lang="ru-RU" sz="2400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2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260778" y="3362479"/>
            <a:ext cx="1214878" cy="1427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13770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</p:childTnLst>
        </p:cTn>
      </p:par>
    </p:tnLst>
    <p:bldLst>
      <p:bldP spid="21" grpId="0"/>
      <p:bldP spid="2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Группа 4"/>
          <p:cNvGrpSpPr/>
          <p:nvPr/>
        </p:nvGrpSpPr>
        <p:grpSpPr>
          <a:xfrm>
            <a:off x="0" y="6408000"/>
            <a:ext cx="9144000" cy="331416"/>
            <a:chOff x="0" y="3645024"/>
            <a:chExt cx="9144000" cy="331416"/>
          </a:xfrm>
        </p:grpSpPr>
        <p:sp>
          <p:nvSpPr>
            <p:cNvPr id="6" name="Прямоугольник 5"/>
            <p:cNvSpPr/>
            <p:nvPr userDrawn="1"/>
          </p:nvSpPr>
          <p:spPr>
            <a:xfrm>
              <a:off x="0" y="3645024"/>
              <a:ext cx="9144000" cy="324000"/>
            </a:xfrm>
            <a:prstGeom prst="rect">
              <a:avLst/>
            </a:prstGeom>
            <a:solidFill>
              <a:schemeClr val="bg2">
                <a:lumMod val="50000"/>
                <a:alpha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cxnSp>
          <p:nvCxnSpPr>
            <p:cNvPr id="7" name="Прямая соединительная линия 6"/>
            <p:cNvCxnSpPr/>
            <p:nvPr userDrawn="1"/>
          </p:nvCxnSpPr>
          <p:spPr>
            <a:xfrm>
              <a:off x="0" y="3976440"/>
              <a:ext cx="9144000" cy="0"/>
            </a:xfrm>
            <a:prstGeom prst="line">
              <a:avLst/>
            </a:prstGeom>
            <a:ln w="25400">
              <a:solidFill>
                <a:schemeClr val="bg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Прямая соединительная линия 7"/>
            <p:cNvCxnSpPr/>
            <p:nvPr userDrawn="1"/>
          </p:nvCxnSpPr>
          <p:spPr>
            <a:xfrm>
              <a:off x="0" y="3645024"/>
              <a:ext cx="9144000" cy="0"/>
            </a:xfrm>
            <a:prstGeom prst="line">
              <a:avLst/>
            </a:prstGeom>
            <a:ln w="25400">
              <a:solidFill>
                <a:schemeClr val="bg1"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7" name="Группа 16"/>
          <p:cNvGrpSpPr/>
          <p:nvPr/>
        </p:nvGrpSpPr>
        <p:grpSpPr>
          <a:xfrm>
            <a:off x="0" y="72000"/>
            <a:ext cx="9144000" cy="468000"/>
            <a:chOff x="0" y="72000"/>
            <a:chExt cx="9144000" cy="468000"/>
          </a:xfrm>
        </p:grpSpPr>
        <p:sp>
          <p:nvSpPr>
            <p:cNvPr id="10" name="Прямоугольник 9"/>
            <p:cNvSpPr/>
            <p:nvPr userDrawn="1"/>
          </p:nvSpPr>
          <p:spPr>
            <a:xfrm>
              <a:off x="0" y="72000"/>
              <a:ext cx="9144000" cy="468000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267034"/>
                </a:solidFill>
              </a:endParaRPr>
            </a:p>
          </p:txBody>
        </p:sp>
        <p:cxnSp>
          <p:nvCxnSpPr>
            <p:cNvPr id="11" name="Прямая соединительная линия 10"/>
            <p:cNvCxnSpPr/>
            <p:nvPr userDrawn="1"/>
          </p:nvCxnSpPr>
          <p:spPr>
            <a:xfrm>
              <a:off x="0" y="540000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 userDrawn="1"/>
          </p:nvCxnSpPr>
          <p:spPr>
            <a:xfrm>
              <a:off x="0" y="72000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-36000"/>
            <a:ext cx="9144000" cy="614040"/>
          </a:xfrm>
        </p:spPr>
        <p:txBody>
          <a:bodyPr>
            <a:normAutofit/>
          </a:bodyPr>
          <a:lstStyle/>
          <a:p>
            <a:r>
              <a:rPr lang="ru-RU" sz="2400" b="0" dirty="0" smtClean="0">
                <a:ln>
                  <a:noFill/>
                </a:ln>
                <a:solidFill>
                  <a:schemeClr val="bg1"/>
                </a:solidFill>
                <a:effectLst/>
              </a:rPr>
              <a:t>Что сделано дома</a:t>
            </a:r>
            <a:endParaRPr lang="ru-RU" b="0" dirty="0">
              <a:ln>
                <a:solidFill>
                  <a:schemeClr val="bg1"/>
                </a:solidFill>
              </a:ln>
              <a:solidFill>
                <a:schemeClr val="accent6">
                  <a:lumMod val="75000"/>
                </a:schemeClr>
              </a:solidFill>
              <a:effectLst/>
            </a:endParaRPr>
          </a:p>
        </p:txBody>
      </p:sp>
      <p:sp>
        <p:nvSpPr>
          <p:cNvPr id="47" name="Прямоугольник 46"/>
          <p:cNvSpPr/>
          <p:nvPr/>
        </p:nvSpPr>
        <p:spPr>
          <a:xfrm>
            <a:off x="152089" y="607034"/>
            <a:ext cx="1186974" cy="360000"/>
          </a:xfrm>
          <a:prstGeom prst="rect">
            <a:avLst/>
          </a:prstGeom>
          <a:solidFill>
            <a:schemeClr val="accent3">
              <a:lumMod val="75000"/>
            </a:schemeClr>
          </a:solidFill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bg1"/>
                </a:solidFill>
              </a:rPr>
              <a:t>№ 2.8</a:t>
            </a:r>
            <a:endParaRPr lang="ru-RU" sz="2000" b="1" dirty="0">
              <a:solidFill>
                <a:schemeClr val="bg1"/>
              </a:solidFill>
            </a:endParaRPr>
          </a:p>
        </p:txBody>
      </p:sp>
      <p:sp>
        <p:nvSpPr>
          <p:cNvPr id="48" name="Скругленный прямоугольник 47"/>
          <p:cNvSpPr/>
          <p:nvPr/>
        </p:nvSpPr>
        <p:spPr>
          <a:xfrm>
            <a:off x="1626550" y="622540"/>
            <a:ext cx="612000" cy="360000"/>
          </a:xfrm>
          <a:prstGeom prst="round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63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3">
                    <a:lumMod val="75000"/>
                  </a:schemeClr>
                </a:solidFill>
              </a:rPr>
              <a:t>1)</a:t>
            </a:r>
            <a:endParaRPr lang="ru-RU" sz="2400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2512716" y="584964"/>
            <a:ext cx="5474555" cy="2677656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ru-RU" sz="2400" i="1" dirty="0" smtClean="0">
                <a:solidFill>
                  <a:prstClr val="black"/>
                </a:solidFill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0,9х – 0,6(х – 3) = 2(0,2х – 1,3)</a:t>
            </a:r>
          </a:p>
          <a:p>
            <a:r>
              <a:rPr lang="ru-RU" sz="2400" i="1" dirty="0" smtClean="0">
                <a:solidFill>
                  <a:prstClr val="black"/>
                </a:solidFill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0,9х – 0,6х + 1,8 = 0,4х – 2,6</a:t>
            </a:r>
          </a:p>
          <a:p>
            <a:r>
              <a:rPr lang="ru-RU" sz="2400" i="1" dirty="0" smtClean="0">
                <a:solidFill>
                  <a:prstClr val="black"/>
                </a:solidFill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0,9х – 0,6х – 0,4х = </a:t>
            </a:r>
            <a:r>
              <a:rPr lang="ru-RU" sz="2400" i="1" dirty="0">
                <a:solidFill>
                  <a:prstClr val="black"/>
                </a:solidFill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–</a:t>
            </a:r>
            <a:r>
              <a:rPr lang="ru-RU" sz="2400" i="1" dirty="0" smtClean="0">
                <a:solidFill>
                  <a:prstClr val="black"/>
                </a:solidFill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 2,6 – 1,8 </a:t>
            </a:r>
          </a:p>
          <a:p>
            <a:r>
              <a:rPr lang="ru-RU" sz="2400" i="1" dirty="0">
                <a:solidFill>
                  <a:prstClr val="black"/>
                </a:solidFill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– 0,1х = – </a:t>
            </a:r>
            <a:r>
              <a:rPr lang="ru-RU" sz="2400" i="1" dirty="0" smtClean="0">
                <a:solidFill>
                  <a:prstClr val="black"/>
                </a:solidFill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4,4</a:t>
            </a:r>
          </a:p>
          <a:p>
            <a:r>
              <a:rPr lang="ru-RU" sz="2400" i="1" dirty="0" smtClean="0">
                <a:solidFill>
                  <a:prstClr val="black"/>
                </a:solidFill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х = </a:t>
            </a:r>
            <a:r>
              <a:rPr lang="ru-RU" sz="2400" i="1" dirty="0">
                <a:solidFill>
                  <a:prstClr val="black"/>
                </a:solidFill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– </a:t>
            </a:r>
            <a:r>
              <a:rPr lang="ru-RU" sz="2400" i="1" dirty="0" smtClean="0">
                <a:solidFill>
                  <a:prstClr val="black"/>
                </a:solidFill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4,4 : (</a:t>
            </a:r>
            <a:r>
              <a:rPr lang="ru-RU" sz="2400" i="1" dirty="0">
                <a:solidFill>
                  <a:prstClr val="black"/>
                </a:solidFill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– </a:t>
            </a:r>
            <a:r>
              <a:rPr lang="ru-RU" sz="2400" i="1" dirty="0" smtClean="0">
                <a:solidFill>
                  <a:prstClr val="black"/>
                </a:solidFill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0,1)</a:t>
            </a:r>
          </a:p>
          <a:p>
            <a:r>
              <a:rPr lang="ru-RU" sz="2400" i="1" dirty="0" smtClean="0">
                <a:solidFill>
                  <a:prstClr val="black"/>
                </a:solidFill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х = 44</a:t>
            </a:r>
          </a:p>
          <a:p>
            <a:r>
              <a:rPr lang="ru-RU" sz="2400" i="1" dirty="0" smtClean="0">
                <a:solidFill>
                  <a:prstClr val="black"/>
                </a:solidFill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Ответ: 44</a:t>
            </a:r>
            <a:r>
              <a:rPr lang="en-US" sz="2400" i="1" dirty="0" smtClean="0">
                <a:solidFill>
                  <a:prstClr val="black"/>
                </a:solidFill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;</a:t>
            </a:r>
            <a:endParaRPr lang="ru-RU" sz="2400" i="1" dirty="0">
              <a:solidFill>
                <a:prstClr val="black"/>
              </a:solidFill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152089" y="3476845"/>
            <a:ext cx="1186974" cy="360000"/>
          </a:xfrm>
          <a:prstGeom prst="rect">
            <a:avLst/>
          </a:prstGeom>
          <a:solidFill>
            <a:schemeClr val="accent3">
              <a:lumMod val="75000"/>
            </a:schemeClr>
          </a:solidFill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bg1"/>
                </a:solidFill>
              </a:rPr>
              <a:t>№ 2.8</a:t>
            </a:r>
            <a:endParaRPr lang="ru-RU" sz="2000" b="1" dirty="0">
              <a:solidFill>
                <a:schemeClr val="bg1"/>
              </a:solidFill>
            </a:endParaRPr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1624527" y="3476845"/>
            <a:ext cx="612000" cy="360000"/>
          </a:xfrm>
          <a:prstGeom prst="round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63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3">
                    <a:lumMod val="75000"/>
                  </a:schemeClr>
                </a:solidFill>
              </a:rPr>
              <a:t>2)</a:t>
            </a:r>
            <a:endParaRPr lang="ru-RU" sz="2400" b="1" dirty="0">
              <a:solidFill>
                <a:schemeClr val="accent3">
                  <a:lumMod val="75000"/>
                </a:scheme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/>
              <p:cNvSpPr txBox="1"/>
              <p:nvPr/>
            </p:nvSpPr>
            <p:spPr>
              <a:xfrm>
                <a:off x="2512716" y="3476845"/>
                <a:ext cx="6352681" cy="3072957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>
                    <a:lumMod val="50000"/>
                  </a:schemeClr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ru-RU" sz="2400" i="1" dirty="0" smtClean="0">
                    <a:solidFill>
                      <a:prstClr val="black"/>
                    </a:solidFill>
                    <a:latin typeface="Times New Roman" pitchFamily="18" charset="0"/>
                    <a:ea typeface="Cambria Math" pitchFamily="18" charset="0"/>
                    <a:cs typeface="Times New Roman" pitchFamily="18" charset="0"/>
                  </a:rPr>
                  <a:t>– 0,4(3х – 1) + 8(0,8х – 0,3) = 5 – (3,8х + 4)</a:t>
                </a:r>
              </a:p>
              <a:p>
                <a:r>
                  <a:rPr lang="ru-RU" sz="2400" i="1" dirty="0" smtClean="0">
                    <a:solidFill>
                      <a:prstClr val="black"/>
                    </a:solidFill>
                    <a:latin typeface="Times New Roman" pitchFamily="18" charset="0"/>
                    <a:ea typeface="Cambria Math" pitchFamily="18" charset="0"/>
                    <a:cs typeface="Times New Roman" pitchFamily="18" charset="0"/>
                  </a:rPr>
                  <a:t>– 1,2х + 0,4 + 6,4х – 2,4 = 5 – 3,8х – 4</a:t>
                </a:r>
              </a:p>
              <a:p>
                <a:r>
                  <a:rPr lang="ru-RU" sz="2400" i="1" dirty="0" smtClean="0">
                    <a:solidFill>
                      <a:prstClr val="black"/>
                    </a:solidFill>
                    <a:latin typeface="Times New Roman" pitchFamily="18" charset="0"/>
                    <a:ea typeface="Cambria Math" pitchFamily="18" charset="0"/>
                    <a:cs typeface="Times New Roman" pitchFamily="18" charset="0"/>
                  </a:rPr>
                  <a:t>– 1,2х + 6,4х + 3,8х = 5 – 4 – 0,4 + 2,4</a:t>
                </a:r>
              </a:p>
              <a:p>
                <a:r>
                  <a:rPr lang="ru-RU" sz="2400" i="1" dirty="0" smtClean="0">
                    <a:solidFill>
                      <a:prstClr val="black"/>
                    </a:solidFill>
                    <a:latin typeface="Times New Roman" pitchFamily="18" charset="0"/>
                    <a:ea typeface="Cambria Math" pitchFamily="18" charset="0"/>
                    <a:cs typeface="Times New Roman" pitchFamily="18" charset="0"/>
                  </a:rPr>
                  <a:t>9х = 3</a:t>
                </a:r>
              </a:p>
              <a:p>
                <a:r>
                  <a:rPr lang="ru-RU" sz="2400" i="1" dirty="0" smtClean="0">
                    <a:solidFill>
                      <a:prstClr val="black"/>
                    </a:solidFill>
                    <a:latin typeface="Times New Roman" pitchFamily="18" charset="0"/>
                    <a:ea typeface="Cambria Math" pitchFamily="18" charset="0"/>
                    <a:cs typeface="Times New Roman" pitchFamily="18" charset="0"/>
                  </a:rPr>
                  <a:t>х = 3 : 9</a:t>
                </a:r>
              </a:p>
              <a:p>
                <a:r>
                  <a:rPr lang="ru-RU" sz="2400" i="1" dirty="0" smtClean="0">
                    <a:solidFill>
                      <a:prstClr val="black"/>
                    </a:solidFill>
                    <a:latin typeface="Times New Roman" pitchFamily="18" charset="0"/>
                    <a:ea typeface="Cambria Math" pitchFamily="18" charset="0"/>
                    <a:cs typeface="Times New Roman" pitchFamily="18" charset="0"/>
                  </a:rPr>
                  <a:t>х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80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itchFamily="18" charset="0"/>
                            <a:cs typeface="Times New Roman" pitchFamily="18" charset="0"/>
                          </a:rPr>
                        </m:ctrlPr>
                      </m:fPr>
                      <m:num>
                        <m:r>
                          <a:rPr lang="ru-RU" sz="28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itchFamily="18" charset="0"/>
                            <a:cs typeface="Times New Roman" pitchFamily="18" charset="0"/>
                          </a:rPr>
                          <m:t>1</m:t>
                        </m:r>
                      </m:num>
                      <m:den>
                        <m:r>
                          <a:rPr lang="ru-RU" sz="28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itchFamily="18" charset="0"/>
                            <a:cs typeface="Times New Roman" pitchFamily="18" charset="0"/>
                          </a:rPr>
                          <m:t>3</m:t>
                        </m:r>
                      </m:den>
                    </m:f>
                  </m:oMath>
                </a14:m>
                <a:r>
                  <a:rPr lang="ru-RU" sz="2400" i="1" dirty="0" smtClean="0">
                    <a:solidFill>
                      <a:prstClr val="black"/>
                    </a:solidFill>
                    <a:latin typeface="Times New Roman" pitchFamily="18" charset="0"/>
                    <a:ea typeface="Cambria Math" pitchFamily="18" charset="0"/>
                    <a:cs typeface="Times New Roman" pitchFamily="18" charset="0"/>
                  </a:rPr>
                  <a:t> </a:t>
                </a:r>
              </a:p>
              <a:p>
                <a:r>
                  <a:rPr lang="ru-RU" sz="2400" i="1" dirty="0" smtClean="0">
                    <a:solidFill>
                      <a:prstClr val="black"/>
                    </a:solidFill>
                    <a:latin typeface="Times New Roman" pitchFamily="18" charset="0"/>
                    <a:ea typeface="Cambria Math" pitchFamily="18" charset="0"/>
                    <a:cs typeface="Times New Roman" pitchFamily="18" charset="0"/>
                  </a:rPr>
                  <a:t>Ответ: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4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itchFamily="18" charset="0"/>
                            <a:cs typeface="Times New Roman" pitchFamily="18" charset="0"/>
                          </a:rPr>
                        </m:ctrlPr>
                      </m:fPr>
                      <m:num>
                        <m:r>
                          <a:rPr lang="ru-RU" sz="24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itchFamily="18" charset="0"/>
                            <a:cs typeface="Times New Roman" pitchFamily="18" charset="0"/>
                          </a:rPr>
                          <m:t>1</m:t>
                        </m:r>
                      </m:num>
                      <m:den>
                        <m:r>
                          <a:rPr lang="ru-RU" sz="24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itchFamily="18" charset="0"/>
                            <a:cs typeface="Times New Roman" pitchFamily="18" charset="0"/>
                          </a:rPr>
                          <m:t>3</m:t>
                        </m:r>
                      </m:den>
                    </m:f>
                  </m:oMath>
                </a14:m>
                <a:r>
                  <a:rPr lang="ru-RU" sz="2400" i="1" dirty="0" smtClean="0">
                    <a:solidFill>
                      <a:prstClr val="black"/>
                    </a:solidFill>
                    <a:latin typeface="Times New Roman" pitchFamily="18" charset="0"/>
                    <a:ea typeface="Cambria Math" pitchFamily="18" charset="0"/>
                    <a:cs typeface="Times New Roman" pitchFamily="18" charset="0"/>
                  </a:rPr>
                  <a:t>;</a:t>
                </a:r>
                <a:endParaRPr lang="ru-RU" sz="2400" i="1" dirty="0">
                  <a:solidFill>
                    <a:prstClr val="black"/>
                  </a:solidFill>
                  <a:latin typeface="Times New Roman" pitchFamily="18" charset="0"/>
                  <a:ea typeface="Cambria Math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23" name="TextBox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12716" y="3476845"/>
                <a:ext cx="6352681" cy="3072957"/>
              </a:xfrm>
              <a:prstGeom prst="rect">
                <a:avLst/>
              </a:prstGeom>
              <a:blipFill>
                <a:blip r:embed="rId2"/>
                <a:stretch>
                  <a:fillRect l="-1341" t="-1383" b="-791"/>
                </a:stretch>
              </a:blipFill>
              <a:ln>
                <a:solidFill>
                  <a:schemeClr val="bg1">
                    <a:lumMod val="50000"/>
                  </a:schemeClr>
                </a:solidFill>
              </a:ln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8292528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8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</p:childTnLst>
        </p:cTn>
      </p:par>
    </p:tnLst>
    <p:bldLst>
      <p:bldP spid="49" grpId="0" animBg="1"/>
      <p:bldP spid="2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Группа 4"/>
          <p:cNvGrpSpPr/>
          <p:nvPr/>
        </p:nvGrpSpPr>
        <p:grpSpPr>
          <a:xfrm>
            <a:off x="0" y="6408000"/>
            <a:ext cx="9144000" cy="331416"/>
            <a:chOff x="0" y="3645024"/>
            <a:chExt cx="9144000" cy="331416"/>
          </a:xfrm>
        </p:grpSpPr>
        <p:sp>
          <p:nvSpPr>
            <p:cNvPr id="6" name="Прямоугольник 5"/>
            <p:cNvSpPr/>
            <p:nvPr userDrawn="1"/>
          </p:nvSpPr>
          <p:spPr>
            <a:xfrm>
              <a:off x="0" y="3645024"/>
              <a:ext cx="9144000" cy="324000"/>
            </a:xfrm>
            <a:prstGeom prst="rect">
              <a:avLst/>
            </a:prstGeom>
            <a:solidFill>
              <a:schemeClr val="bg2">
                <a:lumMod val="50000"/>
                <a:alpha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cxnSp>
          <p:nvCxnSpPr>
            <p:cNvPr id="7" name="Прямая соединительная линия 6"/>
            <p:cNvCxnSpPr/>
            <p:nvPr userDrawn="1"/>
          </p:nvCxnSpPr>
          <p:spPr>
            <a:xfrm>
              <a:off x="0" y="3976440"/>
              <a:ext cx="9144000" cy="0"/>
            </a:xfrm>
            <a:prstGeom prst="line">
              <a:avLst/>
            </a:prstGeom>
            <a:ln w="25400">
              <a:solidFill>
                <a:schemeClr val="bg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Прямая соединительная линия 7"/>
            <p:cNvCxnSpPr/>
            <p:nvPr userDrawn="1"/>
          </p:nvCxnSpPr>
          <p:spPr>
            <a:xfrm>
              <a:off x="0" y="3645024"/>
              <a:ext cx="9144000" cy="0"/>
            </a:xfrm>
            <a:prstGeom prst="line">
              <a:avLst/>
            </a:prstGeom>
            <a:ln w="25400">
              <a:solidFill>
                <a:schemeClr val="bg1"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7" name="Группа 16"/>
          <p:cNvGrpSpPr/>
          <p:nvPr/>
        </p:nvGrpSpPr>
        <p:grpSpPr>
          <a:xfrm>
            <a:off x="0" y="72000"/>
            <a:ext cx="9144000" cy="468000"/>
            <a:chOff x="0" y="72000"/>
            <a:chExt cx="9144000" cy="468000"/>
          </a:xfrm>
        </p:grpSpPr>
        <p:sp>
          <p:nvSpPr>
            <p:cNvPr id="10" name="Прямоугольник 9"/>
            <p:cNvSpPr/>
            <p:nvPr userDrawn="1"/>
          </p:nvSpPr>
          <p:spPr>
            <a:xfrm>
              <a:off x="0" y="72000"/>
              <a:ext cx="9144000" cy="468000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267034"/>
                </a:solidFill>
              </a:endParaRPr>
            </a:p>
          </p:txBody>
        </p:sp>
        <p:cxnSp>
          <p:nvCxnSpPr>
            <p:cNvPr id="11" name="Прямая соединительная линия 10"/>
            <p:cNvCxnSpPr/>
            <p:nvPr userDrawn="1"/>
          </p:nvCxnSpPr>
          <p:spPr>
            <a:xfrm>
              <a:off x="0" y="540000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 userDrawn="1"/>
          </p:nvCxnSpPr>
          <p:spPr>
            <a:xfrm>
              <a:off x="0" y="72000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-36000"/>
            <a:ext cx="9144000" cy="614040"/>
          </a:xfrm>
        </p:spPr>
        <p:txBody>
          <a:bodyPr>
            <a:normAutofit/>
          </a:bodyPr>
          <a:lstStyle/>
          <a:p>
            <a:r>
              <a:rPr lang="ru-RU" sz="2400" b="0" dirty="0" smtClean="0">
                <a:ln>
                  <a:noFill/>
                </a:ln>
                <a:solidFill>
                  <a:schemeClr val="bg1"/>
                </a:solidFill>
                <a:effectLst/>
              </a:rPr>
              <a:t>Что сделано дома</a:t>
            </a:r>
            <a:endParaRPr lang="ru-RU" b="0" dirty="0">
              <a:ln>
                <a:solidFill>
                  <a:schemeClr val="bg1"/>
                </a:solidFill>
              </a:ln>
              <a:solidFill>
                <a:schemeClr val="accent6">
                  <a:lumMod val="75000"/>
                </a:schemeClr>
              </a:solidFill>
              <a:effectLst/>
            </a:endParaRPr>
          </a:p>
        </p:txBody>
      </p:sp>
      <p:sp>
        <p:nvSpPr>
          <p:cNvPr id="47" name="Прямоугольник 46"/>
          <p:cNvSpPr/>
          <p:nvPr/>
        </p:nvSpPr>
        <p:spPr>
          <a:xfrm>
            <a:off x="152089" y="607034"/>
            <a:ext cx="1186974" cy="360000"/>
          </a:xfrm>
          <a:prstGeom prst="rect">
            <a:avLst/>
          </a:prstGeom>
          <a:solidFill>
            <a:schemeClr val="accent3">
              <a:lumMod val="75000"/>
            </a:schemeClr>
          </a:solidFill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bg1"/>
                </a:solidFill>
              </a:rPr>
              <a:t>№ 2.8</a:t>
            </a:r>
            <a:endParaRPr lang="ru-RU" sz="2000" b="1" dirty="0">
              <a:solidFill>
                <a:schemeClr val="bg1"/>
              </a:solidFill>
            </a:endParaRPr>
          </a:p>
        </p:txBody>
      </p:sp>
      <p:sp>
        <p:nvSpPr>
          <p:cNvPr id="48" name="Скругленный прямоугольник 47"/>
          <p:cNvSpPr/>
          <p:nvPr/>
        </p:nvSpPr>
        <p:spPr>
          <a:xfrm>
            <a:off x="1626550" y="622540"/>
            <a:ext cx="612000" cy="360000"/>
          </a:xfrm>
          <a:prstGeom prst="round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63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chemeClr val="accent3">
                    <a:lumMod val="75000"/>
                  </a:schemeClr>
                </a:solidFill>
              </a:rPr>
              <a:t>3</a:t>
            </a:r>
            <a:r>
              <a:rPr lang="ru-RU" sz="2400" b="1" dirty="0" smtClean="0">
                <a:solidFill>
                  <a:schemeClr val="accent3">
                    <a:lumMod val="75000"/>
                  </a:schemeClr>
                </a:solidFill>
              </a:rPr>
              <a:t>)</a:t>
            </a:r>
            <a:endParaRPr lang="ru-RU" sz="2400" b="1" dirty="0">
              <a:solidFill>
                <a:schemeClr val="accent3">
                  <a:lumMod val="75000"/>
                </a:scheme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9" name="TextBox 48"/>
              <p:cNvSpPr txBox="1"/>
              <p:nvPr/>
            </p:nvSpPr>
            <p:spPr>
              <a:xfrm>
                <a:off x="2512716" y="584964"/>
                <a:ext cx="5474555" cy="2925929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>
                    <a:lumMod val="50000"/>
                  </a:schemeClr>
                </a:solidFill>
              </a:ln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ru-RU" sz="280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itchFamily="18" charset="0"/>
                            <a:cs typeface="Times New Roman" pitchFamily="18" charset="0"/>
                          </a:rPr>
                        </m:ctrlPr>
                      </m:fPr>
                      <m:num>
                        <m:r>
                          <a:rPr lang="ru-RU" sz="28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itchFamily="18" charset="0"/>
                            <a:cs typeface="Times New Roman" pitchFamily="18" charset="0"/>
                          </a:rPr>
                          <m:t>4</m:t>
                        </m:r>
                      </m:num>
                      <m:den>
                        <m:r>
                          <a:rPr lang="ru-RU" sz="28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itchFamily="18" charset="0"/>
                            <a:cs typeface="Times New Roman" pitchFamily="18" charset="0"/>
                          </a:rPr>
                          <m:t>7</m:t>
                        </m:r>
                      </m:den>
                    </m:f>
                  </m:oMath>
                </a14:m>
                <a:r>
                  <a:rPr lang="ru-RU" sz="2400" i="1" dirty="0" smtClean="0">
                    <a:solidFill>
                      <a:prstClr val="black"/>
                    </a:solidFill>
                    <a:latin typeface="Times New Roman" pitchFamily="18" charset="0"/>
                    <a:ea typeface="Cambria Math" pitchFamily="18" charset="0"/>
                    <a:cs typeface="Times New Roman" pitchFamily="18" charset="0"/>
                  </a:rPr>
                  <a:t>(0,56 – 4,2у) + 0,4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8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itchFamily="18" charset="0"/>
                            <a:cs typeface="Times New Roman" pitchFamily="18" charset="0"/>
                          </a:rPr>
                        </m:ctrlPr>
                      </m:fPr>
                      <m:num>
                        <m:r>
                          <a:rPr lang="ru-RU" sz="28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itchFamily="18" charset="0"/>
                            <a:cs typeface="Times New Roman" pitchFamily="18" charset="0"/>
                          </a:rPr>
                          <m:t>5</m:t>
                        </m:r>
                      </m:num>
                      <m:den>
                        <m:r>
                          <a:rPr lang="ru-RU" sz="28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itchFamily="18" charset="0"/>
                            <a:cs typeface="Times New Roman" pitchFamily="18" charset="0"/>
                          </a:rPr>
                          <m:t>1</m:t>
                        </m:r>
                        <m:r>
                          <a:rPr lang="ru-RU" sz="28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itchFamily="18" charset="0"/>
                            <a:cs typeface="Times New Roman" pitchFamily="18" charset="0"/>
                          </a:rPr>
                          <m:t>3</m:t>
                        </m:r>
                      </m:den>
                    </m:f>
                  </m:oMath>
                </a14:m>
                <a:r>
                  <a:rPr lang="ru-RU" sz="2400" i="1" dirty="0" smtClean="0">
                    <a:solidFill>
                      <a:prstClr val="black"/>
                    </a:solidFill>
                    <a:latin typeface="Times New Roman" pitchFamily="18" charset="0"/>
                    <a:ea typeface="Cambria Math" pitchFamily="18" charset="0"/>
                    <a:cs typeface="Times New Roman" pitchFamily="18" charset="0"/>
                  </a:rPr>
                  <a:t>(0,52 – 6,5у)</a:t>
                </a:r>
              </a:p>
              <a:p>
                <a:r>
                  <a:rPr lang="ru-RU" sz="2400" i="1" dirty="0" smtClean="0">
                    <a:solidFill>
                      <a:prstClr val="black"/>
                    </a:solidFill>
                    <a:latin typeface="Times New Roman" pitchFamily="18" charset="0"/>
                    <a:ea typeface="Cambria Math" pitchFamily="18" charset="0"/>
                    <a:cs typeface="Times New Roman" pitchFamily="18" charset="0"/>
                  </a:rPr>
                  <a:t>0,32 – 2,4у + 0,4= 0,2 – 2,5у</a:t>
                </a:r>
              </a:p>
              <a:p>
                <a:r>
                  <a:rPr lang="ru-RU" sz="2400" i="1" dirty="0" smtClean="0">
                    <a:solidFill>
                      <a:prstClr val="black"/>
                    </a:solidFill>
                    <a:latin typeface="Times New Roman" pitchFamily="18" charset="0"/>
                    <a:ea typeface="Cambria Math" pitchFamily="18" charset="0"/>
                    <a:cs typeface="Times New Roman" pitchFamily="18" charset="0"/>
                  </a:rPr>
                  <a:t> </a:t>
                </a:r>
                <a:r>
                  <a:rPr lang="ru-RU" sz="2400" i="1" dirty="0">
                    <a:solidFill>
                      <a:prstClr val="black"/>
                    </a:solidFill>
                    <a:latin typeface="Times New Roman" pitchFamily="18" charset="0"/>
                    <a:ea typeface="Cambria Math" pitchFamily="18" charset="0"/>
                    <a:cs typeface="Times New Roman" pitchFamily="18" charset="0"/>
                  </a:rPr>
                  <a:t> – </a:t>
                </a:r>
                <a:r>
                  <a:rPr lang="ru-RU" sz="2400" i="1" dirty="0" smtClean="0">
                    <a:solidFill>
                      <a:prstClr val="black"/>
                    </a:solidFill>
                    <a:latin typeface="Times New Roman" pitchFamily="18" charset="0"/>
                    <a:ea typeface="Cambria Math" pitchFamily="18" charset="0"/>
                    <a:cs typeface="Times New Roman" pitchFamily="18" charset="0"/>
                  </a:rPr>
                  <a:t>2,4у + 2,5у = 0,2 – 0,32 – 0,4</a:t>
                </a:r>
              </a:p>
              <a:p>
                <a:r>
                  <a:rPr lang="ru-RU" sz="2400" i="1" dirty="0">
                    <a:solidFill>
                      <a:prstClr val="black"/>
                    </a:solidFill>
                    <a:latin typeface="Times New Roman" pitchFamily="18" charset="0"/>
                    <a:ea typeface="Cambria Math" pitchFamily="18" charset="0"/>
                    <a:cs typeface="Times New Roman" pitchFamily="18" charset="0"/>
                  </a:rPr>
                  <a:t>0,1у = – 0,52 </a:t>
                </a:r>
                <a:endParaRPr lang="ru-RU" sz="2400" i="1" dirty="0" smtClean="0">
                  <a:solidFill>
                    <a:prstClr val="black"/>
                  </a:solidFill>
                  <a:latin typeface="Times New Roman" pitchFamily="18" charset="0"/>
                  <a:ea typeface="Cambria Math" pitchFamily="18" charset="0"/>
                  <a:cs typeface="Times New Roman" pitchFamily="18" charset="0"/>
                </a:endParaRPr>
              </a:p>
              <a:p>
                <a:r>
                  <a:rPr lang="ru-RU" sz="2400" i="1" dirty="0" smtClean="0">
                    <a:solidFill>
                      <a:prstClr val="black"/>
                    </a:solidFill>
                    <a:latin typeface="Times New Roman" pitchFamily="18" charset="0"/>
                    <a:ea typeface="Cambria Math" pitchFamily="18" charset="0"/>
                    <a:cs typeface="Times New Roman" pitchFamily="18" charset="0"/>
                  </a:rPr>
                  <a:t>у = </a:t>
                </a:r>
                <a:r>
                  <a:rPr lang="ru-RU" sz="2400" i="1" dirty="0">
                    <a:solidFill>
                      <a:prstClr val="black"/>
                    </a:solidFill>
                    <a:latin typeface="Times New Roman" pitchFamily="18" charset="0"/>
                    <a:ea typeface="Cambria Math" pitchFamily="18" charset="0"/>
                    <a:cs typeface="Times New Roman" pitchFamily="18" charset="0"/>
                  </a:rPr>
                  <a:t> – </a:t>
                </a:r>
                <a:r>
                  <a:rPr lang="ru-RU" sz="2400" i="1" dirty="0" smtClean="0">
                    <a:solidFill>
                      <a:prstClr val="black"/>
                    </a:solidFill>
                    <a:latin typeface="Times New Roman" pitchFamily="18" charset="0"/>
                    <a:ea typeface="Cambria Math" pitchFamily="18" charset="0"/>
                    <a:cs typeface="Times New Roman" pitchFamily="18" charset="0"/>
                  </a:rPr>
                  <a:t>0,52 : 0,1</a:t>
                </a:r>
              </a:p>
              <a:p>
                <a:r>
                  <a:rPr lang="ru-RU" sz="2400" i="1" dirty="0">
                    <a:solidFill>
                      <a:prstClr val="black"/>
                    </a:solidFill>
                    <a:latin typeface="Times New Roman" pitchFamily="18" charset="0"/>
                    <a:ea typeface="Cambria Math" pitchFamily="18" charset="0"/>
                    <a:cs typeface="Times New Roman" pitchFamily="18" charset="0"/>
                  </a:rPr>
                  <a:t>у =  – </a:t>
                </a:r>
                <a:r>
                  <a:rPr lang="ru-RU" sz="2400" i="1" dirty="0" smtClean="0">
                    <a:solidFill>
                      <a:prstClr val="black"/>
                    </a:solidFill>
                    <a:latin typeface="Times New Roman" pitchFamily="18" charset="0"/>
                    <a:ea typeface="Cambria Math" pitchFamily="18" charset="0"/>
                    <a:cs typeface="Times New Roman" pitchFamily="18" charset="0"/>
                  </a:rPr>
                  <a:t>5,2</a:t>
                </a:r>
              </a:p>
              <a:p>
                <a:r>
                  <a:rPr lang="ru-RU" sz="2400" i="1" dirty="0">
                    <a:solidFill>
                      <a:prstClr val="black"/>
                    </a:solidFill>
                    <a:latin typeface="Times New Roman" pitchFamily="18" charset="0"/>
                    <a:ea typeface="Cambria Math" pitchFamily="18" charset="0"/>
                    <a:cs typeface="Times New Roman" pitchFamily="18" charset="0"/>
                  </a:rPr>
                  <a:t>Ответ:  – </a:t>
                </a:r>
                <a:r>
                  <a:rPr lang="ru-RU" sz="2400" i="1" dirty="0" smtClean="0">
                    <a:solidFill>
                      <a:prstClr val="black"/>
                    </a:solidFill>
                    <a:latin typeface="Times New Roman" pitchFamily="18" charset="0"/>
                    <a:ea typeface="Cambria Math" pitchFamily="18" charset="0"/>
                    <a:cs typeface="Times New Roman" pitchFamily="18" charset="0"/>
                  </a:rPr>
                  <a:t>5,2 </a:t>
                </a:r>
                <a:endParaRPr lang="ru-RU" sz="2400" i="1" dirty="0">
                  <a:solidFill>
                    <a:prstClr val="black"/>
                  </a:solidFill>
                  <a:latin typeface="Times New Roman" pitchFamily="18" charset="0"/>
                  <a:ea typeface="Cambria Math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49" name="TextBox 4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12716" y="584964"/>
                <a:ext cx="5474555" cy="2925929"/>
              </a:xfrm>
              <a:prstGeom prst="rect">
                <a:avLst/>
              </a:prstGeom>
              <a:blipFill>
                <a:blip r:embed="rId2"/>
                <a:stretch>
                  <a:fillRect l="-1556" b="-3734"/>
                </a:stretch>
              </a:blipFill>
              <a:ln>
                <a:solidFill>
                  <a:schemeClr val="bg1">
                    <a:lumMod val="50000"/>
                  </a:schemeClr>
                </a:solidFill>
              </a:ln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1962062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8"/>
                  </p:tgtEl>
                </p:cond>
              </p:nextCondLst>
            </p:seq>
          </p:childTnLst>
        </p:cTn>
      </p:par>
    </p:tnLst>
    <p:bldLst>
      <p:bldP spid="4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Группа 4"/>
          <p:cNvGrpSpPr/>
          <p:nvPr/>
        </p:nvGrpSpPr>
        <p:grpSpPr>
          <a:xfrm>
            <a:off x="0" y="6408000"/>
            <a:ext cx="9144000" cy="331416"/>
            <a:chOff x="0" y="3645024"/>
            <a:chExt cx="9144000" cy="331416"/>
          </a:xfrm>
        </p:grpSpPr>
        <p:sp>
          <p:nvSpPr>
            <p:cNvPr id="6" name="Прямоугольник 5"/>
            <p:cNvSpPr/>
            <p:nvPr userDrawn="1"/>
          </p:nvSpPr>
          <p:spPr>
            <a:xfrm>
              <a:off x="0" y="3645024"/>
              <a:ext cx="9144000" cy="324000"/>
            </a:xfrm>
            <a:prstGeom prst="rect">
              <a:avLst/>
            </a:prstGeom>
            <a:solidFill>
              <a:schemeClr val="bg2">
                <a:lumMod val="50000"/>
                <a:alpha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cxnSp>
          <p:nvCxnSpPr>
            <p:cNvPr id="7" name="Прямая соединительная линия 6"/>
            <p:cNvCxnSpPr/>
            <p:nvPr userDrawn="1"/>
          </p:nvCxnSpPr>
          <p:spPr>
            <a:xfrm>
              <a:off x="0" y="3976440"/>
              <a:ext cx="9144000" cy="0"/>
            </a:xfrm>
            <a:prstGeom prst="line">
              <a:avLst/>
            </a:prstGeom>
            <a:ln w="25400">
              <a:solidFill>
                <a:schemeClr val="bg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Прямая соединительная линия 7"/>
            <p:cNvCxnSpPr/>
            <p:nvPr userDrawn="1"/>
          </p:nvCxnSpPr>
          <p:spPr>
            <a:xfrm>
              <a:off x="0" y="3645024"/>
              <a:ext cx="9144000" cy="0"/>
            </a:xfrm>
            <a:prstGeom prst="line">
              <a:avLst/>
            </a:prstGeom>
            <a:ln w="25400">
              <a:solidFill>
                <a:schemeClr val="bg1"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7" name="Группа 16"/>
          <p:cNvGrpSpPr/>
          <p:nvPr/>
        </p:nvGrpSpPr>
        <p:grpSpPr>
          <a:xfrm>
            <a:off x="0" y="72000"/>
            <a:ext cx="9144000" cy="468000"/>
            <a:chOff x="0" y="72000"/>
            <a:chExt cx="9144000" cy="468000"/>
          </a:xfrm>
        </p:grpSpPr>
        <p:sp>
          <p:nvSpPr>
            <p:cNvPr id="10" name="Прямоугольник 9"/>
            <p:cNvSpPr/>
            <p:nvPr userDrawn="1"/>
          </p:nvSpPr>
          <p:spPr>
            <a:xfrm>
              <a:off x="0" y="72000"/>
              <a:ext cx="9144000" cy="468000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267034"/>
                </a:solidFill>
              </a:endParaRPr>
            </a:p>
          </p:txBody>
        </p:sp>
        <p:cxnSp>
          <p:nvCxnSpPr>
            <p:cNvPr id="11" name="Прямая соединительная линия 10"/>
            <p:cNvCxnSpPr/>
            <p:nvPr userDrawn="1"/>
          </p:nvCxnSpPr>
          <p:spPr>
            <a:xfrm>
              <a:off x="0" y="540000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 userDrawn="1"/>
          </p:nvCxnSpPr>
          <p:spPr>
            <a:xfrm>
              <a:off x="0" y="72000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-36000"/>
            <a:ext cx="9144000" cy="614040"/>
          </a:xfrm>
        </p:spPr>
        <p:txBody>
          <a:bodyPr>
            <a:normAutofit/>
          </a:bodyPr>
          <a:lstStyle/>
          <a:p>
            <a:r>
              <a:rPr lang="ru-RU" sz="2400" b="0" dirty="0" smtClean="0">
                <a:ln>
                  <a:noFill/>
                </a:ln>
                <a:solidFill>
                  <a:schemeClr val="bg1"/>
                </a:solidFill>
                <a:effectLst/>
              </a:rPr>
              <a:t>Что сделано дома</a:t>
            </a:r>
            <a:endParaRPr lang="ru-RU" b="0" dirty="0">
              <a:ln>
                <a:solidFill>
                  <a:schemeClr val="bg1"/>
                </a:solidFill>
              </a:ln>
              <a:solidFill>
                <a:schemeClr val="accent6">
                  <a:lumMod val="75000"/>
                </a:schemeClr>
              </a:solidFill>
              <a:effectLst/>
            </a:endParaRPr>
          </a:p>
        </p:txBody>
      </p:sp>
      <p:sp>
        <p:nvSpPr>
          <p:cNvPr id="47" name="Прямоугольник 46"/>
          <p:cNvSpPr/>
          <p:nvPr/>
        </p:nvSpPr>
        <p:spPr>
          <a:xfrm>
            <a:off x="152089" y="607034"/>
            <a:ext cx="1186974" cy="360000"/>
          </a:xfrm>
          <a:prstGeom prst="rect">
            <a:avLst/>
          </a:prstGeom>
          <a:solidFill>
            <a:schemeClr val="accent3">
              <a:lumMod val="75000"/>
            </a:schemeClr>
          </a:solidFill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bg1"/>
                </a:solidFill>
              </a:rPr>
              <a:t>№ 2.10</a:t>
            </a:r>
            <a:endParaRPr lang="ru-RU" sz="2000" b="1" dirty="0">
              <a:solidFill>
                <a:schemeClr val="bg1"/>
              </a:solidFill>
            </a:endParaRPr>
          </a:p>
        </p:txBody>
      </p:sp>
      <p:sp>
        <p:nvSpPr>
          <p:cNvPr id="48" name="Скругленный прямоугольник 47"/>
          <p:cNvSpPr/>
          <p:nvPr/>
        </p:nvSpPr>
        <p:spPr>
          <a:xfrm>
            <a:off x="1626550" y="622540"/>
            <a:ext cx="612000" cy="360000"/>
          </a:xfrm>
          <a:prstGeom prst="round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63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3">
                    <a:lumMod val="75000"/>
                  </a:schemeClr>
                </a:solidFill>
              </a:rPr>
              <a:t>1)</a:t>
            </a:r>
            <a:endParaRPr lang="ru-RU" sz="2400" b="1" dirty="0">
              <a:solidFill>
                <a:schemeClr val="accent3">
                  <a:lumMod val="75000"/>
                </a:scheme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9" name="TextBox 48"/>
              <p:cNvSpPr txBox="1"/>
              <p:nvPr/>
            </p:nvSpPr>
            <p:spPr>
              <a:xfrm>
                <a:off x="2512716" y="584964"/>
                <a:ext cx="5474555" cy="3349891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>
                    <a:lumMod val="50000"/>
                  </a:schemeClr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ru-RU" sz="2400" i="1" dirty="0" smtClean="0">
                    <a:solidFill>
                      <a:prstClr val="black"/>
                    </a:solidFill>
                    <a:latin typeface="Times New Roman" pitchFamily="18" charset="0"/>
                    <a:ea typeface="Cambria Math" pitchFamily="18" charset="0"/>
                    <a:cs typeface="Times New Roman" pitchFamily="18" charset="0"/>
                  </a:rPr>
                  <a:t> – 36(6х </a:t>
                </a:r>
                <a:r>
                  <a:rPr lang="ru-RU" sz="2400" i="1" dirty="0">
                    <a:solidFill>
                      <a:prstClr val="black"/>
                    </a:solidFill>
                    <a:latin typeface="Times New Roman" pitchFamily="18" charset="0"/>
                    <a:ea typeface="Cambria Math" pitchFamily="18" charset="0"/>
                    <a:cs typeface="Times New Roman" pitchFamily="18" charset="0"/>
                  </a:rPr>
                  <a:t>+</a:t>
                </a:r>
                <a:r>
                  <a:rPr lang="ru-RU" sz="2400" i="1" dirty="0" smtClean="0">
                    <a:solidFill>
                      <a:prstClr val="black"/>
                    </a:solidFill>
                    <a:latin typeface="Times New Roman" pitchFamily="18" charset="0"/>
                    <a:ea typeface="Cambria Math" pitchFamily="18" charset="0"/>
                    <a:cs typeface="Times New Roman" pitchFamily="18" charset="0"/>
                  </a:rPr>
                  <a:t> </a:t>
                </a:r>
                <a:r>
                  <a:rPr lang="ru-RU" sz="2400" i="1" dirty="0">
                    <a:solidFill>
                      <a:prstClr val="black"/>
                    </a:solidFill>
                    <a:latin typeface="Times New Roman" pitchFamily="18" charset="0"/>
                    <a:ea typeface="Cambria Math" pitchFamily="18" charset="0"/>
                    <a:cs typeface="Times New Roman" pitchFamily="18" charset="0"/>
                  </a:rPr>
                  <a:t>1</a:t>
                </a:r>
                <a:r>
                  <a:rPr lang="ru-RU" sz="2400" i="1" dirty="0" smtClean="0">
                    <a:solidFill>
                      <a:prstClr val="black"/>
                    </a:solidFill>
                    <a:latin typeface="Times New Roman" pitchFamily="18" charset="0"/>
                    <a:ea typeface="Cambria Math" pitchFamily="18" charset="0"/>
                    <a:cs typeface="Times New Roman" pitchFamily="18" charset="0"/>
                  </a:rPr>
                  <a:t>) = 9(4 – 2х) |</a:t>
                </a:r>
                <a:r>
                  <a:rPr lang="ru-RU" sz="2400" dirty="0" smtClean="0">
                    <a:solidFill>
                      <a:prstClr val="black"/>
                    </a:solidFill>
                    <a:latin typeface="Times New Roman" pitchFamily="18" charset="0"/>
                    <a:ea typeface="Cambria Math" pitchFamily="18" charset="0"/>
                    <a:cs typeface="Times New Roman" pitchFamily="18" charset="0"/>
                  </a:rPr>
                  <a:t>: 9</a:t>
                </a:r>
              </a:p>
              <a:p>
                <a:r>
                  <a:rPr lang="ru-RU" sz="2400" i="1" dirty="0">
                    <a:solidFill>
                      <a:prstClr val="black"/>
                    </a:solidFill>
                    <a:latin typeface="Times New Roman" pitchFamily="18" charset="0"/>
                    <a:ea typeface="Cambria Math" pitchFamily="18" charset="0"/>
                    <a:cs typeface="Times New Roman" pitchFamily="18" charset="0"/>
                  </a:rPr>
                  <a:t> – </a:t>
                </a:r>
                <a:r>
                  <a:rPr lang="ru-RU" sz="2400" i="1" dirty="0" smtClean="0">
                    <a:solidFill>
                      <a:prstClr val="black"/>
                    </a:solidFill>
                    <a:latin typeface="Times New Roman" pitchFamily="18" charset="0"/>
                    <a:ea typeface="Cambria Math" pitchFamily="18" charset="0"/>
                    <a:cs typeface="Times New Roman" pitchFamily="18" charset="0"/>
                  </a:rPr>
                  <a:t>4(6х + 1) = 4 – 2х</a:t>
                </a:r>
              </a:p>
              <a:p>
                <a:r>
                  <a:rPr lang="ru-RU" sz="2400" i="1" dirty="0">
                    <a:solidFill>
                      <a:prstClr val="black"/>
                    </a:solidFill>
                    <a:latin typeface="Times New Roman" pitchFamily="18" charset="0"/>
                    <a:ea typeface="Cambria Math" pitchFamily="18" charset="0"/>
                    <a:cs typeface="Times New Roman" pitchFamily="18" charset="0"/>
                  </a:rPr>
                  <a:t> – </a:t>
                </a:r>
                <a:r>
                  <a:rPr lang="ru-RU" sz="2400" i="1" dirty="0" smtClean="0">
                    <a:solidFill>
                      <a:prstClr val="black"/>
                    </a:solidFill>
                    <a:latin typeface="Times New Roman" pitchFamily="18" charset="0"/>
                    <a:ea typeface="Cambria Math" pitchFamily="18" charset="0"/>
                    <a:cs typeface="Times New Roman" pitchFamily="18" charset="0"/>
                  </a:rPr>
                  <a:t> 24х – 4 = 4 – 2х</a:t>
                </a:r>
              </a:p>
              <a:p>
                <a:r>
                  <a:rPr lang="ru-RU" sz="2400" i="1" dirty="0">
                    <a:solidFill>
                      <a:prstClr val="black"/>
                    </a:solidFill>
                    <a:latin typeface="Times New Roman" pitchFamily="18" charset="0"/>
                    <a:ea typeface="Cambria Math" pitchFamily="18" charset="0"/>
                    <a:cs typeface="Times New Roman" pitchFamily="18" charset="0"/>
                  </a:rPr>
                  <a:t> – </a:t>
                </a:r>
                <a:r>
                  <a:rPr lang="ru-RU" sz="2400" i="1" dirty="0" smtClean="0">
                    <a:solidFill>
                      <a:prstClr val="black"/>
                    </a:solidFill>
                    <a:latin typeface="Times New Roman" pitchFamily="18" charset="0"/>
                    <a:ea typeface="Cambria Math" pitchFamily="18" charset="0"/>
                    <a:cs typeface="Times New Roman" pitchFamily="18" charset="0"/>
                  </a:rPr>
                  <a:t>24х + 2х = 4 + 4</a:t>
                </a:r>
              </a:p>
              <a:p>
                <a:r>
                  <a:rPr lang="ru-RU" sz="2400" i="1" dirty="0">
                    <a:solidFill>
                      <a:prstClr val="black"/>
                    </a:solidFill>
                    <a:latin typeface="Times New Roman" pitchFamily="18" charset="0"/>
                    <a:ea typeface="Cambria Math" pitchFamily="18" charset="0"/>
                    <a:cs typeface="Times New Roman" pitchFamily="18" charset="0"/>
                  </a:rPr>
                  <a:t> – </a:t>
                </a:r>
                <a:r>
                  <a:rPr lang="ru-RU" sz="2400" i="1" dirty="0" smtClean="0">
                    <a:solidFill>
                      <a:prstClr val="black"/>
                    </a:solidFill>
                    <a:latin typeface="Times New Roman" pitchFamily="18" charset="0"/>
                    <a:ea typeface="Cambria Math" pitchFamily="18" charset="0"/>
                    <a:cs typeface="Times New Roman" pitchFamily="18" charset="0"/>
                  </a:rPr>
                  <a:t>22х = 8</a:t>
                </a:r>
              </a:p>
              <a:p>
                <a:r>
                  <a:rPr lang="ru-RU" sz="2400" i="1" dirty="0" smtClean="0">
                    <a:solidFill>
                      <a:prstClr val="black"/>
                    </a:solidFill>
                    <a:latin typeface="Times New Roman" pitchFamily="18" charset="0"/>
                    <a:ea typeface="Cambria Math" pitchFamily="18" charset="0"/>
                    <a:cs typeface="Times New Roman" pitchFamily="18" charset="0"/>
                  </a:rPr>
                  <a:t>х = 8 : (</a:t>
                </a:r>
                <a:r>
                  <a:rPr lang="ru-RU" sz="2400" i="1" dirty="0">
                    <a:solidFill>
                      <a:prstClr val="black"/>
                    </a:solidFill>
                    <a:latin typeface="Times New Roman" pitchFamily="18" charset="0"/>
                    <a:ea typeface="Cambria Math" pitchFamily="18" charset="0"/>
                    <a:cs typeface="Times New Roman" pitchFamily="18" charset="0"/>
                  </a:rPr>
                  <a:t>– </a:t>
                </a:r>
                <a:r>
                  <a:rPr lang="ru-RU" sz="2400" i="1" dirty="0" smtClean="0">
                    <a:solidFill>
                      <a:prstClr val="black"/>
                    </a:solidFill>
                    <a:latin typeface="Times New Roman" pitchFamily="18" charset="0"/>
                    <a:ea typeface="Cambria Math" pitchFamily="18" charset="0"/>
                    <a:cs typeface="Times New Roman" pitchFamily="18" charset="0"/>
                  </a:rPr>
                  <a:t>22)</a:t>
                </a:r>
              </a:p>
              <a:p>
                <a:r>
                  <a:rPr lang="ru-RU" sz="2400" i="1" dirty="0" smtClean="0">
                    <a:solidFill>
                      <a:prstClr val="black"/>
                    </a:solidFill>
                    <a:latin typeface="Times New Roman" pitchFamily="18" charset="0"/>
                    <a:ea typeface="Cambria Math" pitchFamily="18" charset="0"/>
                    <a:cs typeface="Times New Roman" pitchFamily="18" charset="0"/>
                  </a:rPr>
                  <a:t>х = </a:t>
                </a:r>
                <a:r>
                  <a:rPr lang="ru-RU" sz="2400" i="1" dirty="0">
                    <a:solidFill>
                      <a:prstClr val="black"/>
                    </a:solidFill>
                    <a:latin typeface="Times New Roman" pitchFamily="18" charset="0"/>
                    <a:ea typeface="Cambria Math" pitchFamily="18" charset="0"/>
                    <a:cs typeface="Times New Roman" pitchFamily="18" charset="0"/>
                  </a:rPr>
                  <a:t> –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40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itchFamily="18" charset="0"/>
                            <a:cs typeface="Times New Roman" pitchFamily="18" charset="0"/>
                          </a:rPr>
                        </m:ctrlPr>
                      </m:fPr>
                      <m:num>
                        <m:r>
                          <a:rPr lang="ru-RU" sz="24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itchFamily="18" charset="0"/>
                            <a:cs typeface="Times New Roman" pitchFamily="18" charset="0"/>
                          </a:rPr>
                          <m:t>4</m:t>
                        </m:r>
                      </m:num>
                      <m:den>
                        <m:r>
                          <a:rPr lang="ru-RU" sz="24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itchFamily="18" charset="0"/>
                            <a:cs typeface="Times New Roman" pitchFamily="18" charset="0"/>
                          </a:rPr>
                          <m:t>11</m:t>
                        </m:r>
                      </m:den>
                    </m:f>
                  </m:oMath>
                </a14:m>
                <a:endParaRPr lang="ru-RU" sz="2400" i="1" dirty="0" smtClean="0">
                  <a:solidFill>
                    <a:prstClr val="black"/>
                  </a:solidFill>
                  <a:latin typeface="Times New Roman" pitchFamily="18" charset="0"/>
                  <a:ea typeface="Cambria Math" pitchFamily="18" charset="0"/>
                  <a:cs typeface="Times New Roman" pitchFamily="18" charset="0"/>
                </a:endParaRPr>
              </a:p>
              <a:p>
                <a:r>
                  <a:rPr lang="ru-RU" sz="2400" i="1" dirty="0">
                    <a:solidFill>
                      <a:prstClr val="black"/>
                    </a:solidFill>
                    <a:latin typeface="Times New Roman" pitchFamily="18" charset="0"/>
                    <a:ea typeface="Cambria Math" pitchFamily="18" charset="0"/>
                    <a:cs typeface="Times New Roman" pitchFamily="18" charset="0"/>
                  </a:rPr>
                  <a:t>Ответ: –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4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itchFamily="18" charset="0"/>
                            <a:cs typeface="Times New Roman" pitchFamily="18" charset="0"/>
                          </a:rPr>
                        </m:ctrlPr>
                      </m:fPr>
                      <m:num>
                        <m:r>
                          <a:rPr lang="ru-RU" sz="24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itchFamily="18" charset="0"/>
                            <a:cs typeface="Times New Roman" pitchFamily="18" charset="0"/>
                          </a:rPr>
                          <m:t>4</m:t>
                        </m:r>
                      </m:num>
                      <m:den>
                        <m:r>
                          <a:rPr lang="ru-RU" sz="24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itchFamily="18" charset="0"/>
                            <a:cs typeface="Times New Roman" pitchFamily="18" charset="0"/>
                          </a:rPr>
                          <m:t>11</m:t>
                        </m:r>
                      </m:den>
                    </m:f>
                  </m:oMath>
                </a14:m>
                <a:r>
                  <a:rPr lang="en-US" sz="2400" i="1" dirty="0" smtClean="0">
                    <a:solidFill>
                      <a:prstClr val="black"/>
                    </a:solidFill>
                    <a:latin typeface="Times New Roman" pitchFamily="18" charset="0"/>
                    <a:ea typeface="Cambria Math" pitchFamily="18" charset="0"/>
                    <a:cs typeface="Times New Roman" pitchFamily="18" charset="0"/>
                  </a:rPr>
                  <a:t>;</a:t>
                </a:r>
                <a:endParaRPr lang="ru-RU" sz="2400" i="1" dirty="0">
                  <a:solidFill>
                    <a:prstClr val="black"/>
                  </a:solidFill>
                  <a:latin typeface="Times New Roman" pitchFamily="18" charset="0"/>
                  <a:ea typeface="Cambria Math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49" name="TextBox 4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12716" y="584964"/>
                <a:ext cx="5474555" cy="3349891"/>
              </a:xfrm>
              <a:prstGeom prst="rect">
                <a:avLst/>
              </a:prstGeom>
              <a:blipFill>
                <a:blip r:embed="rId2"/>
                <a:stretch>
                  <a:fillRect l="-1556" t="-1270" b="-726"/>
                </a:stretch>
              </a:blipFill>
              <a:ln>
                <a:solidFill>
                  <a:schemeClr val="bg1">
                    <a:lumMod val="50000"/>
                  </a:schemeClr>
                </a:solidFill>
              </a:ln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1" name="Прямоугольник 20"/>
          <p:cNvSpPr/>
          <p:nvPr/>
        </p:nvSpPr>
        <p:spPr>
          <a:xfrm>
            <a:off x="152089" y="4013955"/>
            <a:ext cx="1186974" cy="360000"/>
          </a:xfrm>
          <a:prstGeom prst="rect">
            <a:avLst/>
          </a:prstGeom>
          <a:solidFill>
            <a:schemeClr val="accent3">
              <a:lumMod val="75000"/>
            </a:schemeClr>
          </a:solidFill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bg1"/>
                </a:solidFill>
              </a:rPr>
              <a:t>№ 2.10</a:t>
            </a:r>
            <a:endParaRPr lang="ru-RU" sz="2000" b="1" dirty="0">
              <a:solidFill>
                <a:schemeClr val="bg1"/>
              </a:solidFill>
            </a:endParaRPr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1630711" y="4001379"/>
            <a:ext cx="612000" cy="360000"/>
          </a:xfrm>
          <a:prstGeom prst="round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63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3">
                    <a:lumMod val="75000"/>
                  </a:schemeClr>
                </a:solidFill>
              </a:rPr>
              <a:t>2)</a:t>
            </a:r>
            <a:endParaRPr lang="ru-RU" sz="2400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2512716" y="3973146"/>
            <a:ext cx="5474555" cy="2308324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ru-RU" sz="2400" i="1" dirty="0" smtClean="0">
                <a:solidFill>
                  <a:prstClr val="black"/>
                </a:solidFill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3,2(3х – 2) </a:t>
            </a:r>
            <a:r>
              <a:rPr lang="ru-RU" sz="2400" i="1" dirty="0">
                <a:solidFill>
                  <a:prstClr val="black"/>
                </a:solidFill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= – </a:t>
            </a:r>
            <a:r>
              <a:rPr lang="ru-RU" sz="2400" i="1" dirty="0" smtClean="0">
                <a:solidFill>
                  <a:prstClr val="black"/>
                </a:solidFill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4,8(6 – </a:t>
            </a:r>
            <a:r>
              <a:rPr lang="ru-RU" sz="2400" i="1" dirty="0">
                <a:solidFill>
                  <a:prstClr val="black"/>
                </a:solidFill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2х) </a:t>
            </a:r>
            <a:r>
              <a:rPr lang="ru-RU" sz="2400" i="1" dirty="0" smtClean="0">
                <a:solidFill>
                  <a:prstClr val="black"/>
                </a:solidFill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|</a:t>
            </a:r>
            <a:r>
              <a:rPr lang="ru-RU" sz="2400" dirty="0" smtClean="0">
                <a:solidFill>
                  <a:prstClr val="black"/>
                </a:solidFill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: 1,6</a:t>
            </a:r>
          </a:p>
          <a:p>
            <a:r>
              <a:rPr lang="ru-RU" sz="2400" i="1" dirty="0" smtClean="0">
                <a:solidFill>
                  <a:prstClr val="black"/>
                </a:solidFill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2(3х – 2) </a:t>
            </a:r>
            <a:r>
              <a:rPr lang="ru-RU" sz="2400" i="1" dirty="0">
                <a:solidFill>
                  <a:prstClr val="black"/>
                </a:solidFill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= – 3(6 </a:t>
            </a:r>
            <a:r>
              <a:rPr lang="ru-RU" sz="2400" i="1" dirty="0" smtClean="0">
                <a:solidFill>
                  <a:prstClr val="black"/>
                </a:solidFill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– 2х) </a:t>
            </a:r>
          </a:p>
          <a:p>
            <a:r>
              <a:rPr lang="ru-RU" sz="2400" i="1" dirty="0" smtClean="0">
                <a:solidFill>
                  <a:prstClr val="black"/>
                </a:solidFill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6х – 4 = </a:t>
            </a:r>
            <a:r>
              <a:rPr lang="ru-RU" sz="2400" i="1" dirty="0">
                <a:solidFill>
                  <a:prstClr val="black"/>
                </a:solidFill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–</a:t>
            </a:r>
            <a:r>
              <a:rPr lang="ru-RU" sz="2400" i="1" dirty="0" smtClean="0">
                <a:solidFill>
                  <a:prstClr val="black"/>
                </a:solidFill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 18 + 6х</a:t>
            </a:r>
          </a:p>
          <a:p>
            <a:r>
              <a:rPr lang="ru-RU" sz="2400" i="1" dirty="0">
                <a:solidFill>
                  <a:prstClr val="black"/>
                </a:solidFill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6х – 6х = – </a:t>
            </a:r>
            <a:r>
              <a:rPr lang="ru-RU" sz="2400" i="1" dirty="0" smtClean="0">
                <a:solidFill>
                  <a:prstClr val="black"/>
                </a:solidFill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18 ++ 4</a:t>
            </a:r>
          </a:p>
          <a:p>
            <a:r>
              <a:rPr lang="ru-RU" sz="2400" i="1" dirty="0">
                <a:solidFill>
                  <a:prstClr val="black"/>
                </a:solidFill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0х = – </a:t>
            </a:r>
            <a:r>
              <a:rPr lang="ru-RU" sz="2400" i="1" dirty="0" smtClean="0">
                <a:solidFill>
                  <a:prstClr val="black"/>
                </a:solidFill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14</a:t>
            </a:r>
          </a:p>
          <a:p>
            <a:r>
              <a:rPr lang="ru-RU" sz="2400" i="1" dirty="0" smtClean="0">
                <a:solidFill>
                  <a:prstClr val="black"/>
                </a:solidFill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Ответ: корней нет</a:t>
            </a:r>
          </a:p>
        </p:txBody>
      </p:sp>
    </p:spTree>
    <p:extLst>
      <p:ext uri="{BB962C8B-B14F-4D97-AF65-F5344CB8AC3E}">
        <p14:creationId xmlns:p14="http://schemas.microsoft.com/office/powerpoint/2010/main" val="22683128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8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</p:childTnLst>
        </p:cTn>
      </p:par>
    </p:tnLst>
    <p:bldLst>
      <p:bldP spid="49" grpId="0" animBg="1"/>
      <p:bldP spid="2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Группа 4"/>
          <p:cNvGrpSpPr/>
          <p:nvPr/>
        </p:nvGrpSpPr>
        <p:grpSpPr>
          <a:xfrm>
            <a:off x="0" y="6408000"/>
            <a:ext cx="9144000" cy="331416"/>
            <a:chOff x="0" y="3645024"/>
            <a:chExt cx="9144000" cy="331416"/>
          </a:xfrm>
        </p:grpSpPr>
        <p:sp>
          <p:nvSpPr>
            <p:cNvPr id="6" name="Прямоугольник 5"/>
            <p:cNvSpPr/>
            <p:nvPr userDrawn="1"/>
          </p:nvSpPr>
          <p:spPr>
            <a:xfrm>
              <a:off x="0" y="3645024"/>
              <a:ext cx="9144000" cy="324000"/>
            </a:xfrm>
            <a:prstGeom prst="rect">
              <a:avLst/>
            </a:prstGeom>
            <a:solidFill>
              <a:schemeClr val="bg2">
                <a:lumMod val="50000"/>
                <a:alpha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cxnSp>
          <p:nvCxnSpPr>
            <p:cNvPr id="7" name="Прямая соединительная линия 6"/>
            <p:cNvCxnSpPr/>
            <p:nvPr userDrawn="1"/>
          </p:nvCxnSpPr>
          <p:spPr>
            <a:xfrm>
              <a:off x="0" y="3976440"/>
              <a:ext cx="9144000" cy="0"/>
            </a:xfrm>
            <a:prstGeom prst="line">
              <a:avLst/>
            </a:prstGeom>
            <a:ln w="25400">
              <a:solidFill>
                <a:schemeClr val="bg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Прямая соединительная линия 7"/>
            <p:cNvCxnSpPr/>
            <p:nvPr userDrawn="1"/>
          </p:nvCxnSpPr>
          <p:spPr>
            <a:xfrm>
              <a:off x="0" y="3645024"/>
              <a:ext cx="9144000" cy="0"/>
            </a:xfrm>
            <a:prstGeom prst="line">
              <a:avLst/>
            </a:prstGeom>
            <a:ln w="25400">
              <a:solidFill>
                <a:schemeClr val="bg1"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7" name="Группа 16"/>
          <p:cNvGrpSpPr/>
          <p:nvPr/>
        </p:nvGrpSpPr>
        <p:grpSpPr>
          <a:xfrm>
            <a:off x="0" y="72000"/>
            <a:ext cx="9144000" cy="468000"/>
            <a:chOff x="0" y="72000"/>
            <a:chExt cx="9144000" cy="468000"/>
          </a:xfrm>
        </p:grpSpPr>
        <p:sp>
          <p:nvSpPr>
            <p:cNvPr id="10" name="Прямоугольник 9"/>
            <p:cNvSpPr/>
            <p:nvPr userDrawn="1"/>
          </p:nvSpPr>
          <p:spPr>
            <a:xfrm>
              <a:off x="0" y="72000"/>
              <a:ext cx="9144000" cy="468000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267034"/>
                </a:solidFill>
              </a:endParaRPr>
            </a:p>
          </p:txBody>
        </p:sp>
        <p:cxnSp>
          <p:nvCxnSpPr>
            <p:cNvPr id="11" name="Прямая соединительная линия 10"/>
            <p:cNvCxnSpPr/>
            <p:nvPr userDrawn="1"/>
          </p:nvCxnSpPr>
          <p:spPr>
            <a:xfrm>
              <a:off x="0" y="540000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 userDrawn="1"/>
          </p:nvCxnSpPr>
          <p:spPr>
            <a:xfrm>
              <a:off x="0" y="72000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-36000"/>
            <a:ext cx="9144000" cy="614040"/>
          </a:xfrm>
        </p:spPr>
        <p:txBody>
          <a:bodyPr>
            <a:normAutofit/>
          </a:bodyPr>
          <a:lstStyle/>
          <a:p>
            <a:r>
              <a:rPr lang="ru-RU" sz="2400" b="0" dirty="0" smtClean="0">
                <a:ln>
                  <a:noFill/>
                </a:ln>
                <a:solidFill>
                  <a:schemeClr val="bg1"/>
                </a:solidFill>
                <a:effectLst/>
              </a:rPr>
              <a:t>Что сделано дома</a:t>
            </a:r>
            <a:endParaRPr lang="ru-RU" b="0" dirty="0">
              <a:ln>
                <a:solidFill>
                  <a:schemeClr val="bg1"/>
                </a:solidFill>
              </a:ln>
              <a:solidFill>
                <a:schemeClr val="accent6">
                  <a:lumMod val="75000"/>
                </a:schemeClr>
              </a:solidFill>
              <a:effectLst/>
            </a:endParaRPr>
          </a:p>
        </p:txBody>
      </p:sp>
      <p:sp>
        <p:nvSpPr>
          <p:cNvPr id="47" name="Прямоугольник 46"/>
          <p:cNvSpPr/>
          <p:nvPr/>
        </p:nvSpPr>
        <p:spPr>
          <a:xfrm>
            <a:off x="152089" y="607034"/>
            <a:ext cx="1186974" cy="360000"/>
          </a:xfrm>
          <a:prstGeom prst="rect">
            <a:avLst/>
          </a:prstGeom>
          <a:solidFill>
            <a:schemeClr val="accent3">
              <a:lumMod val="75000"/>
            </a:schemeClr>
          </a:solidFill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bg1"/>
                </a:solidFill>
              </a:rPr>
              <a:t>№ 2.14</a:t>
            </a:r>
            <a:endParaRPr lang="ru-RU" sz="2000" b="1" dirty="0">
              <a:solidFill>
                <a:schemeClr val="bg1"/>
              </a:solidFill>
            </a:endParaRPr>
          </a:p>
        </p:txBody>
      </p:sp>
      <p:sp>
        <p:nvSpPr>
          <p:cNvPr id="48" name="Скругленный прямоугольник 47"/>
          <p:cNvSpPr/>
          <p:nvPr/>
        </p:nvSpPr>
        <p:spPr>
          <a:xfrm>
            <a:off x="1626550" y="622540"/>
            <a:ext cx="612000" cy="360000"/>
          </a:xfrm>
          <a:prstGeom prst="round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63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3">
                    <a:lumMod val="75000"/>
                  </a:schemeClr>
                </a:solidFill>
              </a:rPr>
              <a:t>1)</a:t>
            </a:r>
            <a:endParaRPr lang="ru-RU" sz="2400" b="1" dirty="0">
              <a:solidFill>
                <a:schemeClr val="accent3">
                  <a:lumMod val="75000"/>
                </a:scheme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9" name="TextBox 48"/>
              <p:cNvSpPr txBox="1"/>
              <p:nvPr/>
            </p:nvSpPr>
            <p:spPr>
              <a:xfrm>
                <a:off x="2512716" y="584964"/>
                <a:ext cx="5474555" cy="2864374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>
                    <a:lumMod val="50000"/>
                  </a:schemeClr>
                </a:solidFill>
              </a:ln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ru-RU" sz="280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itchFamily="18" charset="0"/>
                            <a:cs typeface="Times New Roman" pitchFamily="18" charset="0"/>
                          </a:rPr>
                        </m:ctrlPr>
                      </m:fPr>
                      <m:num>
                        <m:r>
                          <a:rPr lang="ru-RU" sz="28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itchFamily="18" charset="0"/>
                            <a:cs typeface="Times New Roman" pitchFamily="18" charset="0"/>
                          </a:rPr>
                          <m:t>3</m:t>
                        </m:r>
                        <m:r>
                          <a:rPr lang="en-US" sz="28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itchFamily="18" charset="0"/>
                            <a:cs typeface="Times New Roman" pitchFamily="18" charset="0"/>
                          </a:rPr>
                          <m:t>𝑚</m:t>
                        </m:r>
                        <m:r>
                          <a:rPr lang="en-US" sz="28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itchFamily="18" charset="0"/>
                            <a:cs typeface="Times New Roman" pitchFamily="18" charset="0"/>
                          </a:rPr>
                          <m:t>+5</m:t>
                        </m:r>
                      </m:num>
                      <m:den>
                        <m:r>
                          <a:rPr lang="en-US" sz="28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itchFamily="18" charset="0"/>
                            <a:cs typeface="Times New Roman" pitchFamily="18" charset="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sz="2800" i="1" dirty="0" smtClean="0">
                    <a:solidFill>
                      <a:prstClr val="black"/>
                    </a:solidFill>
                    <a:latin typeface="Times New Roman" pitchFamily="18" charset="0"/>
                    <a:ea typeface="Cambria Math" pitchFamily="18" charset="0"/>
                    <a:cs typeface="Times New Roman" pitchFamily="18" charset="0"/>
                  </a:rPr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80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itchFamily="18" charset="0"/>
                            <a:cs typeface="Times New Roman" pitchFamily="18" charset="0"/>
                          </a:rPr>
                        </m:ctrlPr>
                      </m:fPr>
                      <m:num>
                        <m:r>
                          <a:rPr lang="en-US" sz="28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itchFamily="18" charset="0"/>
                            <a:cs typeface="Times New Roman" pitchFamily="18" charset="0"/>
                          </a:rPr>
                          <m:t>5</m:t>
                        </m:r>
                        <m:r>
                          <a:rPr lang="en-US" sz="28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itchFamily="18" charset="0"/>
                            <a:cs typeface="Times New Roman" pitchFamily="18" charset="0"/>
                          </a:rPr>
                          <m:t>𝑚</m:t>
                        </m:r>
                        <m:r>
                          <a:rPr lang="en-US" sz="28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itchFamily="18" charset="0"/>
                            <a:cs typeface="Times New Roman" pitchFamily="18" charset="0"/>
                          </a:rPr>
                          <m:t>+1</m:t>
                        </m:r>
                      </m:num>
                      <m:den>
                        <m:r>
                          <a:rPr lang="en-US" sz="28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itchFamily="18" charset="0"/>
                            <a:cs typeface="Times New Roman" pitchFamily="18" charset="0"/>
                          </a:rPr>
                          <m:t>3</m:t>
                        </m:r>
                      </m:den>
                    </m:f>
                  </m:oMath>
                </a14:m>
                <a:endParaRPr lang="en-US" sz="2800" i="1" dirty="0" smtClean="0">
                  <a:solidFill>
                    <a:prstClr val="black"/>
                  </a:solidFill>
                  <a:latin typeface="Times New Roman" pitchFamily="18" charset="0"/>
                  <a:ea typeface="Cambria Math" pitchFamily="18" charset="0"/>
                  <a:cs typeface="Times New Roman" pitchFamily="18" charset="0"/>
                </a:endParaRPr>
              </a:p>
              <a:p>
                <a:r>
                  <a:rPr lang="en-US" sz="2000" i="1" dirty="0" smtClean="0">
                    <a:solidFill>
                      <a:prstClr val="black"/>
                    </a:solidFill>
                    <a:latin typeface="Times New Roman" pitchFamily="18" charset="0"/>
                    <a:ea typeface="Cambria Math" pitchFamily="18" charset="0"/>
                    <a:cs typeface="Times New Roman" pitchFamily="18" charset="0"/>
                  </a:rPr>
                  <a:t>3(3m + 5) =</a:t>
                </a:r>
                <a:r>
                  <a:rPr lang="ru-RU" sz="2000" i="1" dirty="0" smtClean="0">
                    <a:solidFill>
                      <a:prstClr val="black"/>
                    </a:solidFill>
                    <a:latin typeface="Times New Roman" pitchFamily="18" charset="0"/>
                    <a:ea typeface="Cambria Math" pitchFamily="18" charset="0"/>
                    <a:cs typeface="Times New Roman" pitchFamily="18" charset="0"/>
                  </a:rPr>
                  <a:t> </a:t>
                </a:r>
                <a:r>
                  <a:rPr lang="en-US" sz="2000" i="1" dirty="0" smtClean="0">
                    <a:solidFill>
                      <a:prstClr val="black"/>
                    </a:solidFill>
                    <a:latin typeface="Times New Roman" pitchFamily="18" charset="0"/>
                    <a:ea typeface="Cambria Math" pitchFamily="18" charset="0"/>
                    <a:cs typeface="Times New Roman" pitchFamily="18" charset="0"/>
                  </a:rPr>
                  <a:t>4(5m + 1)</a:t>
                </a:r>
              </a:p>
              <a:p>
                <a:r>
                  <a:rPr lang="en-US" sz="2000" i="1" dirty="0" smtClean="0">
                    <a:solidFill>
                      <a:prstClr val="black"/>
                    </a:solidFill>
                    <a:latin typeface="Times New Roman" pitchFamily="18" charset="0"/>
                    <a:ea typeface="Cambria Math" pitchFamily="18" charset="0"/>
                    <a:cs typeface="Times New Roman" pitchFamily="18" charset="0"/>
                  </a:rPr>
                  <a:t>9m + 15 = 20m + 4</a:t>
                </a:r>
              </a:p>
              <a:p>
                <a:r>
                  <a:rPr lang="en-US" sz="2000" i="1" dirty="0" smtClean="0">
                    <a:solidFill>
                      <a:prstClr val="black"/>
                    </a:solidFill>
                    <a:latin typeface="Times New Roman" pitchFamily="18" charset="0"/>
                    <a:ea typeface="Cambria Math" pitchFamily="18" charset="0"/>
                    <a:cs typeface="Times New Roman" pitchFamily="18" charset="0"/>
                  </a:rPr>
                  <a:t>9m – 20m = 4 – 15 </a:t>
                </a:r>
              </a:p>
              <a:p>
                <a:r>
                  <a:rPr lang="en-US" sz="2000" i="1" dirty="0" smtClean="0">
                    <a:solidFill>
                      <a:prstClr val="black"/>
                    </a:solidFill>
                    <a:latin typeface="Times New Roman" pitchFamily="18" charset="0"/>
                    <a:ea typeface="Cambria Math" pitchFamily="18" charset="0"/>
                    <a:cs typeface="Times New Roman" pitchFamily="18" charset="0"/>
                  </a:rPr>
                  <a:t>– 11m = –11</a:t>
                </a:r>
              </a:p>
              <a:p>
                <a:r>
                  <a:rPr lang="en-US" sz="2000" i="1" dirty="0" smtClean="0">
                    <a:solidFill>
                      <a:prstClr val="black"/>
                    </a:solidFill>
                    <a:latin typeface="Times New Roman" pitchFamily="18" charset="0"/>
                    <a:ea typeface="Cambria Math" pitchFamily="18" charset="0"/>
                    <a:cs typeface="Times New Roman" pitchFamily="18" charset="0"/>
                  </a:rPr>
                  <a:t>m </a:t>
                </a:r>
                <a:r>
                  <a:rPr lang="en-US" sz="2000" i="1" dirty="0">
                    <a:solidFill>
                      <a:prstClr val="black"/>
                    </a:solidFill>
                    <a:latin typeface="Times New Roman" pitchFamily="18" charset="0"/>
                    <a:ea typeface="Cambria Math" pitchFamily="18" charset="0"/>
                    <a:cs typeface="Times New Roman" pitchFamily="18" charset="0"/>
                  </a:rPr>
                  <a:t>= </a:t>
                </a:r>
                <a:r>
                  <a:rPr lang="en-US" sz="2000" i="1" dirty="0" smtClean="0">
                    <a:solidFill>
                      <a:prstClr val="black"/>
                    </a:solidFill>
                    <a:latin typeface="Times New Roman" pitchFamily="18" charset="0"/>
                    <a:ea typeface="Cambria Math" pitchFamily="18" charset="0"/>
                    <a:cs typeface="Times New Roman" pitchFamily="18" charset="0"/>
                  </a:rPr>
                  <a:t>– 11 </a:t>
                </a:r>
                <a:r>
                  <a:rPr lang="ru-RU" sz="2000" i="1" dirty="0" smtClean="0">
                    <a:solidFill>
                      <a:prstClr val="black"/>
                    </a:solidFill>
                    <a:latin typeface="Times New Roman" pitchFamily="18" charset="0"/>
                    <a:ea typeface="Cambria Math" pitchFamily="18" charset="0"/>
                    <a:cs typeface="Times New Roman" pitchFamily="18" charset="0"/>
                  </a:rPr>
                  <a:t>: (</a:t>
                </a:r>
                <a:r>
                  <a:rPr lang="en-US" sz="2000" i="1" dirty="0" smtClean="0">
                    <a:solidFill>
                      <a:prstClr val="black"/>
                    </a:solidFill>
                    <a:latin typeface="Times New Roman" pitchFamily="18" charset="0"/>
                    <a:ea typeface="Cambria Math" pitchFamily="18" charset="0"/>
                    <a:cs typeface="Times New Roman" pitchFamily="18" charset="0"/>
                  </a:rPr>
                  <a:t>–</a:t>
                </a:r>
                <a:r>
                  <a:rPr lang="ru-RU" sz="2000" i="1" dirty="0" smtClean="0">
                    <a:solidFill>
                      <a:prstClr val="black"/>
                    </a:solidFill>
                    <a:latin typeface="Times New Roman" pitchFamily="18" charset="0"/>
                    <a:ea typeface="Cambria Math" pitchFamily="18" charset="0"/>
                    <a:cs typeface="Times New Roman" pitchFamily="18" charset="0"/>
                  </a:rPr>
                  <a:t> 11)</a:t>
                </a:r>
              </a:p>
              <a:p>
                <a:r>
                  <a:rPr lang="en-US" sz="2000" i="1" dirty="0" smtClean="0">
                    <a:solidFill>
                      <a:prstClr val="black"/>
                    </a:solidFill>
                    <a:latin typeface="Times New Roman" pitchFamily="18" charset="0"/>
                    <a:ea typeface="Cambria Math" pitchFamily="18" charset="0"/>
                    <a:cs typeface="Times New Roman" pitchFamily="18" charset="0"/>
                  </a:rPr>
                  <a:t>m </a:t>
                </a:r>
                <a:r>
                  <a:rPr lang="ru-RU" sz="2000" i="1" dirty="0" smtClean="0">
                    <a:solidFill>
                      <a:prstClr val="black"/>
                    </a:solidFill>
                    <a:latin typeface="Times New Roman" pitchFamily="18" charset="0"/>
                    <a:ea typeface="Cambria Math" pitchFamily="18" charset="0"/>
                    <a:cs typeface="Times New Roman" pitchFamily="18" charset="0"/>
                  </a:rPr>
                  <a:t>= 1</a:t>
                </a:r>
              </a:p>
              <a:p>
                <a:r>
                  <a:rPr lang="ru-RU" sz="2000" i="1" dirty="0" smtClean="0">
                    <a:solidFill>
                      <a:prstClr val="black"/>
                    </a:solidFill>
                    <a:latin typeface="Times New Roman" pitchFamily="18" charset="0"/>
                    <a:ea typeface="Cambria Math" pitchFamily="18" charset="0"/>
                    <a:cs typeface="Times New Roman" pitchFamily="18" charset="0"/>
                  </a:rPr>
                  <a:t>Ответ: 1</a:t>
                </a:r>
                <a:endParaRPr lang="en-US" sz="2000" i="1" dirty="0" smtClean="0">
                  <a:solidFill>
                    <a:prstClr val="black"/>
                  </a:solidFill>
                  <a:latin typeface="Times New Roman" pitchFamily="18" charset="0"/>
                  <a:ea typeface="Cambria Math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49" name="TextBox 4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12716" y="584964"/>
                <a:ext cx="5474555" cy="2864374"/>
              </a:xfrm>
              <a:prstGeom prst="rect">
                <a:avLst/>
              </a:prstGeom>
              <a:blipFill>
                <a:blip r:embed="rId2"/>
                <a:stretch>
                  <a:fillRect l="-1000" b="-2754"/>
                </a:stretch>
              </a:blipFill>
              <a:ln>
                <a:solidFill>
                  <a:schemeClr val="bg1">
                    <a:lumMod val="50000"/>
                  </a:schemeClr>
                </a:solidFill>
              </a:ln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1" name="Прямоугольник 20"/>
          <p:cNvSpPr/>
          <p:nvPr/>
        </p:nvSpPr>
        <p:spPr>
          <a:xfrm>
            <a:off x="152089" y="3565696"/>
            <a:ext cx="1186974" cy="360000"/>
          </a:xfrm>
          <a:prstGeom prst="rect">
            <a:avLst/>
          </a:prstGeom>
          <a:solidFill>
            <a:schemeClr val="accent3">
              <a:lumMod val="75000"/>
            </a:schemeClr>
          </a:solidFill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bg1"/>
                </a:solidFill>
              </a:rPr>
              <a:t>№ 2.14</a:t>
            </a:r>
            <a:endParaRPr lang="ru-RU" sz="2000" b="1" dirty="0">
              <a:solidFill>
                <a:schemeClr val="bg1"/>
              </a:solidFill>
            </a:endParaRPr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1626550" y="3557604"/>
            <a:ext cx="612000" cy="360000"/>
          </a:xfrm>
          <a:prstGeom prst="round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63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3">
                    <a:lumMod val="75000"/>
                  </a:schemeClr>
                </a:solidFill>
              </a:rPr>
              <a:t>2)</a:t>
            </a:r>
            <a:endParaRPr lang="ru-RU" sz="2400" b="1" dirty="0">
              <a:solidFill>
                <a:schemeClr val="accent3">
                  <a:lumMod val="75000"/>
                </a:scheme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/>
              <p:cNvSpPr txBox="1"/>
              <p:nvPr/>
            </p:nvSpPr>
            <p:spPr>
              <a:xfrm>
                <a:off x="2512716" y="3526059"/>
                <a:ext cx="5474555" cy="321229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>
                    <a:lumMod val="50000"/>
                  </a:schemeClr>
                </a:solidFill>
              </a:ln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ru-RU" sz="240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itchFamily="18" charset="0"/>
                            <a:cs typeface="Times New Roman" pitchFamily="18" charset="0"/>
                          </a:rPr>
                        </m:ctrlPr>
                      </m:fPr>
                      <m:num>
                        <m:r>
                          <a:rPr lang="ru-RU" sz="24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itchFamily="18" charset="0"/>
                            <a:cs typeface="Times New Roman" pitchFamily="18" charset="0"/>
                          </a:rPr>
                          <m:t>5х</m:t>
                        </m:r>
                        <m:r>
                          <a:rPr lang="en-US" sz="24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itchFamily="18" charset="0"/>
                            <a:cs typeface="Times New Roman" pitchFamily="18" charset="0"/>
                          </a:rPr>
                          <m:t>+</m:t>
                        </m:r>
                        <m:r>
                          <a:rPr lang="ru-RU" sz="24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itchFamily="18" charset="0"/>
                            <a:cs typeface="Times New Roman" pitchFamily="18" charset="0"/>
                          </a:rPr>
                          <m:t>3</m:t>
                        </m:r>
                      </m:num>
                      <m:den>
                        <m:r>
                          <a:rPr lang="ru-RU" sz="24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itchFamily="18" charset="0"/>
                            <a:cs typeface="Times New Roman" pitchFamily="18" charset="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sz="2400" i="1" dirty="0">
                    <a:solidFill>
                      <a:prstClr val="black"/>
                    </a:solidFill>
                    <a:latin typeface="Times New Roman" pitchFamily="18" charset="0"/>
                    <a:ea typeface="Cambria Math" pitchFamily="18" charset="0"/>
                    <a:cs typeface="Times New Roman" pitchFamily="18" charset="0"/>
                  </a:rPr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itchFamily="18" charset="0"/>
                            <a:cs typeface="Times New Roman" pitchFamily="18" charset="0"/>
                          </a:rPr>
                        </m:ctrlPr>
                      </m:fPr>
                      <m:num>
                        <m:r>
                          <a:rPr lang="ru-RU" sz="24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itchFamily="18" charset="0"/>
                            <a:cs typeface="Times New Roman" pitchFamily="18" charset="0"/>
                          </a:rPr>
                          <m:t>х −5</m:t>
                        </m:r>
                      </m:num>
                      <m:den>
                        <m:r>
                          <a:rPr lang="ru-RU" sz="24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itchFamily="18" charset="0"/>
                            <a:cs typeface="Times New Roman" pitchFamily="18" charset="0"/>
                          </a:rPr>
                          <m:t>8</m:t>
                        </m:r>
                      </m:den>
                    </m:f>
                  </m:oMath>
                </a14:m>
                <a:endParaRPr lang="ru-RU" sz="2400" i="1" dirty="0" smtClean="0">
                  <a:solidFill>
                    <a:prstClr val="black"/>
                  </a:solidFill>
                  <a:latin typeface="Times New Roman" pitchFamily="18" charset="0"/>
                  <a:ea typeface="Cambria Math" pitchFamily="18" charset="0"/>
                  <a:cs typeface="Times New Roman" pitchFamily="18" charset="0"/>
                </a:endParaRPr>
              </a:p>
              <a:p>
                <a:r>
                  <a:rPr lang="ru-RU" sz="2000" i="1" dirty="0" smtClean="0">
                    <a:solidFill>
                      <a:prstClr val="black"/>
                    </a:solidFill>
                    <a:latin typeface="Times New Roman" pitchFamily="18" charset="0"/>
                    <a:ea typeface="Cambria Math" pitchFamily="18" charset="0"/>
                    <a:cs typeface="Times New Roman" pitchFamily="18" charset="0"/>
                  </a:rPr>
                  <a:t>8(5х + 3) = 5(х – 5)</a:t>
                </a:r>
              </a:p>
              <a:p>
                <a:r>
                  <a:rPr lang="ru-RU" sz="2000" i="1" dirty="0" smtClean="0">
                    <a:solidFill>
                      <a:prstClr val="black"/>
                    </a:solidFill>
                    <a:latin typeface="Times New Roman" pitchFamily="18" charset="0"/>
                    <a:ea typeface="Cambria Math" pitchFamily="18" charset="0"/>
                    <a:cs typeface="Times New Roman" pitchFamily="18" charset="0"/>
                  </a:rPr>
                  <a:t>40х + 24 = 5х – 25 </a:t>
                </a:r>
              </a:p>
              <a:p>
                <a:r>
                  <a:rPr lang="ru-RU" sz="2000" i="1" dirty="0" smtClean="0">
                    <a:solidFill>
                      <a:prstClr val="black"/>
                    </a:solidFill>
                    <a:latin typeface="Times New Roman" pitchFamily="18" charset="0"/>
                    <a:ea typeface="Cambria Math" pitchFamily="18" charset="0"/>
                    <a:cs typeface="Times New Roman" pitchFamily="18" charset="0"/>
                  </a:rPr>
                  <a:t>40х – 5х = </a:t>
                </a:r>
                <a:r>
                  <a:rPr lang="ru-RU" sz="2000" i="1" dirty="0">
                    <a:solidFill>
                      <a:prstClr val="black"/>
                    </a:solidFill>
                    <a:latin typeface="Times New Roman" pitchFamily="18" charset="0"/>
                    <a:ea typeface="Cambria Math" pitchFamily="18" charset="0"/>
                    <a:cs typeface="Times New Roman" pitchFamily="18" charset="0"/>
                  </a:rPr>
                  <a:t>– </a:t>
                </a:r>
                <a:r>
                  <a:rPr lang="ru-RU" sz="2000" i="1" dirty="0" smtClean="0">
                    <a:solidFill>
                      <a:prstClr val="black"/>
                    </a:solidFill>
                    <a:latin typeface="Times New Roman" pitchFamily="18" charset="0"/>
                    <a:ea typeface="Cambria Math" pitchFamily="18" charset="0"/>
                    <a:cs typeface="Times New Roman" pitchFamily="18" charset="0"/>
                  </a:rPr>
                  <a:t>25 – 24 </a:t>
                </a:r>
              </a:p>
              <a:p>
                <a:r>
                  <a:rPr lang="ru-RU" sz="2000" i="1" dirty="0">
                    <a:solidFill>
                      <a:prstClr val="black"/>
                    </a:solidFill>
                    <a:latin typeface="Times New Roman" pitchFamily="18" charset="0"/>
                    <a:ea typeface="Cambria Math" pitchFamily="18" charset="0"/>
                    <a:cs typeface="Times New Roman" pitchFamily="18" charset="0"/>
                  </a:rPr>
                  <a:t>35х = – </a:t>
                </a:r>
                <a:r>
                  <a:rPr lang="ru-RU" sz="2000" i="1" dirty="0" smtClean="0">
                    <a:solidFill>
                      <a:prstClr val="black"/>
                    </a:solidFill>
                    <a:latin typeface="Times New Roman" pitchFamily="18" charset="0"/>
                    <a:ea typeface="Cambria Math" pitchFamily="18" charset="0"/>
                    <a:cs typeface="Times New Roman" pitchFamily="18" charset="0"/>
                  </a:rPr>
                  <a:t>49</a:t>
                </a:r>
              </a:p>
              <a:p>
                <a:r>
                  <a:rPr lang="ru-RU" sz="2000" i="1" dirty="0">
                    <a:solidFill>
                      <a:prstClr val="black"/>
                    </a:solidFill>
                    <a:latin typeface="Times New Roman" pitchFamily="18" charset="0"/>
                    <a:ea typeface="Cambria Math" pitchFamily="18" charset="0"/>
                    <a:cs typeface="Times New Roman" pitchFamily="18" charset="0"/>
                  </a:rPr>
                  <a:t>х = </a:t>
                </a:r>
                <a:r>
                  <a:rPr lang="ru-RU" sz="2000" i="1" dirty="0" smtClean="0">
                    <a:solidFill>
                      <a:prstClr val="black"/>
                    </a:solidFill>
                    <a:latin typeface="Times New Roman" pitchFamily="18" charset="0"/>
                    <a:ea typeface="Cambria Math" pitchFamily="18" charset="0"/>
                    <a:cs typeface="Times New Roman" pitchFamily="18" charset="0"/>
                  </a:rPr>
                  <a:t>– 49 : 35 </a:t>
                </a:r>
              </a:p>
              <a:p>
                <a:r>
                  <a:rPr lang="ru-RU" sz="2000" i="1" dirty="0" smtClean="0">
                    <a:solidFill>
                      <a:prstClr val="black"/>
                    </a:solidFill>
                    <a:latin typeface="Times New Roman" pitchFamily="18" charset="0"/>
                    <a:ea typeface="Cambria Math" pitchFamily="18" charset="0"/>
                    <a:cs typeface="Times New Roman" pitchFamily="18" charset="0"/>
                  </a:rPr>
                  <a:t>х = </a:t>
                </a:r>
                <a:r>
                  <a:rPr lang="ru-RU" sz="2000" i="1" dirty="0">
                    <a:solidFill>
                      <a:prstClr val="black"/>
                    </a:solidFill>
                    <a:latin typeface="Times New Roman" pitchFamily="18" charset="0"/>
                    <a:ea typeface="Cambria Math" pitchFamily="18" charset="0"/>
                    <a:cs typeface="Times New Roman" pitchFamily="18" charset="0"/>
                  </a:rPr>
                  <a:t>–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00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itchFamily="18" charset="0"/>
                            <a:cs typeface="Times New Roman" pitchFamily="18" charset="0"/>
                          </a:rPr>
                        </m:ctrlPr>
                      </m:fPr>
                      <m:num>
                        <m:r>
                          <a:rPr lang="ru-RU" sz="20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itchFamily="18" charset="0"/>
                            <a:cs typeface="Times New Roman" pitchFamily="18" charset="0"/>
                          </a:rPr>
                          <m:t>7</m:t>
                        </m:r>
                      </m:num>
                      <m:den>
                        <m:r>
                          <a:rPr lang="ru-RU" sz="20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itchFamily="18" charset="0"/>
                            <a:cs typeface="Times New Roman" pitchFamily="18" charset="0"/>
                          </a:rPr>
                          <m:t>5</m:t>
                        </m:r>
                      </m:den>
                    </m:f>
                  </m:oMath>
                </a14:m>
                <a:endParaRPr lang="ru-RU" sz="2000" i="1" dirty="0" smtClean="0">
                  <a:solidFill>
                    <a:prstClr val="black"/>
                  </a:solidFill>
                  <a:latin typeface="Times New Roman" pitchFamily="18" charset="0"/>
                  <a:ea typeface="Cambria Math" pitchFamily="18" charset="0"/>
                  <a:cs typeface="Times New Roman" pitchFamily="18" charset="0"/>
                </a:endParaRPr>
              </a:p>
              <a:p>
                <a:r>
                  <a:rPr lang="ru-RU" sz="2000" i="1" dirty="0" smtClean="0">
                    <a:solidFill>
                      <a:prstClr val="black"/>
                    </a:solidFill>
                    <a:latin typeface="Times New Roman" pitchFamily="18" charset="0"/>
                    <a:ea typeface="Cambria Math" pitchFamily="18" charset="0"/>
                    <a:cs typeface="Times New Roman" pitchFamily="18" charset="0"/>
                  </a:rPr>
                  <a:t>х = </a:t>
                </a:r>
                <a:r>
                  <a:rPr lang="ru-RU" sz="2000" i="1" dirty="0">
                    <a:solidFill>
                      <a:prstClr val="black"/>
                    </a:solidFill>
                    <a:latin typeface="Times New Roman" pitchFamily="18" charset="0"/>
                    <a:ea typeface="Cambria Math" pitchFamily="18" charset="0"/>
                    <a:cs typeface="Times New Roman" pitchFamily="18" charset="0"/>
                  </a:rPr>
                  <a:t>– </a:t>
                </a:r>
                <a:r>
                  <a:rPr lang="ru-RU" sz="2000" i="1" dirty="0" smtClean="0">
                    <a:solidFill>
                      <a:prstClr val="black"/>
                    </a:solidFill>
                    <a:latin typeface="Times New Roman" pitchFamily="18" charset="0"/>
                    <a:ea typeface="Cambria Math" pitchFamily="18" charset="0"/>
                    <a:cs typeface="Times New Roman" pitchFamily="18" charset="0"/>
                  </a:rPr>
                  <a:t>1,4</a:t>
                </a:r>
              </a:p>
              <a:p>
                <a:r>
                  <a:rPr lang="ru-RU" sz="2000" i="1" dirty="0">
                    <a:solidFill>
                      <a:prstClr val="black"/>
                    </a:solidFill>
                    <a:latin typeface="Times New Roman" pitchFamily="18" charset="0"/>
                    <a:ea typeface="Cambria Math" pitchFamily="18" charset="0"/>
                    <a:cs typeface="Times New Roman" pitchFamily="18" charset="0"/>
                  </a:rPr>
                  <a:t>Ответ: – </a:t>
                </a:r>
                <a:r>
                  <a:rPr lang="ru-RU" sz="2000" i="1" dirty="0" smtClean="0">
                    <a:solidFill>
                      <a:prstClr val="black"/>
                    </a:solidFill>
                    <a:latin typeface="Times New Roman" pitchFamily="18" charset="0"/>
                    <a:ea typeface="Cambria Math" pitchFamily="18" charset="0"/>
                    <a:cs typeface="Times New Roman" pitchFamily="18" charset="0"/>
                  </a:rPr>
                  <a:t>1,4</a:t>
                </a:r>
                <a:endParaRPr lang="ru-RU" sz="2000" i="1" dirty="0">
                  <a:solidFill>
                    <a:prstClr val="black"/>
                  </a:solidFill>
                  <a:latin typeface="Times New Roman" pitchFamily="18" charset="0"/>
                  <a:ea typeface="Cambria Math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23" name="TextBox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12716" y="3526059"/>
                <a:ext cx="5474555" cy="3212290"/>
              </a:xfrm>
              <a:prstGeom prst="rect">
                <a:avLst/>
              </a:prstGeom>
              <a:blipFill>
                <a:blip r:embed="rId3"/>
                <a:stretch>
                  <a:fillRect l="-1000" b="-2268"/>
                </a:stretch>
              </a:blipFill>
              <a:ln>
                <a:solidFill>
                  <a:schemeClr val="bg1">
                    <a:lumMod val="50000"/>
                  </a:schemeClr>
                </a:solidFill>
              </a:ln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0627715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8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</p:childTnLst>
        </p:cTn>
      </p:par>
    </p:tnLst>
    <p:bldLst>
      <p:bldP spid="49" grpId="0" animBg="1"/>
      <p:bldP spid="2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Группа 4"/>
          <p:cNvGrpSpPr/>
          <p:nvPr/>
        </p:nvGrpSpPr>
        <p:grpSpPr>
          <a:xfrm>
            <a:off x="0" y="6408000"/>
            <a:ext cx="9144000" cy="331416"/>
            <a:chOff x="0" y="3645024"/>
            <a:chExt cx="9144000" cy="331416"/>
          </a:xfrm>
        </p:grpSpPr>
        <p:sp>
          <p:nvSpPr>
            <p:cNvPr id="6" name="Прямоугольник 5"/>
            <p:cNvSpPr/>
            <p:nvPr userDrawn="1"/>
          </p:nvSpPr>
          <p:spPr>
            <a:xfrm>
              <a:off x="0" y="3645024"/>
              <a:ext cx="9144000" cy="324000"/>
            </a:xfrm>
            <a:prstGeom prst="rect">
              <a:avLst/>
            </a:prstGeom>
            <a:solidFill>
              <a:schemeClr val="bg2">
                <a:lumMod val="50000"/>
                <a:alpha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cxnSp>
          <p:nvCxnSpPr>
            <p:cNvPr id="7" name="Прямая соединительная линия 6"/>
            <p:cNvCxnSpPr/>
            <p:nvPr userDrawn="1"/>
          </p:nvCxnSpPr>
          <p:spPr>
            <a:xfrm>
              <a:off x="0" y="3976440"/>
              <a:ext cx="9144000" cy="0"/>
            </a:xfrm>
            <a:prstGeom prst="line">
              <a:avLst/>
            </a:prstGeom>
            <a:ln w="25400">
              <a:solidFill>
                <a:schemeClr val="bg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Прямая соединительная линия 7"/>
            <p:cNvCxnSpPr/>
            <p:nvPr userDrawn="1"/>
          </p:nvCxnSpPr>
          <p:spPr>
            <a:xfrm>
              <a:off x="0" y="3645024"/>
              <a:ext cx="9144000" cy="0"/>
            </a:xfrm>
            <a:prstGeom prst="line">
              <a:avLst/>
            </a:prstGeom>
            <a:ln w="25400">
              <a:solidFill>
                <a:schemeClr val="bg1"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7" name="Группа 16"/>
          <p:cNvGrpSpPr/>
          <p:nvPr/>
        </p:nvGrpSpPr>
        <p:grpSpPr>
          <a:xfrm>
            <a:off x="0" y="72000"/>
            <a:ext cx="9144000" cy="468000"/>
            <a:chOff x="0" y="72000"/>
            <a:chExt cx="9144000" cy="468000"/>
          </a:xfrm>
        </p:grpSpPr>
        <p:sp>
          <p:nvSpPr>
            <p:cNvPr id="10" name="Прямоугольник 9"/>
            <p:cNvSpPr/>
            <p:nvPr userDrawn="1"/>
          </p:nvSpPr>
          <p:spPr>
            <a:xfrm>
              <a:off x="0" y="72000"/>
              <a:ext cx="9144000" cy="468000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267034"/>
                </a:solidFill>
              </a:endParaRPr>
            </a:p>
          </p:txBody>
        </p:sp>
        <p:cxnSp>
          <p:nvCxnSpPr>
            <p:cNvPr id="11" name="Прямая соединительная линия 10"/>
            <p:cNvCxnSpPr/>
            <p:nvPr userDrawn="1"/>
          </p:nvCxnSpPr>
          <p:spPr>
            <a:xfrm>
              <a:off x="0" y="540000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 userDrawn="1"/>
          </p:nvCxnSpPr>
          <p:spPr>
            <a:xfrm>
              <a:off x="0" y="72000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-36000"/>
            <a:ext cx="9144000" cy="614040"/>
          </a:xfrm>
        </p:spPr>
        <p:txBody>
          <a:bodyPr>
            <a:normAutofit/>
          </a:bodyPr>
          <a:lstStyle/>
          <a:p>
            <a:r>
              <a:rPr lang="ru-RU" sz="2400" b="0" dirty="0" smtClean="0">
                <a:ln>
                  <a:noFill/>
                </a:ln>
                <a:solidFill>
                  <a:schemeClr val="bg1"/>
                </a:solidFill>
                <a:effectLst/>
              </a:rPr>
              <a:t>Математическая разминка: цифровой диктант</a:t>
            </a:r>
            <a:endParaRPr lang="ru-RU" b="0" dirty="0">
              <a:ln>
                <a:solidFill>
                  <a:schemeClr val="bg1"/>
                </a:solidFill>
              </a:ln>
              <a:solidFill>
                <a:schemeClr val="accent6">
                  <a:lumMod val="75000"/>
                </a:schemeClr>
              </a:solidFill>
              <a:effectLst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0" y="555376"/>
            <a:ext cx="9144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latin typeface="Century Schoolbook" panose="02040604050505020304" pitchFamily="18" charset="0"/>
                <a:cs typeface="Arial" pitchFamily="34" charset="0"/>
              </a:rPr>
              <a:t>(1 - да, О - нет</a:t>
            </a:r>
            <a:r>
              <a:rPr lang="ru-RU" sz="2400" b="1" dirty="0" smtClean="0">
                <a:latin typeface="Century Schoolbook" panose="02040604050505020304" pitchFamily="18" charset="0"/>
                <a:cs typeface="Arial" pitchFamily="34" charset="0"/>
              </a:rPr>
              <a:t>.)</a:t>
            </a:r>
            <a:endParaRPr lang="ru-RU" sz="2400" b="1" dirty="0">
              <a:latin typeface="Century Schoolbook" panose="02040604050505020304" pitchFamily="18" charset="0"/>
              <a:cs typeface="Arial" pitchFamily="34" charset="0"/>
            </a:endParaRPr>
          </a:p>
        </p:txBody>
      </p:sp>
      <p:sp>
        <p:nvSpPr>
          <p:cNvPr id="13" name="Text Box 8"/>
          <p:cNvSpPr txBox="1">
            <a:spLocks noChangeArrowheads="1"/>
          </p:cNvSpPr>
          <p:nvPr/>
        </p:nvSpPr>
        <p:spPr bwMode="auto">
          <a:xfrm>
            <a:off x="139014" y="1202676"/>
            <a:ext cx="8852581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ru-RU" sz="2800" b="1" dirty="0" smtClean="0">
                <a:latin typeface="Century Schoolbook" panose="02040604050505020304" pitchFamily="18" charset="0"/>
                <a:cs typeface="Arial" pitchFamily="34" charset="0"/>
              </a:rPr>
              <a:t>1. Уравнение </a:t>
            </a:r>
            <a:r>
              <a:rPr lang="ru-RU" sz="2800" b="1" dirty="0">
                <a:latin typeface="Century Schoolbook" panose="02040604050505020304" pitchFamily="18" charset="0"/>
                <a:cs typeface="Arial" pitchFamily="34" charset="0"/>
              </a:rPr>
              <a:t>- это равенство, содержащее букву, значение которой надо найти.</a:t>
            </a:r>
          </a:p>
        </p:txBody>
      </p:sp>
      <p:sp>
        <p:nvSpPr>
          <p:cNvPr id="14" name="Text Box 8"/>
          <p:cNvSpPr txBox="1">
            <a:spLocks noChangeArrowheads="1"/>
          </p:cNvSpPr>
          <p:nvPr/>
        </p:nvSpPr>
        <p:spPr bwMode="auto">
          <a:xfrm>
            <a:off x="145707" y="2342418"/>
            <a:ext cx="8852581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ru-RU" sz="2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anose="02040604050505020304" pitchFamily="18" charset="0"/>
                <a:cs typeface="Times New Roman" pitchFamily="18" charset="0"/>
                <a:sym typeface="Calibri"/>
              </a:rPr>
              <a:t>2. </a:t>
            </a:r>
            <a:r>
              <a:rPr lang="ru-RU" sz="2800" b="1" dirty="0" smtClean="0">
                <a:latin typeface="Century Schoolbook" panose="02040604050505020304" pitchFamily="18" charset="0"/>
                <a:cs typeface="Arial" pitchFamily="34" charset="0"/>
              </a:rPr>
              <a:t>Чтобы </a:t>
            </a:r>
            <a:r>
              <a:rPr lang="ru-RU" sz="2800" b="1" dirty="0">
                <a:latin typeface="Century Schoolbook" panose="02040604050505020304" pitchFamily="18" charset="0"/>
                <a:cs typeface="Arial" pitchFamily="34" charset="0"/>
              </a:rPr>
              <a:t>найти неизвестное слагаемое, надо к сумме прибавить известное слагаемое</a:t>
            </a:r>
            <a:r>
              <a:rPr lang="ru-RU" sz="2800" b="1" dirty="0" smtClean="0">
                <a:latin typeface="Century Schoolbook" panose="02040604050505020304" pitchFamily="18" charset="0"/>
                <a:cs typeface="Arial" pitchFamily="34" charset="0"/>
              </a:rPr>
              <a:t>.</a:t>
            </a:r>
            <a:endParaRPr lang="ru-RU" sz="2800" b="1" dirty="0">
              <a:latin typeface="Century Schoolbook" panose="02040604050505020304" pitchFamily="18" charset="0"/>
              <a:cs typeface="Arial" pitchFamily="34" charset="0"/>
            </a:endParaRPr>
          </a:p>
        </p:txBody>
      </p:sp>
      <p:sp>
        <p:nvSpPr>
          <p:cNvPr id="15" name="Text Box 8"/>
          <p:cNvSpPr txBox="1">
            <a:spLocks noChangeArrowheads="1"/>
          </p:cNvSpPr>
          <p:nvPr/>
        </p:nvSpPr>
        <p:spPr bwMode="auto">
          <a:xfrm>
            <a:off x="145707" y="3489563"/>
            <a:ext cx="8852581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ru-RU" sz="2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  <a:sym typeface="Calibri"/>
              </a:rPr>
              <a:t>3</a:t>
            </a:r>
            <a:r>
              <a:rPr lang="ru-RU" sz="2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anose="02040604050505020304" pitchFamily="18" charset="0"/>
                <a:cs typeface="Times New Roman" pitchFamily="18" charset="0"/>
                <a:sym typeface="Calibri"/>
              </a:rPr>
              <a:t>. </a:t>
            </a:r>
            <a:r>
              <a:rPr lang="ru-RU" sz="2800" b="1" dirty="0" smtClean="0">
                <a:latin typeface="Century Schoolbook" panose="02040604050505020304" pitchFamily="18" charset="0"/>
                <a:cs typeface="Arial" pitchFamily="34" charset="0"/>
              </a:rPr>
              <a:t>Решить </a:t>
            </a:r>
            <a:r>
              <a:rPr lang="ru-RU" sz="2800" b="1" dirty="0">
                <a:latin typeface="Century Schoolbook" panose="02040604050505020304" pitchFamily="18" charset="0"/>
                <a:cs typeface="Arial" pitchFamily="34" charset="0"/>
              </a:rPr>
              <a:t>уравнение - значит найти все его корни (или убедиться, что корней нет).</a:t>
            </a:r>
          </a:p>
        </p:txBody>
      </p:sp>
      <p:sp>
        <p:nvSpPr>
          <p:cNvPr id="16" name="Text Box 8"/>
          <p:cNvSpPr txBox="1">
            <a:spLocks noChangeArrowheads="1"/>
          </p:cNvSpPr>
          <p:nvPr/>
        </p:nvSpPr>
        <p:spPr bwMode="auto">
          <a:xfrm>
            <a:off x="230720" y="4653607"/>
            <a:ext cx="8872656" cy="524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ru-RU" sz="28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anose="02040604050505020304" pitchFamily="18" charset="0"/>
                <a:cs typeface="Times New Roman" pitchFamily="18" charset="0"/>
                <a:sym typeface="Calibri"/>
              </a:rPr>
              <a:t>4</a:t>
            </a:r>
            <a:r>
              <a:rPr lang="ru-RU" sz="2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anose="02040604050505020304" pitchFamily="18" charset="0"/>
                <a:cs typeface="Times New Roman" pitchFamily="18" charset="0"/>
                <a:sym typeface="Calibri"/>
              </a:rPr>
              <a:t>. </a:t>
            </a:r>
            <a:r>
              <a:rPr lang="ru-RU" sz="2800" b="1" dirty="0">
                <a:latin typeface="Century Schoolbook" panose="02040604050505020304" pitchFamily="18" charset="0"/>
                <a:cs typeface="Arial" pitchFamily="34" charset="0"/>
              </a:rPr>
              <a:t>Корень уравнения 0х = 2 равен 0</a:t>
            </a:r>
            <a:r>
              <a:rPr lang="ru-RU" sz="2800" b="1" dirty="0" smtClean="0">
                <a:latin typeface="Century Schoolbook" panose="02040604050505020304" pitchFamily="18" charset="0"/>
                <a:cs typeface="Arial" pitchFamily="34" charset="0"/>
              </a:rPr>
              <a:t>.</a:t>
            </a:r>
            <a:endParaRPr lang="ru-RU" sz="2800" b="1" dirty="0">
              <a:latin typeface="Century Schoolbook" panose="02040604050505020304" pitchFamily="18" charset="0"/>
              <a:cs typeface="Arial" pitchFamily="34" charset="0"/>
            </a:endParaRPr>
          </a:p>
        </p:txBody>
      </p:sp>
      <p:sp>
        <p:nvSpPr>
          <p:cNvPr id="18" name="Text Box 8"/>
          <p:cNvSpPr txBox="1">
            <a:spLocks noChangeArrowheads="1"/>
          </p:cNvSpPr>
          <p:nvPr/>
        </p:nvSpPr>
        <p:spPr bwMode="auto">
          <a:xfrm>
            <a:off x="250795" y="5354636"/>
            <a:ext cx="8852581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ru-RU" sz="2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  <a:sym typeface="Calibri"/>
              </a:rPr>
              <a:t>5</a:t>
            </a:r>
            <a:r>
              <a:rPr lang="ru-RU" sz="2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anose="02040604050505020304" pitchFamily="18" charset="0"/>
                <a:cs typeface="Times New Roman" pitchFamily="18" charset="0"/>
                <a:sym typeface="Calibri"/>
              </a:rPr>
              <a:t>. </a:t>
            </a:r>
            <a:r>
              <a:rPr lang="ru-RU" sz="2800" b="1" dirty="0">
                <a:latin typeface="Century Schoolbook" panose="02040604050505020304" pitchFamily="18" charset="0"/>
                <a:cs typeface="Arial" pitchFamily="34" charset="0"/>
              </a:rPr>
              <a:t>Чтобы найти неизвестное уменьшаемое, надо к разности прибавить вычитаемое.</a:t>
            </a:r>
          </a:p>
        </p:txBody>
      </p:sp>
    </p:spTree>
    <p:extLst>
      <p:ext uri="{BB962C8B-B14F-4D97-AF65-F5344CB8AC3E}">
        <p14:creationId xmlns:p14="http://schemas.microsoft.com/office/powerpoint/2010/main" val="13389027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5" grpId="0"/>
      <p:bldP spid="16" grpId="0"/>
      <p:bldP spid="1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Группа 4"/>
          <p:cNvGrpSpPr/>
          <p:nvPr/>
        </p:nvGrpSpPr>
        <p:grpSpPr>
          <a:xfrm>
            <a:off x="0" y="6408000"/>
            <a:ext cx="9144000" cy="331416"/>
            <a:chOff x="0" y="3645024"/>
            <a:chExt cx="9144000" cy="331416"/>
          </a:xfrm>
        </p:grpSpPr>
        <p:sp>
          <p:nvSpPr>
            <p:cNvPr id="6" name="Прямоугольник 5"/>
            <p:cNvSpPr/>
            <p:nvPr userDrawn="1"/>
          </p:nvSpPr>
          <p:spPr>
            <a:xfrm>
              <a:off x="0" y="3645024"/>
              <a:ext cx="9144000" cy="324000"/>
            </a:xfrm>
            <a:prstGeom prst="rect">
              <a:avLst/>
            </a:prstGeom>
            <a:solidFill>
              <a:schemeClr val="bg2">
                <a:lumMod val="50000"/>
                <a:alpha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cxnSp>
          <p:nvCxnSpPr>
            <p:cNvPr id="7" name="Прямая соединительная линия 6"/>
            <p:cNvCxnSpPr/>
            <p:nvPr userDrawn="1"/>
          </p:nvCxnSpPr>
          <p:spPr>
            <a:xfrm>
              <a:off x="0" y="3976440"/>
              <a:ext cx="9144000" cy="0"/>
            </a:xfrm>
            <a:prstGeom prst="line">
              <a:avLst/>
            </a:prstGeom>
            <a:ln w="25400">
              <a:solidFill>
                <a:schemeClr val="bg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Прямая соединительная линия 7"/>
            <p:cNvCxnSpPr/>
            <p:nvPr userDrawn="1"/>
          </p:nvCxnSpPr>
          <p:spPr>
            <a:xfrm>
              <a:off x="0" y="3645024"/>
              <a:ext cx="9144000" cy="0"/>
            </a:xfrm>
            <a:prstGeom prst="line">
              <a:avLst/>
            </a:prstGeom>
            <a:ln w="25400">
              <a:solidFill>
                <a:schemeClr val="bg1"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7" name="Группа 16"/>
          <p:cNvGrpSpPr/>
          <p:nvPr/>
        </p:nvGrpSpPr>
        <p:grpSpPr>
          <a:xfrm>
            <a:off x="0" y="72000"/>
            <a:ext cx="9144000" cy="468000"/>
            <a:chOff x="0" y="72000"/>
            <a:chExt cx="9144000" cy="468000"/>
          </a:xfrm>
        </p:grpSpPr>
        <p:sp>
          <p:nvSpPr>
            <p:cNvPr id="10" name="Прямоугольник 9"/>
            <p:cNvSpPr/>
            <p:nvPr userDrawn="1"/>
          </p:nvSpPr>
          <p:spPr>
            <a:xfrm>
              <a:off x="0" y="72000"/>
              <a:ext cx="9144000" cy="468000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267034"/>
                </a:solidFill>
              </a:endParaRPr>
            </a:p>
          </p:txBody>
        </p:sp>
        <p:cxnSp>
          <p:nvCxnSpPr>
            <p:cNvPr id="11" name="Прямая соединительная линия 10"/>
            <p:cNvCxnSpPr/>
            <p:nvPr userDrawn="1"/>
          </p:nvCxnSpPr>
          <p:spPr>
            <a:xfrm>
              <a:off x="0" y="540000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 userDrawn="1"/>
          </p:nvCxnSpPr>
          <p:spPr>
            <a:xfrm>
              <a:off x="0" y="72000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-36000"/>
            <a:ext cx="9144000" cy="614040"/>
          </a:xfrm>
        </p:spPr>
        <p:txBody>
          <a:bodyPr>
            <a:normAutofit/>
          </a:bodyPr>
          <a:lstStyle/>
          <a:p>
            <a:r>
              <a:rPr lang="ru-RU" sz="2400" b="0" dirty="0" smtClean="0">
                <a:ln>
                  <a:noFill/>
                </a:ln>
                <a:solidFill>
                  <a:schemeClr val="bg1"/>
                </a:solidFill>
                <a:effectLst/>
              </a:rPr>
              <a:t>Математическая разминка: цифровой диктант</a:t>
            </a:r>
            <a:endParaRPr lang="ru-RU" b="0" dirty="0">
              <a:ln>
                <a:solidFill>
                  <a:schemeClr val="bg1"/>
                </a:solidFill>
              </a:ln>
              <a:solidFill>
                <a:schemeClr val="accent6">
                  <a:lumMod val="75000"/>
                </a:schemeClr>
              </a:solidFill>
              <a:effectLst/>
            </a:endParaRPr>
          </a:p>
        </p:txBody>
      </p:sp>
      <p:sp>
        <p:nvSpPr>
          <p:cNvPr id="13" name="Text Box 8"/>
          <p:cNvSpPr txBox="1">
            <a:spLocks noChangeArrowheads="1"/>
          </p:cNvSpPr>
          <p:nvPr/>
        </p:nvSpPr>
        <p:spPr bwMode="auto">
          <a:xfrm>
            <a:off x="145709" y="538989"/>
            <a:ext cx="8852581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ru-RU" sz="28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  <a:sym typeface="Calibri"/>
              </a:rPr>
              <a:t>6</a:t>
            </a:r>
            <a:r>
              <a:rPr lang="ru-RU" sz="2800" b="1" dirty="0" smtClean="0">
                <a:latin typeface="Century Schoolbook" panose="02040604050505020304" pitchFamily="18" charset="0"/>
                <a:cs typeface="Arial" pitchFamily="34" charset="0"/>
              </a:rPr>
              <a:t>. </a:t>
            </a:r>
            <a:r>
              <a:rPr lang="ru-RU" sz="2800" b="1" dirty="0">
                <a:latin typeface="Century Schoolbook" panose="02040604050505020304" pitchFamily="18" charset="0"/>
                <a:cs typeface="Arial" pitchFamily="34" charset="0"/>
              </a:rPr>
              <a:t>Корнем уравнения называется значение буквы, при </a:t>
            </a:r>
            <a:r>
              <a:rPr lang="ru-RU" sz="2800" b="1" dirty="0" smtClean="0">
                <a:latin typeface="Century Schoolbook" panose="02040604050505020304" pitchFamily="18" charset="0"/>
                <a:cs typeface="Arial" pitchFamily="34" charset="0"/>
              </a:rPr>
              <a:t>котором из </a:t>
            </a:r>
            <a:r>
              <a:rPr lang="ru-RU" sz="2800" b="1" dirty="0">
                <a:latin typeface="Century Schoolbook" panose="02040604050505020304" pitchFamily="18" charset="0"/>
                <a:cs typeface="Arial" pitchFamily="34" charset="0"/>
              </a:rPr>
              <a:t>уравнения получается верное числовое равенство.</a:t>
            </a:r>
          </a:p>
        </p:txBody>
      </p:sp>
      <p:sp>
        <p:nvSpPr>
          <p:cNvPr id="14" name="Text Box 8"/>
          <p:cNvSpPr txBox="1">
            <a:spLocks noChangeArrowheads="1"/>
          </p:cNvSpPr>
          <p:nvPr/>
        </p:nvSpPr>
        <p:spPr bwMode="auto">
          <a:xfrm>
            <a:off x="140901" y="2012728"/>
            <a:ext cx="8858329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ru-RU" sz="28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anose="02040604050505020304" pitchFamily="18" charset="0"/>
                <a:cs typeface="Times New Roman" pitchFamily="18" charset="0"/>
                <a:sym typeface="Calibri"/>
              </a:rPr>
              <a:t>7</a:t>
            </a:r>
            <a:r>
              <a:rPr lang="ru-RU" sz="2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anose="02040604050505020304" pitchFamily="18" charset="0"/>
                <a:cs typeface="Times New Roman" pitchFamily="18" charset="0"/>
                <a:sym typeface="Calibri"/>
              </a:rPr>
              <a:t>. </a:t>
            </a:r>
            <a:r>
              <a:rPr lang="ru-RU" sz="2800" b="1" dirty="0">
                <a:latin typeface="Century Schoolbook" panose="02040604050505020304" pitchFamily="18" charset="0"/>
                <a:cs typeface="Arial" pitchFamily="34" charset="0"/>
              </a:rPr>
              <a:t>120 больше 60 на 2</a:t>
            </a:r>
            <a:r>
              <a:rPr lang="ru-RU" sz="2800" b="1" dirty="0" smtClean="0">
                <a:latin typeface="Century Schoolbook" panose="02040604050505020304" pitchFamily="18" charset="0"/>
                <a:cs typeface="Arial" pitchFamily="34" charset="0"/>
              </a:rPr>
              <a:t>.</a:t>
            </a:r>
            <a:endParaRPr lang="ru-RU" sz="2800" b="1" dirty="0">
              <a:latin typeface="Century Schoolbook" panose="02040604050505020304" pitchFamily="18" charset="0"/>
              <a:cs typeface="Arial" pitchFamily="34" charset="0"/>
            </a:endParaRPr>
          </a:p>
        </p:txBody>
      </p:sp>
      <p:sp>
        <p:nvSpPr>
          <p:cNvPr id="15" name="Text Box 8"/>
          <p:cNvSpPr txBox="1">
            <a:spLocks noChangeArrowheads="1"/>
          </p:cNvSpPr>
          <p:nvPr/>
        </p:nvSpPr>
        <p:spPr bwMode="auto">
          <a:xfrm>
            <a:off x="120826" y="2766744"/>
            <a:ext cx="8852581" cy="18158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ru-RU" sz="2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anose="02040604050505020304" pitchFamily="18" charset="0"/>
                <a:cs typeface="Times New Roman" pitchFamily="18" charset="0"/>
                <a:sym typeface="Calibri"/>
              </a:rPr>
              <a:t>8. </a:t>
            </a:r>
            <a:r>
              <a:rPr lang="ru-RU" sz="2800" b="1" dirty="0">
                <a:latin typeface="Century Schoolbook" panose="02040604050505020304" pitchFamily="18" charset="0"/>
                <a:cs typeface="Arial" pitchFamily="34" charset="0"/>
              </a:rPr>
              <a:t>Чтобы найти неизвестный множитель, надо произведение умножить на известный множитель.</a:t>
            </a:r>
          </a:p>
          <a:p>
            <a:endParaRPr lang="ru-RU" sz="2800" b="1" dirty="0">
              <a:latin typeface="Century Schoolbook" panose="02040604050505020304" pitchFamily="18" charset="0"/>
              <a:cs typeface="Arial" pitchFamily="34" charset="0"/>
            </a:endParaRPr>
          </a:p>
        </p:txBody>
      </p:sp>
      <p:sp>
        <p:nvSpPr>
          <p:cNvPr id="16" name="Text Box 8"/>
          <p:cNvSpPr txBox="1">
            <a:spLocks noChangeArrowheads="1"/>
          </p:cNvSpPr>
          <p:nvPr/>
        </p:nvSpPr>
        <p:spPr bwMode="auto">
          <a:xfrm>
            <a:off x="120826" y="4516966"/>
            <a:ext cx="8872656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ru-RU" sz="2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  <a:sym typeface="Calibri"/>
              </a:rPr>
              <a:t>9</a:t>
            </a:r>
            <a:r>
              <a:rPr lang="ru-RU" sz="2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anose="02040604050505020304" pitchFamily="18" charset="0"/>
                <a:cs typeface="Times New Roman" pitchFamily="18" charset="0"/>
                <a:sym typeface="Calibri"/>
              </a:rPr>
              <a:t>. </a:t>
            </a:r>
            <a:r>
              <a:rPr lang="ru-RU" sz="2800" b="1" dirty="0">
                <a:latin typeface="Century Schoolbook" panose="02040604050505020304" pitchFamily="18" charset="0"/>
                <a:cs typeface="Arial" pitchFamily="34" charset="0"/>
              </a:rPr>
              <a:t>Корни уравнения не изменяются, если обе части </a:t>
            </a:r>
            <a:r>
              <a:rPr lang="ru-RU" sz="2800" b="1" dirty="0" smtClean="0">
                <a:latin typeface="Century Schoolbook" panose="02040604050505020304" pitchFamily="18" charset="0"/>
                <a:cs typeface="Arial" pitchFamily="34" charset="0"/>
              </a:rPr>
              <a:t>уравнения умножить </a:t>
            </a:r>
            <a:r>
              <a:rPr lang="ru-RU" sz="2800" b="1" dirty="0">
                <a:latin typeface="Century Schoolbook" panose="02040604050505020304" pitchFamily="18" charset="0"/>
                <a:cs typeface="Arial" pitchFamily="34" charset="0"/>
              </a:rPr>
              <a:t>или разделить на одно и то же число, не равное нулю</a:t>
            </a:r>
            <a:r>
              <a:rPr lang="ru-RU" sz="2800" b="1" dirty="0" smtClean="0">
                <a:latin typeface="Century Schoolbook" panose="02040604050505020304" pitchFamily="18" charset="0"/>
                <a:cs typeface="Arial" pitchFamily="34" charset="0"/>
              </a:rPr>
              <a:t>.</a:t>
            </a:r>
            <a:endParaRPr lang="ru-RU" sz="2800" b="1" dirty="0">
              <a:latin typeface="Century Schoolbook" panose="02040604050505020304" pitchFamily="18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130108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5" grpId="0"/>
      <p:bldP spid="1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Группа 4"/>
          <p:cNvGrpSpPr/>
          <p:nvPr/>
        </p:nvGrpSpPr>
        <p:grpSpPr>
          <a:xfrm>
            <a:off x="0" y="6408000"/>
            <a:ext cx="9144000" cy="331416"/>
            <a:chOff x="0" y="3645024"/>
            <a:chExt cx="9144000" cy="331416"/>
          </a:xfrm>
        </p:grpSpPr>
        <p:sp>
          <p:nvSpPr>
            <p:cNvPr id="6" name="Прямоугольник 5"/>
            <p:cNvSpPr/>
            <p:nvPr userDrawn="1"/>
          </p:nvSpPr>
          <p:spPr>
            <a:xfrm>
              <a:off x="0" y="3645024"/>
              <a:ext cx="9144000" cy="324000"/>
            </a:xfrm>
            <a:prstGeom prst="rect">
              <a:avLst/>
            </a:prstGeom>
            <a:solidFill>
              <a:schemeClr val="bg2">
                <a:lumMod val="50000"/>
                <a:alpha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cxnSp>
          <p:nvCxnSpPr>
            <p:cNvPr id="7" name="Прямая соединительная линия 6"/>
            <p:cNvCxnSpPr/>
            <p:nvPr userDrawn="1"/>
          </p:nvCxnSpPr>
          <p:spPr>
            <a:xfrm>
              <a:off x="0" y="3976440"/>
              <a:ext cx="9144000" cy="0"/>
            </a:xfrm>
            <a:prstGeom prst="line">
              <a:avLst/>
            </a:prstGeom>
            <a:ln w="25400">
              <a:solidFill>
                <a:schemeClr val="bg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Прямая соединительная линия 7"/>
            <p:cNvCxnSpPr/>
            <p:nvPr userDrawn="1"/>
          </p:nvCxnSpPr>
          <p:spPr>
            <a:xfrm>
              <a:off x="0" y="3645024"/>
              <a:ext cx="9144000" cy="0"/>
            </a:xfrm>
            <a:prstGeom prst="line">
              <a:avLst/>
            </a:prstGeom>
            <a:ln w="25400">
              <a:solidFill>
                <a:schemeClr val="bg1"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7" name="Группа 16"/>
          <p:cNvGrpSpPr/>
          <p:nvPr/>
        </p:nvGrpSpPr>
        <p:grpSpPr>
          <a:xfrm>
            <a:off x="0" y="72000"/>
            <a:ext cx="9144000" cy="468000"/>
            <a:chOff x="0" y="72000"/>
            <a:chExt cx="9144000" cy="468000"/>
          </a:xfrm>
        </p:grpSpPr>
        <p:sp>
          <p:nvSpPr>
            <p:cNvPr id="10" name="Прямоугольник 9"/>
            <p:cNvSpPr/>
            <p:nvPr userDrawn="1"/>
          </p:nvSpPr>
          <p:spPr>
            <a:xfrm>
              <a:off x="0" y="72000"/>
              <a:ext cx="9144000" cy="468000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267034"/>
                </a:solidFill>
              </a:endParaRPr>
            </a:p>
          </p:txBody>
        </p:sp>
        <p:cxnSp>
          <p:nvCxnSpPr>
            <p:cNvPr id="11" name="Прямая соединительная линия 10"/>
            <p:cNvCxnSpPr/>
            <p:nvPr userDrawn="1"/>
          </p:nvCxnSpPr>
          <p:spPr>
            <a:xfrm>
              <a:off x="0" y="540000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 userDrawn="1"/>
          </p:nvCxnSpPr>
          <p:spPr>
            <a:xfrm>
              <a:off x="0" y="72000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-36000"/>
            <a:ext cx="9144000" cy="614040"/>
          </a:xfrm>
        </p:spPr>
        <p:txBody>
          <a:bodyPr>
            <a:normAutofit/>
          </a:bodyPr>
          <a:lstStyle/>
          <a:p>
            <a:r>
              <a:rPr lang="ru-RU" sz="2400" b="0" dirty="0" smtClean="0">
                <a:ln>
                  <a:noFill/>
                </a:ln>
                <a:solidFill>
                  <a:schemeClr val="bg1"/>
                </a:solidFill>
                <a:effectLst/>
              </a:rPr>
              <a:t>Математическая разминка: цифровой диктант</a:t>
            </a:r>
            <a:endParaRPr lang="ru-RU" b="0" dirty="0">
              <a:ln>
                <a:solidFill>
                  <a:schemeClr val="bg1"/>
                </a:solidFill>
              </a:ln>
              <a:solidFill>
                <a:schemeClr val="accent6">
                  <a:lumMod val="75000"/>
                </a:schemeClr>
              </a:solidFill>
              <a:effectLst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85265" y="3727439"/>
            <a:ext cx="91440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3200" dirty="0" smtClean="0">
                <a:latin typeface="Arial" pitchFamily="34" charset="0"/>
                <a:cs typeface="Arial" pitchFamily="34" charset="0"/>
              </a:rPr>
              <a:t>(</a:t>
            </a:r>
            <a:r>
              <a:rPr lang="ru-RU" sz="3200" b="1" dirty="0">
                <a:latin typeface="Century Schoolbook" panose="02040604050505020304" pitchFamily="18" charset="0"/>
                <a:cs typeface="Arial" pitchFamily="34" charset="0"/>
              </a:rPr>
              <a:t>Ответ: 1; </a:t>
            </a:r>
            <a:r>
              <a:rPr lang="ru-RU" sz="3200" b="1" dirty="0" smtClean="0">
                <a:latin typeface="Century Schoolbook" panose="02040604050505020304" pitchFamily="18" charset="0"/>
                <a:cs typeface="Arial" pitchFamily="34" charset="0"/>
              </a:rPr>
              <a:t>0; </a:t>
            </a:r>
            <a:r>
              <a:rPr lang="ru-RU" sz="3200" b="1" dirty="0">
                <a:latin typeface="Century Schoolbook" panose="02040604050505020304" pitchFamily="18" charset="0"/>
                <a:cs typeface="Arial" pitchFamily="34" charset="0"/>
              </a:rPr>
              <a:t>1; </a:t>
            </a:r>
            <a:r>
              <a:rPr lang="ru-RU" sz="3200" b="1" dirty="0" smtClean="0">
                <a:latin typeface="Century Schoolbook" panose="02040604050505020304" pitchFamily="18" charset="0"/>
                <a:cs typeface="Arial" pitchFamily="34" charset="0"/>
              </a:rPr>
              <a:t>0; </a:t>
            </a:r>
            <a:r>
              <a:rPr lang="ru-RU" sz="3200" b="1" dirty="0">
                <a:latin typeface="Century Schoolbook" panose="02040604050505020304" pitchFamily="18" charset="0"/>
                <a:cs typeface="Arial" pitchFamily="34" charset="0"/>
              </a:rPr>
              <a:t>1; 1; </a:t>
            </a:r>
            <a:r>
              <a:rPr lang="ru-RU" sz="3200" b="1" dirty="0" smtClean="0">
                <a:latin typeface="Century Schoolbook" panose="02040604050505020304" pitchFamily="18" charset="0"/>
                <a:cs typeface="Arial" pitchFamily="34" charset="0"/>
              </a:rPr>
              <a:t>0; 0; </a:t>
            </a:r>
            <a:r>
              <a:rPr lang="ru-RU" sz="3200" b="1" dirty="0">
                <a:latin typeface="Century Schoolbook" panose="02040604050505020304" pitchFamily="18" charset="0"/>
                <a:cs typeface="Arial" pitchFamily="34" charset="0"/>
              </a:rPr>
              <a:t>1; </a:t>
            </a:r>
            <a:r>
              <a:rPr lang="ru-RU" sz="3200" b="1" dirty="0" smtClean="0">
                <a:latin typeface="Century Schoolbook" panose="02040604050505020304" pitchFamily="18" charset="0"/>
                <a:cs typeface="Arial" pitchFamily="34" charset="0"/>
              </a:rPr>
              <a:t>0.)</a:t>
            </a:r>
            <a:endParaRPr lang="ru-RU" sz="3200" b="1" dirty="0">
              <a:latin typeface="Century Schoolbook" panose="02040604050505020304" pitchFamily="18" charset="0"/>
              <a:cs typeface="Arial" pitchFamily="34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1907704" y="3763719"/>
            <a:ext cx="4464496" cy="469760"/>
          </a:xfrm>
          <a:prstGeom prst="round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63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посмотреть</a:t>
            </a:r>
            <a:endParaRPr lang="ru-RU" sz="2400" dirty="0">
              <a:solidFill>
                <a:schemeClr val="accent3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Text Box 8"/>
          <p:cNvSpPr txBox="1">
            <a:spLocks noChangeArrowheads="1"/>
          </p:cNvSpPr>
          <p:nvPr/>
        </p:nvSpPr>
        <p:spPr bwMode="auto">
          <a:xfrm>
            <a:off x="85265" y="819904"/>
            <a:ext cx="8852581" cy="18158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ru-RU" sz="2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anose="02040604050505020304" pitchFamily="18" charset="0"/>
                <a:cs typeface="Times New Roman" pitchFamily="18" charset="0"/>
                <a:sym typeface="Calibri"/>
              </a:rPr>
              <a:t>10. </a:t>
            </a:r>
            <a:r>
              <a:rPr lang="ru-RU" sz="2800" b="1" dirty="0">
                <a:latin typeface="Century Schoolbook" panose="02040604050505020304" pitchFamily="18" charset="0"/>
                <a:cs typeface="Arial" pitchFamily="34" charset="0"/>
              </a:rPr>
              <a:t>Корни уравнения не изменяются, если какое-нибудь слагаемое перенести из одной части уравнения в другую, не изменив при этом его знак</a:t>
            </a:r>
            <a:r>
              <a:rPr lang="ru-RU" sz="2800" dirty="0">
                <a:latin typeface="Arial" pitchFamily="34" charset="0"/>
                <a:cs typeface="Arial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8357484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xit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9" grpId="0" animBg="1"/>
      <p:bldP spid="13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10713</TotalTime>
  <Words>631</Words>
  <Application>Microsoft Office PowerPoint</Application>
  <PresentationFormat>Экран (4:3)</PresentationFormat>
  <Paragraphs>132</Paragraphs>
  <Slides>15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15</vt:i4>
      </vt:variant>
    </vt:vector>
  </HeadingPairs>
  <TitlesOfParts>
    <vt:vector size="24" baseType="lpstr">
      <vt:lpstr>Arial</vt:lpstr>
      <vt:lpstr>Arial Black</vt:lpstr>
      <vt:lpstr>Calibri</vt:lpstr>
      <vt:lpstr>Cambria Math</vt:lpstr>
      <vt:lpstr>Century Schoolbook</vt:lpstr>
      <vt:lpstr>Tahoma</vt:lpstr>
      <vt:lpstr>Times New Roman</vt:lpstr>
      <vt:lpstr>Тема Office</vt:lpstr>
      <vt:lpstr>1_Тема Office</vt:lpstr>
      <vt:lpstr>Презентация PowerPoint</vt:lpstr>
      <vt:lpstr>Цель нашего урока</vt:lpstr>
      <vt:lpstr>Что сделано дома</vt:lpstr>
      <vt:lpstr>Что сделано дома</vt:lpstr>
      <vt:lpstr>Что сделано дома</vt:lpstr>
      <vt:lpstr>Что сделано дома</vt:lpstr>
      <vt:lpstr>Математическая разминка: цифровой диктант</vt:lpstr>
      <vt:lpstr>Математическая разминка: цифровой диктант</vt:lpstr>
      <vt:lpstr>Математическая разминка: цифровой диктант</vt:lpstr>
      <vt:lpstr>Разбираем способ решения (продвинутым)</vt:lpstr>
      <vt:lpstr>Разбираем способ решения (продвинутым)</vt:lpstr>
      <vt:lpstr>Решение уравнений</vt:lpstr>
      <vt:lpstr>Работа с учебником.</vt:lpstr>
      <vt:lpstr>Самостоятельная работа</vt:lpstr>
      <vt:lpstr>Подведем итоги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svg</dc:creator>
  <cp:lastModifiedBy>AsusK50C</cp:lastModifiedBy>
  <cp:revision>1274</cp:revision>
  <dcterms:created xsi:type="dcterms:W3CDTF">2015-06-18T09:54:57Z</dcterms:created>
  <dcterms:modified xsi:type="dcterms:W3CDTF">2022-09-11T13:20:00Z</dcterms:modified>
</cp:coreProperties>
</file>