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97" r:id="rId2"/>
    <p:sldId id="257" r:id="rId3"/>
    <p:sldId id="270" r:id="rId4"/>
    <p:sldId id="271" r:id="rId5"/>
    <p:sldId id="292" r:id="rId6"/>
    <p:sldId id="272" r:id="rId7"/>
    <p:sldId id="273" r:id="rId8"/>
    <p:sldId id="274" r:id="rId9"/>
    <p:sldId id="258" r:id="rId10"/>
    <p:sldId id="277" r:id="rId11"/>
    <p:sldId id="278" r:id="rId12"/>
    <p:sldId id="279" r:id="rId13"/>
    <p:sldId id="281" r:id="rId14"/>
    <p:sldId id="282" r:id="rId15"/>
    <p:sldId id="289" r:id="rId16"/>
    <p:sldId id="290" r:id="rId17"/>
    <p:sldId id="283" r:id="rId18"/>
    <p:sldId id="284" r:id="rId19"/>
    <p:sldId id="286" r:id="rId20"/>
    <p:sldId id="287" r:id="rId2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474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 dirty="0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11/8/2022</a:t>
            </a:fld>
            <a:endParaRPr lang="en-US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11/8/2022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11/8/2022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11/8/2022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11/8/2022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11/8/2022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11/8/2022</a:t>
            </a:fld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11/8/2022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11/8/2022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11/8/2022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11/8/2022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11/8/2022</a:t>
            </a:fld>
            <a:endParaRPr lang="en-US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60959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dirty="0" smtClean="0">
                <a:solidFill>
                  <a:srgbClr val="FF0000"/>
                </a:solidFill>
                <a:latin typeface="Franklin Gothic Medium Cond" pitchFamily="34" charset="0"/>
              </a:rPr>
              <a:t/>
            </a:r>
            <a:br>
              <a:rPr lang="ru-RU" sz="2700" dirty="0" smtClean="0">
                <a:solidFill>
                  <a:srgbClr val="FF0000"/>
                </a:solidFill>
                <a:latin typeface="Franklin Gothic Medium Cond" pitchFamily="34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700" b="0" dirty="0" smtClean="0">
                <a:solidFill>
                  <a:srgbClr val="FF0000"/>
                </a:solidFill>
                <a:latin typeface="Franklin Gothic Medium Cond" pitchFamily="34" charset="0"/>
              </a:rPr>
              <a:t>Государственное бюджетное дошкольное образовательное учреждение детский сад №56 комбинированного вида</a:t>
            </a:r>
            <a:br>
              <a:rPr lang="ru-RU" sz="2700" b="0" dirty="0" smtClean="0">
                <a:solidFill>
                  <a:srgbClr val="FF0000"/>
                </a:solidFill>
                <a:latin typeface="Franklin Gothic Medium Cond" pitchFamily="34" charset="0"/>
              </a:rPr>
            </a:br>
            <a:r>
              <a:rPr lang="ru-RU" sz="2700" b="0" dirty="0" smtClean="0">
                <a:solidFill>
                  <a:srgbClr val="FF0000"/>
                </a:solidFill>
                <a:latin typeface="Franklin Gothic Medium Cond" pitchFamily="34" charset="0"/>
              </a:rPr>
              <a:t> </a:t>
            </a:r>
            <a:r>
              <a:rPr lang="ru-RU" sz="2700" b="0" dirty="0" err="1" smtClean="0">
                <a:solidFill>
                  <a:srgbClr val="FF0000"/>
                </a:solidFill>
                <a:latin typeface="Franklin Gothic Medium Cond" pitchFamily="34" charset="0"/>
              </a:rPr>
              <a:t>Колпинского</a:t>
            </a:r>
            <a:r>
              <a:rPr lang="ru-RU" sz="2700" b="0" dirty="0" smtClean="0">
                <a:solidFill>
                  <a:srgbClr val="FF0000"/>
                </a:solidFill>
                <a:latin typeface="Franklin Gothic Medium Cond" pitchFamily="34" charset="0"/>
              </a:rPr>
              <a:t> района </a:t>
            </a:r>
            <a:br>
              <a:rPr lang="ru-RU" sz="2700" b="0" dirty="0" smtClean="0">
                <a:solidFill>
                  <a:srgbClr val="FF0000"/>
                </a:solidFill>
                <a:latin typeface="Franklin Gothic Medium Cond" pitchFamily="34" charset="0"/>
              </a:rPr>
            </a:br>
            <a:r>
              <a:rPr lang="ru-RU" sz="2700" b="0" dirty="0" smtClean="0">
                <a:solidFill>
                  <a:srgbClr val="FF0000"/>
                </a:solidFill>
                <a:latin typeface="Franklin Gothic Medium Cond" pitchFamily="34" charset="0"/>
              </a:rPr>
              <a:t>Санкт-Петербурга</a:t>
            </a:r>
            <a:br>
              <a:rPr lang="ru-RU" sz="2700" b="0" dirty="0" smtClean="0">
                <a:solidFill>
                  <a:srgbClr val="FF0000"/>
                </a:solidFill>
                <a:latin typeface="Franklin Gothic Medium Cond" pitchFamily="34" charset="0"/>
              </a:rPr>
            </a:br>
            <a:r>
              <a:rPr lang="ru-RU" sz="2200" b="0" dirty="0" smtClean="0"/>
              <a:t/>
            </a:r>
            <a:br>
              <a:rPr lang="ru-RU" sz="2200" b="0" dirty="0" smtClean="0"/>
            </a:br>
            <a:endParaRPr lang="ru-RU" sz="2200" b="0" dirty="0"/>
          </a:p>
        </p:txBody>
      </p:sp>
      <p:sp>
        <p:nvSpPr>
          <p:cNvPr id="4" name="Содержимое 3"/>
          <p:cNvSpPr>
            <a:spLocks noGrp="1"/>
          </p:cNvSpPr>
          <p:nvPr>
            <p:ph type="subTitle" idx="1"/>
          </p:nvPr>
        </p:nvSpPr>
        <p:spPr>
          <a:xfrm>
            <a:off x="685800" y="2209800"/>
            <a:ext cx="7772400" cy="281940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dirty="0" smtClean="0">
                <a:solidFill>
                  <a:srgbClr val="0070C0"/>
                </a:solidFill>
              </a:rPr>
              <a:t>Москва – столица нашей Родины.</a:t>
            </a:r>
            <a:endParaRPr lang="ru-RU" dirty="0" smtClean="0">
              <a:solidFill>
                <a:srgbClr val="0070C0"/>
              </a:solidFill>
            </a:endParaRPr>
          </a:p>
          <a:p>
            <a:pPr algn="ct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algn="ct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ru-RU" i="1" dirty="0" smtClean="0">
                <a:solidFill>
                  <a:srgbClr val="002060"/>
                </a:solidFill>
              </a:rPr>
              <a:t>Составила воспитатель </a:t>
            </a:r>
          </a:p>
          <a:p>
            <a:pPr>
              <a:buNone/>
            </a:pPr>
            <a:r>
              <a:rPr lang="ru-RU" i="1" dirty="0" err="1" smtClean="0">
                <a:solidFill>
                  <a:srgbClr val="002060"/>
                </a:solidFill>
              </a:rPr>
              <a:t>Чирухина</a:t>
            </a:r>
            <a:r>
              <a:rPr lang="ru-RU" i="1" dirty="0" smtClean="0">
                <a:solidFill>
                  <a:srgbClr val="002060"/>
                </a:solidFill>
              </a:rPr>
              <a:t> Галина Владимировна</a:t>
            </a:r>
            <a:endParaRPr lang="ru-RU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dirty="0" smtClean="0">
                <a:solidFill>
                  <a:schemeClr val="accent6">
                    <a:lumMod val="10000"/>
                  </a:schemeClr>
                </a:solidFill>
              </a:rPr>
              <a:t>Но в Кремле много других башен, все они разные, но очень красивые. Есть башни круглые, прямоугольные, есть башни большие и совсем маленькие.</a:t>
            </a:r>
            <a:endParaRPr lang="ru-RU" sz="1600" dirty="0">
              <a:solidFill>
                <a:schemeClr val="accent6">
                  <a:lumMod val="10000"/>
                </a:schemeClr>
              </a:solidFill>
            </a:endParaRPr>
          </a:p>
        </p:txBody>
      </p:sp>
      <p:pic>
        <p:nvPicPr>
          <p:cNvPr id="5122" name="Picture 2" descr="C:\Users\Ольга.CITUMB\Desktop\Новая папка (3)\5eaf56b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371600"/>
            <a:ext cx="3733799" cy="4876800"/>
          </a:xfrm>
          <a:prstGeom prst="rect">
            <a:avLst/>
          </a:prstGeom>
          <a:noFill/>
        </p:spPr>
      </p:pic>
      <p:pic>
        <p:nvPicPr>
          <p:cNvPr id="32770" name="Picture 2" descr="El Gran Palacio del Kremlin. 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43400" y="1295400"/>
            <a:ext cx="4572000" cy="2809876"/>
          </a:xfrm>
          <a:prstGeom prst="rect">
            <a:avLst/>
          </a:prstGeom>
          <a:noFill/>
        </p:spPr>
      </p:pic>
      <p:pic>
        <p:nvPicPr>
          <p:cNvPr id="32772" name="Picture 4" descr="Московский Кремль Внутри Фото.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05400" y="4399108"/>
            <a:ext cx="3581400" cy="24588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В 1918 году Покровский собор стал одним из первых памятников культуры, взят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304800"/>
            <a:ext cx="3390900" cy="3048001"/>
          </a:xfrm>
          <a:prstGeom prst="rect">
            <a:avLst/>
          </a:prstGeom>
          <a:noFill/>
        </p:spPr>
      </p:pic>
      <p:pic>
        <p:nvPicPr>
          <p:cNvPr id="31748" name="Picture 4" descr="Это самая значительная по количеству верующих Православная Церковь, историч..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0" y="685800"/>
            <a:ext cx="3901439" cy="4876800"/>
          </a:xfrm>
          <a:prstGeom prst="rect">
            <a:avLst/>
          </a:prstGeom>
          <a:noFill/>
        </p:spPr>
      </p:pic>
      <p:sp>
        <p:nvSpPr>
          <p:cNvPr id="5" name="Содержимое 4"/>
          <p:cNvSpPr>
            <a:spLocks noGrp="1"/>
          </p:cNvSpPr>
          <p:nvPr>
            <p:ph sz="half" idx="4294967295"/>
          </p:nvPr>
        </p:nvSpPr>
        <p:spPr>
          <a:xfrm>
            <a:off x="0" y="3505200"/>
            <a:ext cx="4648200" cy="3200400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Покровский собор - один из самых красивых храмов страны, храм-памятник..он построен в честь взятия русскими войсками Казани.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Собор получился удивительной красоты, сказочной. Восемь глав- и каждая украшена на свой манер причудливой каменной резьбой. А купола- то, купола! Волнистые, ребристые, игольчатые! И переливаются цветами, словно радуга. Называют еще храм Василия Блаженного. Был такой святой на Руси, не боялся говорить правду самому царю.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Возле собора еще один памятник.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О всемирно-историческом значении подвига Минина и Пожарского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609600"/>
            <a:ext cx="4800600" cy="4800600"/>
          </a:xfrm>
          <a:prstGeom prst="rect">
            <a:avLst/>
          </a:prstGeom>
          <a:noFill/>
        </p:spPr>
      </p:pic>
      <p:sp>
        <p:nvSpPr>
          <p:cNvPr id="5" name="Содержимое 4"/>
          <p:cNvSpPr>
            <a:spLocks noGrp="1"/>
          </p:cNvSpPr>
          <p:nvPr>
            <p:ph sz="half" idx="4294967295"/>
          </p:nvPr>
        </p:nvSpPr>
        <p:spPr>
          <a:xfrm>
            <a:off x="5562600" y="457200"/>
            <a:ext cx="3581400" cy="556260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На постаменте из красного кирпича возвышаются  бронзовые фигуры Кузьмы Минина и князя Дмитрия Пожарского. Много лет назад, когда Москву захватили враги-иноземцы, собрали они полки и повели их на Москву и освободили наш город и всю Россию. В знак благодарности народ воздвиг памятник. 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Табличка с надписью: &amp;quot;Основателю Москвы Юрию Долгорукому&amp;quot; 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52400"/>
            <a:ext cx="5655467" cy="3810000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4294967295"/>
          </p:nvPr>
        </p:nvSpPr>
        <p:spPr>
          <a:xfrm>
            <a:off x="6096000" y="152400"/>
            <a:ext cx="2667000" cy="4694238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Памятник Юрию Долгорукому – основатель Москвы. Он установлен в центре Москвы на Тверской улице.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Памятники пушкину в москве.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152399"/>
            <a:ext cx="7010400" cy="4683359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idx="4294967295"/>
          </p:nvPr>
        </p:nvSpPr>
        <p:spPr>
          <a:xfrm>
            <a:off x="990600" y="5257800"/>
            <a:ext cx="8153400" cy="76200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На Тверской улице стоит памятник А.С. Пушкину.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8" name="Picture 4" descr="https://msbpartner.ru/wp-content/uploads/7/9/1/7912e1a7f215a3555bcf202f5ffb97c6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2400" y="152400"/>
            <a:ext cx="8610599" cy="5543551"/>
          </a:xfrm>
          <a:prstGeom prst="rect">
            <a:avLst/>
          </a:prstGeom>
          <a:noFill/>
        </p:spPr>
      </p:pic>
      <p:sp>
        <p:nvSpPr>
          <p:cNvPr id="6" name="Подзаголовок 5"/>
          <p:cNvSpPr>
            <a:spLocks noGrp="1"/>
          </p:cNvSpPr>
          <p:nvPr>
            <p:ph type="subTitle" idx="4294967295"/>
          </p:nvPr>
        </p:nvSpPr>
        <p:spPr>
          <a:xfrm>
            <a:off x="5029200" y="5943600"/>
            <a:ext cx="4114800" cy="685800"/>
          </a:xfrm>
        </p:spPr>
        <p:txBody>
          <a:bodyPr>
            <a:noAutofit/>
          </a:bodyPr>
          <a:lstStyle/>
          <a:p>
            <a:r>
              <a:rPr lang="ru-RU" sz="1400" dirty="0" smtClean="0">
                <a:solidFill>
                  <a:srgbClr val="FF0000"/>
                </a:solidFill>
              </a:rPr>
              <a:t>Высота-6м,14см,</a:t>
            </a:r>
          </a:p>
          <a:p>
            <a:r>
              <a:rPr lang="ru-RU" sz="1400" dirty="0" smtClean="0">
                <a:solidFill>
                  <a:srgbClr val="FF0000"/>
                </a:solidFill>
              </a:rPr>
              <a:t>Вес-200тонн</a:t>
            </a:r>
          </a:p>
          <a:p>
            <a:r>
              <a:rPr lang="ru-RU" sz="1400" dirty="0" smtClean="0">
                <a:solidFill>
                  <a:srgbClr val="FF0000"/>
                </a:solidFill>
              </a:rPr>
              <a:t>Вес отвалившегося куска-11,5 тонн</a:t>
            </a:r>
            <a:endParaRPr lang="ru-RU" sz="1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2" name="Picture 4" descr="https://shareslide.ru/img/thumbs/00235ea1a62cfa357b6d0fc38e949ab4-800x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8600" y="228600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Большой театр в Москве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304800"/>
            <a:ext cx="4572000" cy="3048001"/>
          </a:xfrm>
          <a:prstGeom prst="rect">
            <a:avLst/>
          </a:prstGeom>
          <a:noFill/>
        </p:spPr>
      </p:pic>
      <p:pic>
        <p:nvPicPr>
          <p:cNvPr id="40964" name="Picture 4" descr="Большой театр в Москве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0" y="381000"/>
            <a:ext cx="3829050" cy="3048001"/>
          </a:xfrm>
          <a:prstGeom prst="rect">
            <a:avLst/>
          </a:prstGeom>
          <a:noFill/>
        </p:spPr>
      </p:pic>
      <p:pic>
        <p:nvPicPr>
          <p:cNvPr id="40966" name="Picture 6" descr="Большой театр в Москве - известнейший театр оперы и балета в России.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3505200"/>
            <a:ext cx="4572000" cy="2571751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953000" y="3657600"/>
            <a:ext cx="3733800" cy="2514600"/>
          </a:xfrm>
        </p:spPr>
        <p:txBody>
          <a:bodyPr>
            <a:normAutofit/>
          </a:bodyPr>
          <a:lstStyle/>
          <a:p>
            <a:r>
              <a:rPr lang="ru-RU" sz="1600" b="0" dirty="0" smtClean="0">
                <a:solidFill>
                  <a:srgbClr val="FF0000"/>
                </a:solidFill>
                <a:effectLst/>
              </a:rPr>
              <a:t>Много театров в Москве. Самый главный- Большой театр. Он известен во всем мире. Это театр оперы и балета. Он очень красивый - большое белое здание с высокими колоннами наверху здания скульптурная композиция: человек в колеснице управляет четверкой лошадей.</a:t>
            </a:r>
            <a:endParaRPr lang="ru-RU" sz="1600" b="0" dirty="0">
              <a:solidFill>
                <a:srgbClr val="FF0000"/>
              </a:solidFill>
              <a:effectLst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Фотографии Кукольного театра Образцова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0"/>
            <a:ext cx="4572000" cy="3048001"/>
          </a:xfrm>
          <a:prstGeom prst="rect">
            <a:avLst/>
          </a:prstGeom>
          <a:noFill/>
        </p:spPr>
      </p:pic>
      <p:pic>
        <p:nvPicPr>
          <p:cNvPr id="41988" name="Picture 4" descr="Кукольный театр Образцова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200400"/>
            <a:ext cx="6231464" cy="3505200"/>
          </a:xfrm>
          <a:prstGeom prst="rect">
            <a:avLst/>
          </a:prstGeom>
          <a:noFill/>
        </p:spPr>
      </p:pic>
      <p:sp>
        <p:nvSpPr>
          <p:cNvPr id="9" name="Содержимое 8"/>
          <p:cNvSpPr>
            <a:spLocks noGrp="1"/>
          </p:cNvSpPr>
          <p:nvPr>
            <p:ph sz="quarter" idx="4294967295"/>
          </p:nvPr>
        </p:nvSpPr>
        <p:spPr>
          <a:xfrm>
            <a:off x="6172200" y="228600"/>
            <a:ext cx="2514600" cy="6400800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rgbClr val="FF0000"/>
                </a:solidFill>
              </a:rPr>
              <a:t>Детский кукольный театр имени С. В. Образцова. На фасаде часы. Каждый час открываются окошечки и появляются звери, играющие на муз. инструментах. </a:t>
            </a:r>
            <a:endParaRPr lang="ru-RU" sz="1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В музее театра собраны уникальные театральные куклы со всего света от антич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228600"/>
            <a:ext cx="4067175" cy="3048001"/>
          </a:xfrm>
          <a:prstGeom prst="rect">
            <a:avLst/>
          </a:prstGeom>
          <a:noFill/>
        </p:spPr>
      </p:pic>
      <p:pic>
        <p:nvPicPr>
          <p:cNvPr id="44036" name="Picture 4" descr="Музей кукол в Париже часть 3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95800" y="1981200"/>
            <a:ext cx="4572000" cy="3038476"/>
          </a:xfrm>
          <a:prstGeom prst="rect">
            <a:avLst/>
          </a:prstGeom>
          <a:noFill/>
        </p:spPr>
      </p:pic>
      <p:sp>
        <p:nvSpPr>
          <p:cNvPr id="7" name="Содержимое 6"/>
          <p:cNvSpPr>
            <a:spLocks noGrp="1"/>
          </p:cNvSpPr>
          <p:nvPr>
            <p:ph idx="4294967295"/>
          </p:nvPr>
        </p:nvSpPr>
        <p:spPr>
          <a:xfrm>
            <a:off x="0" y="3429000"/>
            <a:ext cx="3733800" cy="25781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В кукольном театре находится музей кукол. Из многих стран мира привезли сюда кукол.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5745162"/>
          </a:xfrm>
        </p:spPr>
        <p:txBody>
          <a:bodyPr>
            <a:normAutofit/>
          </a:bodyPr>
          <a:lstStyle/>
          <a:p>
            <a:pPr algn="l"/>
            <a:r>
              <a:rPr lang="ru-RU" sz="1800" dirty="0" smtClean="0">
                <a:solidFill>
                  <a:schemeClr val="accent6">
                    <a:lumMod val="10000"/>
                  </a:schemeClr>
                </a:solidFill>
              </a:rPr>
              <a:t>Вы уже знаете, что страна в которой мы живем называется Россией.</a:t>
            </a:r>
            <a:br>
              <a:rPr lang="ru-RU" sz="1800" dirty="0" smtClean="0">
                <a:solidFill>
                  <a:schemeClr val="accent6">
                    <a:lumMod val="10000"/>
                  </a:schemeClr>
                </a:solidFill>
              </a:rPr>
            </a:br>
            <a:r>
              <a:rPr lang="ru-RU" sz="1800" dirty="0" smtClean="0">
                <a:solidFill>
                  <a:schemeClr val="accent6">
                    <a:lumMod val="10000"/>
                  </a:schemeClr>
                </a:solidFill>
              </a:rPr>
              <a:t>Россия- большое государство, в нашей стране очень много больших и малых городов. Кто может сказать, как называется главный город в России?  Конечно столица нашего государства – город Москва. Москва – очень большой и красивый город. В нем много улиц, красивых зданий. В столице работает Путин В,В- глава государства и правительство, которое управляет страной.</a:t>
            </a:r>
            <a:br>
              <a:rPr lang="ru-RU" sz="1800" dirty="0" smtClean="0">
                <a:solidFill>
                  <a:schemeClr val="accent6">
                    <a:lumMod val="10000"/>
                  </a:schemeClr>
                </a:solidFill>
              </a:rPr>
            </a:br>
            <a:r>
              <a:rPr lang="ru-RU" sz="1800" dirty="0" smtClean="0">
                <a:solidFill>
                  <a:schemeClr val="accent6">
                    <a:lumMod val="10000"/>
                  </a:schemeClr>
                </a:solidFill>
              </a:rPr>
              <a:t>«Москва- всем городам голова».</a:t>
            </a:r>
            <a:br>
              <a:rPr lang="ru-RU" sz="1800" dirty="0" smtClean="0">
                <a:solidFill>
                  <a:schemeClr val="accent6">
                    <a:lumMod val="10000"/>
                  </a:schemeClr>
                </a:solidFill>
              </a:rPr>
            </a:br>
            <a:r>
              <a:rPr lang="ru-RU" sz="1800" dirty="0" smtClean="0">
                <a:solidFill>
                  <a:schemeClr val="accent6">
                    <a:lumMod val="10000"/>
                  </a:schemeClr>
                </a:solidFill>
              </a:rPr>
              <a:t>Москва связана со всеми другими городами России «Все дороги ведут в Москву»</a:t>
            </a:r>
            <a:endParaRPr lang="ru-RU" sz="1800" dirty="0">
              <a:solidFill>
                <a:schemeClr val="accent6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Третьяковская галерея в Москве.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0"/>
            <a:ext cx="4686297" cy="3124200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idx="4294967295"/>
          </p:nvPr>
        </p:nvSpPr>
        <p:spPr>
          <a:xfrm>
            <a:off x="0" y="3124200"/>
            <a:ext cx="4419600" cy="3581400"/>
          </a:xfrm>
        </p:spPr>
        <p:txBody>
          <a:bodyPr>
            <a:normAutofit/>
          </a:bodyPr>
          <a:lstStyle/>
          <a:p>
            <a:r>
              <a:rPr lang="ru-RU" sz="1600" dirty="0" smtClean="0">
                <a:solidFill>
                  <a:srgbClr val="FF0000"/>
                </a:solidFill>
              </a:rPr>
              <a:t>Много музеев. Один из них Третьяковская галерея. Это красивое красно-белое здание. Перед зданием мы видим скульптуру- это памятник Третьякову. Он собирал картины русских художников-мастеров и все собранные им картины и дом  он передал в дар городу Москве. Он хотел  чтобы все люди видели картины и восхищались их красотой</a:t>
            </a:r>
            <a:endParaRPr lang="ru-RU" sz="1600" dirty="0">
              <a:solidFill>
                <a:srgbClr val="FF0000"/>
              </a:solidFill>
            </a:endParaRPr>
          </a:p>
        </p:txBody>
      </p:sp>
      <p:pic>
        <p:nvPicPr>
          <p:cNvPr id="45060" name="Picture 4" descr="Санкт-Петербург, Дворцовая набережная, 34 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24400" y="2438400"/>
            <a:ext cx="4111925" cy="27241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2.wp.com/krasvozduh.ru/wp-content/uploads/2017/04/Sovetskiy-sverhzvukovoy-passazhirskiy-samolyot-Tu-14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2400" y="152400"/>
            <a:ext cx="3200400" cy="2181475"/>
          </a:xfrm>
          <a:prstGeom prst="rect">
            <a:avLst/>
          </a:prstGeom>
          <a:noFill/>
        </p:spPr>
      </p:pic>
      <p:pic>
        <p:nvPicPr>
          <p:cNvPr id="1028" name="Picture 4" descr="https://turproezdka.ru/wp-content/uploads/2018/07/teplohod-aleksandr-benua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191000" y="228600"/>
            <a:ext cx="3733800" cy="2619404"/>
          </a:xfrm>
          <a:prstGeom prst="rect">
            <a:avLst/>
          </a:prstGeom>
          <a:noFill/>
        </p:spPr>
      </p:pic>
      <p:pic>
        <p:nvPicPr>
          <p:cNvPr id="1030" name="Picture 6" descr="https://traveltimes.ru/wp-content/uploads/2021/10/poezda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04800" y="3048000"/>
            <a:ext cx="4114800" cy="2743200"/>
          </a:xfrm>
          <a:prstGeom prst="rect">
            <a:avLst/>
          </a:prstGeom>
          <a:noFill/>
        </p:spPr>
      </p:pic>
      <p:sp>
        <p:nvSpPr>
          <p:cNvPr id="1032" name="AutoShape 8" descr="https://officebus.ru/uploads/images/autopark/razdels/pages/1-bi-3485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34" name="AutoShape 10" descr="https://officebus.ru/uploads/images/autopark/razdels/pages/1-bi-3485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36" name="AutoShape 12" descr="https://officebus.ru/uploads/images/autopark/razdels/pages/1-bi-3485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38" name="AutoShape 14" descr="https://officebus.ru/uploads/images/autopark/razdels/pages/1-bi-3485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40" name="AutoShape 16" descr="https://officebus.ru/uploads/images/autopark/razdels/pages/1-bi-3485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42" name="AutoShape 18" descr="https://officebus.ru/uploads/images/autopark/razdels/pages/1-bi-3485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44" name="AutoShape 20" descr="https://officebus.ru/uploads/images/autopark/razdels/pages/1-bi-3485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46" name="AutoShape 22" descr="https://officebus.ru/uploads/images/autopark/razdels/pages/1-bi-3485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48" name="AutoShape 24" descr="https://officebus.ru/uploads/images/autopark/razdels/pages/1-bi-3485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50" name="AutoShape 26" descr="https://mensdrive.ru/wp-content/uploads/2021/01/104755f4ce693f454dd54dc6ee1358e8c2fd03e3r1-2048-1536v2_uhq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52" name="AutoShape 28" descr="https://mensdrive.ru/wp-content/uploads/2021/01/104755f4ce693f454dd54dc6ee1358e8c2fd03e3r1-2048-1536v2_uhq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1054" name="Picture 30" descr="Аренда автобуса Neoplan.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648200" y="3657600"/>
            <a:ext cx="3522132" cy="1981200"/>
          </a:xfrm>
          <a:prstGeom prst="rect">
            <a:avLst/>
          </a:prstGeom>
          <a:noFill/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На Ленинградском вокзале запустили сервис доставки питания.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6200" y="228600"/>
            <a:ext cx="4572000" cy="3028950"/>
          </a:xfrm>
          <a:prstGeom prst="rect">
            <a:avLst/>
          </a:prstGeom>
          <a:noFill/>
        </p:spPr>
      </p:pic>
      <p:sp>
        <p:nvSpPr>
          <p:cNvPr id="27652" name="AutoShape 4" descr="https://avtostancija.ru/wp-content/uploads/2020/04/shhelkovskii-atvovokza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27654" name="Picture 6" descr="В Москве открылся автовокзал &amp;quot;Центральный&amp;quot; .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00600" y="533400"/>
            <a:ext cx="4114800" cy="2743201"/>
          </a:xfrm>
          <a:prstGeom prst="rect">
            <a:avLst/>
          </a:prstGeom>
          <a:noFill/>
        </p:spPr>
      </p:pic>
      <p:pic>
        <p:nvPicPr>
          <p:cNvPr id="27656" name="Picture 8" descr="Экскурсия Инны Борисовой &amp;quot;Парк Дружбы и Северный речной вокзал&amp;amp...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2400" y="3429000"/>
            <a:ext cx="4572000" cy="3048001"/>
          </a:xfrm>
          <a:prstGeom prst="rect">
            <a:avLst/>
          </a:prstGeom>
          <a:noFill/>
        </p:spPr>
      </p:pic>
      <p:sp>
        <p:nvSpPr>
          <p:cNvPr id="11" name="Содержимое 10"/>
          <p:cNvSpPr>
            <a:spLocks noGrp="1"/>
          </p:cNvSpPr>
          <p:nvPr>
            <p:ph sz="half" idx="4294967295"/>
          </p:nvPr>
        </p:nvSpPr>
        <p:spPr>
          <a:xfrm>
            <a:off x="5334000" y="3429000"/>
            <a:ext cx="3810000" cy="257810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Вокзалы  по-своему красивы. Приезжают в Москву в гости, работать, туристы.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«Кто в Москве не бывал, красоты не видал»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80" name="Picture 4" descr="Вид со смотровой МГУ на Москву-реку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304800"/>
            <a:ext cx="4572000" cy="3048001"/>
          </a:xfrm>
          <a:prstGeom prst="rect">
            <a:avLst/>
          </a:prstGeom>
          <a:noFill/>
        </p:spPr>
      </p:pic>
      <p:pic>
        <p:nvPicPr>
          <p:cNvPr id="50182" name="Picture 6" descr="Презентация на тему Москва-река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6801" y="1447800"/>
            <a:ext cx="4267200" cy="5181601"/>
          </a:xfrm>
          <a:prstGeom prst="rect">
            <a:avLst/>
          </a:prstGeom>
          <a:noFill/>
        </p:spPr>
      </p:pic>
      <p:sp>
        <p:nvSpPr>
          <p:cNvPr id="7" name="Содержимое 6"/>
          <p:cNvSpPr>
            <a:spLocks noGrp="1"/>
          </p:cNvSpPr>
          <p:nvPr>
            <p:ph sz="quarter" idx="4294967295"/>
          </p:nvPr>
        </p:nvSpPr>
        <p:spPr>
          <a:xfrm>
            <a:off x="4953000" y="304800"/>
            <a:ext cx="4191000" cy="12954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По столице 80 км.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0184" name="Picture 8" descr="Карта движения речных трамваев в. Москве. 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3352800"/>
            <a:ext cx="4295775" cy="304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04800" y="3886200"/>
            <a:ext cx="8382000" cy="2121091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Кремль- сердце Москвы. Сердце России.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Кремль- крепость, которую построили для защиты от врагов, стеры Кремля сложены из красного кирпича, они зубчатые.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Зубцы на стенах Кремля напоминают нам хвосты ласточек.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8676" name="Picture 4" descr="https://avatars.mds.yandex.net/i?id=15853e5660fbd7cf3396c4f763f9b713-5635981-images-thumbs&amp;ref=rim&amp;n=33&amp;w=281&amp;h=18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76800" y="381000"/>
            <a:ext cx="3897354" cy="3200400"/>
          </a:xfrm>
          <a:prstGeom prst="rect">
            <a:avLst/>
          </a:prstGeom>
          <a:noFill/>
        </p:spPr>
      </p:pic>
      <p:pic>
        <p:nvPicPr>
          <p:cNvPr id="28678" name="Picture 6" descr="https://img2.goodfon.ru/original/5400x3614/c/d2/moscow-russia-kremlin-city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38600" y="9829800"/>
            <a:ext cx="49613284" cy="33204150"/>
          </a:xfrm>
          <a:prstGeom prst="rect">
            <a:avLst/>
          </a:prstGeom>
          <a:noFill/>
        </p:spPr>
      </p:pic>
      <p:pic>
        <p:nvPicPr>
          <p:cNvPr id="28680" name="Picture 8" descr="https://avatars.mds.yandex.net/i?id=306424284d6fd274953db56110adcd95-5271165-images-thumbs&amp;ref=rim&amp;n=33&amp;w=281&amp;h=18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1000" y="228600"/>
            <a:ext cx="4351140" cy="3124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Рисуем Спасскую башню вместе.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8600" y="228600"/>
            <a:ext cx="4572000" cy="2914650"/>
          </a:xfrm>
          <a:prstGeom prst="rect">
            <a:avLst/>
          </a:prstGeom>
          <a:noFill/>
        </p:spPr>
      </p:pic>
      <p:sp>
        <p:nvSpPr>
          <p:cNvPr id="9" name="Содержимое 8"/>
          <p:cNvSpPr>
            <a:spLocks noGrp="1"/>
          </p:cNvSpPr>
          <p:nvPr>
            <p:ph sz="quarter" idx="4294967295"/>
          </p:nvPr>
        </p:nvSpPr>
        <p:spPr>
          <a:xfrm>
            <a:off x="5105400" y="457200"/>
            <a:ext cx="4038600" cy="492918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Главная башня Кремля- Спасская. На ней огромные часы с золотыми цифрами. Это куранты.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9700" name="Picture 4" descr="В день народного единства возобновлена работа курантов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0" y="3276600"/>
            <a:ext cx="4572000" cy="30384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...Вечного огня на мемориальном архитектурном ансамбле &amp;quot;Могила Неизвес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533400"/>
            <a:ext cx="4562475" cy="3048001"/>
          </a:xfrm>
          <a:prstGeom prst="rect">
            <a:avLst/>
          </a:prstGeom>
          <a:noFill/>
        </p:spPr>
      </p:pic>
      <p:pic>
        <p:nvPicPr>
          <p:cNvPr id="30724" name="Picture 4" descr="Могила Неизвестного Солдата и Вечный огонь в Москве, 607 просмотров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3657600"/>
            <a:ext cx="5257800" cy="3154681"/>
          </a:xfrm>
          <a:prstGeom prst="rect">
            <a:avLst/>
          </a:prstGeom>
          <a:noFill/>
        </p:spPr>
      </p:pic>
      <p:sp>
        <p:nvSpPr>
          <p:cNvPr id="8" name="Содержимое 7"/>
          <p:cNvSpPr>
            <a:spLocks noGrp="1"/>
          </p:cNvSpPr>
          <p:nvPr>
            <p:ph sz="quarter" idx="4294967295"/>
          </p:nvPr>
        </p:nvSpPr>
        <p:spPr>
          <a:xfrm>
            <a:off x="5486400" y="1444625"/>
            <a:ext cx="3657600" cy="3941763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Могила неизвестному солдату в Александровском саду. Здесь горит вечный огонь. Это памятник всем солдатам, которые погибли, защищая нашу Родину от немецко-фашистских захватчиков.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77962"/>
          </a:xfrm>
        </p:spPr>
        <p:txBody>
          <a:bodyPr>
            <a:normAutofit/>
          </a:bodyPr>
          <a:lstStyle/>
          <a:p>
            <a:r>
              <a:rPr lang="ru-RU" sz="1600" dirty="0" smtClean="0">
                <a:solidFill>
                  <a:schemeClr val="accent6">
                    <a:lumMod val="10000"/>
                  </a:schemeClr>
                </a:solidFill>
              </a:rPr>
              <a:t>У стен Кремля расположена Красная площадь. Почему же площадь называется Красной</a:t>
            </a:r>
            <a:r>
              <a:rPr lang="en-US" sz="1600" dirty="0" smtClean="0">
                <a:solidFill>
                  <a:schemeClr val="accent6">
                    <a:lumMod val="10000"/>
                  </a:schemeClr>
                </a:solidFill>
              </a:rPr>
              <a:t>?</a:t>
            </a:r>
            <a:r>
              <a:rPr lang="ru-RU" sz="1600" dirty="0" smtClean="0">
                <a:solidFill>
                  <a:schemeClr val="accent6">
                    <a:lumMod val="10000"/>
                  </a:schemeClr>
                </a:solidFill>
              </a:rPr>
              <a:t> Давным-давно русские люди все красивое называли словом </a:t>
            </a:r>
            <a:r>
              <a:rPr lang="en-US" sz="1600" dirty="0" smtClean="0">
                <a:solidFill>
                  <a:schemeClr val="accent6">
                    <a:lumMod val="10000"/>
                  </a:schemeClr>
                </a:solidFill>
              </a:rPr>
              <a:t>“</a:t>
            </a:r>
            <a:r>
              <a:rPr lang="ru-RU" sz="1600" dirty="0" smtClean="0">
                <a:solidFill>
                  <a:schemeClr val="accent6">
                    <a:lumMod val="10000"/>
                  </a:schemeClr>
                </a:solidFill>
              </a:rPr>
              <a:t>красное</a:t>
            </a:r>
            <a:r>
              <a:rPr lang="en-US" sz="1600" dirty="0" smtClean="0">
                <a:solidFill>
                  <a:schemeClr val="accent6">
                    <a:lumMod val="10000"/>
                  </a:schemeClr>
                </a:solidFill>
              </a:rPr>
              <a:t>”</a:t>
            </a:r>
            <a:r>
              <a:rPr lang="ru-RU" sz="1600" dirty="0" smtClean="0">
                <a:solidFill>
                  <a:schemeClr val="accent6">
                    <a:lumMod val="10000"/>
                  </a:schemeClr>
                </a:solidFill>
              </a:rPr>
              <a:t> – красно солнышко, красна девица.  </a:t>
            </a:r>
            <a:r>
              <a:rPr lang="en-US" sz="1600" dirty="0" smtClean="0">
                <a:solidFill>
                  <a:schemeClr val="accent6">
                    <a:lumMod val="10000"/>
                  </a:schemeClr>
                </a:solidFill>
              </a:rPr>
              <a:t>“</a:t>
            </a:r>
            <a:r>
              <a:rPr lang="ru-RU" sz="1600" dirty="0" smtClean="0">
                <a:solidFill>
                  <a:schemeClr val="accent6">
                    <a:lumMod val="10000"/>
                  </a:schemeClr>
                </a:solidFill>
              </a:rPr>
              <a:t>Красна</a:t>
            </a:r>
            <a:r>
              <a:rPr lang="en-US" sz="1600" dirty="0" smtClean="0">
                <a:solidFill>
                  <a:schemeClr val="accent6">
                    <a:lumMod val="10000"/>
                  </a:schemeClr>
                </a:solidFill>
              </a:rPr>
              <a:t>”</a:t>
            </a:r>
            <a:r>
              <a:rPr lang="ru-RU" sz="1600" dirty="0" smtClean="0">
                <a:solidFill>
                  <a:schemeClr val="accent6">
                    <a:lumMod val="10000"/>
                  </a:schemeClr>
                </a:solidFill>
              </a:rPr>
              <a:t> – это значит красивое. Вот и самую красивую площадь в городе, да и , пожалуй во всей стране, называют Красной, значит красивой.</a:t>
            </a:r>
            <a:endParaRPr lang="ru-RU" sz="1600" dirty="0">
              <a:solidFill>
                <a:schemeClr val="accent6">
                  <a:lumMod val="10000"/>
                </a:schemeClr>
              </a:solidFill>
            </a:endParaRPr>
          </a:p>
        </p:txBody>
      </p:sp>
      <p:pic>
        <p:nvPicPr>
          <p:cNvPr id="2051" name="Picture 3" descr="C:\Users\Ольга.CITUMB\Desktop\Новая папка (3)\00.jpg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1295400" y="1828800"/>
            <a:ext cx="6438019" cy="4876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Другая 1">
      <a:dk1>
        <a:srgbClr val="D0F1FE"/>
      </a:dk1>
      <a:lt1>
        <a:srgbClr val="D0F1FF"/>
      </a:lt1>
      <a:dk2>
        <a:srgbClr val="D0F1FF"/>
      </a:dk2>
      <a:lt2>
        <a:srgbClr val="FFD7E8"/>
      </a:lt2>
      <a:accent1>
        <a:srgbClr val="FFD7E8"/>
      </a:accent1>
      <a:accent2>
        <a:srgbClr val="FFE8F1"/>
      </a:accent2>
      <a:accent3>
        <a:srgbClr val="FFB8F1"/>
      </a:accent3>
      <a:accent4>
        <a:srgbClr val="F1B2FF"/>
      </a:accent4>
      <a:accent5>
        <a:srgbClr val="C3DCFF"/>
      </a:accent5>
      <a:accent6>
        <a:srgbClr val="B8CFFF"/>
      </a:accent6>
      <a:hlink>
        <a:srgbClr val="A1E3FE"/>
      </a:hlink>
      <a:folHlink>
        <a:srgbClr val="D7F3FE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269</TotalTime>
  <Words>524</Words>
  <PresentationFormat>Экран (4:3)</PresentationFormat>
  <Paragraphs>30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Открытая</vt:lpstr>
      <vt:lpstr>  Государственное бюджетное дошкольное образовательное учреждение детский сад №56 комбинированного вида  Колпинского района  Санкт-Петербурга  </vt:lpstr>
      <vt:lpstr>Вы уже знаете, что страна в которой мы живем называется Россией. Россия- большое государство, в нашей стране очень много больших и малых городов. Кто может сказать, как называется главный город в России?  Конечно столица нашего государства – город Москва. Москва – очень большой и красивый город. В нем много улиц, красивых зданий. В столице работает Путин В,В- глава государства и правительство, которое управляет страной. «Москва- всем городам голова». Москва связана со всеми другими городами России «Все дороги ведут в Москву»</vt:lpstr>
      <vt:lpstr>Слайд 3</vt:lpstr>
      <vt:lpstr>Слайд 4</vt:lpstr>
      <vt:lpstr>Слайд 5</vt:lpstr>
      <vt:lpstr>Слайд 6</vt:lpstr>
      <vt:lpstr>Слайд 7</vt:lpstr>
      <vt:lpstr>Слайд 8</vt:lpstr>
      <vt:lpstr>У стен Кремля расположена Красная площадь. Почему же площадь называется Красной? Давным-давно русские люди все красивое называли словом “красное” – красно солнышко, красна девица.  “Красна” – это значит красивое. Вот и самую красивую площадь в городе, да и , пожалуй во всей стране, называют Красной, значит красивой.</vt:lpstr>
      <vt:lpstr>Но в Кремле много других башен, все они разные, но очень красивые. Есть башни круглые, прямоугольные, есть башни большие и совсем маленькие.</vt:lpstr>
      <vt:lpstr>Слайд 11</vt:lpstr>
      <vt:lpstr>Слайд 12</vt:lpstr>
      <vt:lpstr>Слайд 13</vt:lpstr>
      <vt:lpstr>Слайд 14</vt:lpstr>
      <vt:lpstr>Слайд 15</vt:lpstr>
      <vt:lpstr>Слайд 16</vt:lpstr>
      <vt:lpstr>Много театров в Москве. Самый главный- Большой театр. Он известен во всем мире. Это театр оперы и балета. Он очень красивый - большое белое здание с высокими колоннами наверху здания скульптурная композиция: человек в колеснице управляет четверкой лошадей.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Москва – столица нашей Родины</dc:title>
  <dc:creator>Ольга</dc:creator>
  <cp:lastModifiedBy>HP-HP</cp:lastModifiedBy>
  <cp:revision>35</cp:revision>
  <dcterms:created xsi:type="dcterms:W3CDTF">2016-11-28T17:03:19Z</dcterms:created>
  <dcterms:modified xsi:type="dcterms:W3CDTF">2022-11-08T17:35:50Z</dcterms:modified>
</cp:coreProperties>
</file>