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60" r:id="rId4"/>
    <p:sldId id="261" r:id="rId5"/>
    <p:sldId id="263" r:id="rId6"/>
    <p:sldId id="265" r:id="rId7"/>
    <p:sldId id="267" r:id="rId8"/>
    <p:sldId id="269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79089-9982-499A-913A-BA9BE1CCCF97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2E8DB-15A1-4BC6-A149-5F5310AF1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7929618" cy="563231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Угадай слово и запиши его</a:t>
            </a:r>
          </a:p>
          <a:p>
            <a:r>
              <a:rPr lang="ru-RU" sz="2400" dirty="0"/>
              <a:t>Много видов деловых бумаг мы знаем.</a:t>
            </a:r>
          </a:p>
          <a:p>
            <a:r>
              <a:rPr lang="ru-RU" sz="2400" dirty="0"/>
              <a:t>Правила правописания в них строго соблюдаем.</a:t>
            </a:r>
          </a:p>
          <a:p>
            <a:r>
              <a:rPr lang="ru-RU" sz="2400" dirty="0"/>
              <a:t>Надо что-то найти, продать, обменять –</a:t>
            </a:r>
          </a:p>
          <a:p>
            <a:r>
              <a:rPr lang="ru-RU" sz="2400" dirty="0"/>
              <a:t>Пишем ……… </a:t>
            </a:r>
            <a:r>
              <a:rPr lang="ru-RU" sz="2400" b="1" dirty="0"/>
              <a:t> </a:t>
            </a:r>
            <a:endParaRPr lang="ru-RU" sz="2400" dirty="0"/>
          </a:p>
          <a:p>
            <a:r>
              <a:rPr lang="ru-RU" sz="2400" dirty="0"/>
              <a:t>Если в школу поступать –</a:t>
            </a:r>
          </a:p>
          <a:p>
            <a:r>
              <a:rPr lang="ru-RU" sz="2400" dirty="0"/>
              <a:t>Необходимо написать … </a:t>
            </a:r>
            <a:r>
              <a:rPr lang="ru-RU" sz="2400" b="1" dirty="0"/>
              <a:t> </a:t>
            </a:r>
            <a:endParaRPr lang="ru-RU" sz="2400" dirty="0"/>
          </a:p>
          <a:p>
            <a:r>
              <a:rPr lang="ru-RU" sz="2400" dirty="0"/>
              <a:t>Надо другу новость сообщить –</a:t>
            </a:r>
          </a:p>
          <a:p>
            <a:r>
              <a:rPr lang="ru-RU" sz="2400" dirty="0"/>
              <a:t>Напиши ему … </a:t>
            </a:r>
            <a:r>
              <a:rPr lang="ru-RU" sz="2400" b="1" dirty="0"/>
              <a:t> </a:t>
            </a:r>
            <a:endParaRPr lang="ru-RU" sz="2400" dirty="0"/>
          </a:p>
          <a:p>
            <a:r>
              <a:rPr lang="ru-RU" sz="2400" dirty="0"/>
              <a:t>Если в поступке твоем </a:t>
            </a:r>
            <a:r>
              <a:rPr lang="ru-RU" sz="2400" b="1" dirty="0"/>
              <a:t> </a:t>
            </a:r>
            <a:r>
              <a:rPr lang="ru-RU" sz="2400" dirty="0"/>
              <a:t>, причина неуважительная,</a:t>
            </a:r>
          </a:p>
          <a:p>
            <a:r>
              <a:rPr lang="ru-RU" sz="2400" dirty="0"/>
              <a:t>Такая записка называется …</a:t>
            </a:r>
            <a:r>
              <a:rPr lang="ru-RU" dirty="0"/>
              <a:t> </a:t>
            </a:r>
            <a:r>
              <a:rPr lang="ru-RU" b="1" dirty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ChangeArrowheads="1"/>
          </p:cNvSpPr>
          <p:nvPr/>
        </p:nvSpPr>
        <p:spPr bwMode="auto">
          <a:xfrm>
            <a:off x="900113" y="549275"/>
            <a:ext cx="70643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8000" b="1">
                <a:solidFill>
                  <a:srgbClr val="0000FF"/>
                </a:solidFill>
              </a:rPr>
              <a:t>Где ставится </a:t>
            </a:r>
          </a:p>
          <a:p>
            <a:pPr algn="ctr"/>
            <a:r>
              <a:rPr lang="ru-RU" sz="8000" b="1">
                <a:solidFill>
                  <a:srgbClr val="0000FF"/>
                </a:solidFill>
              </a:rPr>
              <a:t>подпись?</a:t>
            </a:r>
            <a:r>
              <a:rPr lang="ru-RU"/>
              <a:t> </a:t>
            </a:r>
          </a:p>
        </p:txBody>
      </p:sp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827088" y="4595813"/>
            <a:ext cx="67865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500" b="1">
                <a:solidFill>
                  <a:srgbClr val="FF0000"/>
                </a:solidFill>
              </a:rPr>
              <a:t>В правом нижнем углу.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6429404" cy="489364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Проверь!</a:t>
            </a:r>
          </a:p>
          <a:p>
            <a:r>
              <a:rPr lang="ru-RU" sz="2400" dirty="0"/>
              <a:t>Много видов деловых бумаг мы знаем.</a:t>
            </a:r>
          </a:p>
          <a:p>
            <a:r>
              <a:rPr lang="ru-RU" sz="2400" dirty="0"/>
              <a:t>Правила правописания в них строго соблюдаем.</a:t>
            </a:r>
          </a:p>
          <a:p>
            <a:r>
              <a:rPr lang="ru-RU" sz="2400" dirty="0"/>
              <a:t>Надо что-то найти, продать, обменять –</a:t>
            </a:r>
          </a:p>
          <a:p>
            <a:r>
              <a:rPr lang="ru-RU" sz="2400" dirty="0"/>
              <a:t>Пишем … </a:t>
            </a:r>
            <a:r>
              <a:rPr lang="ru-RU" sz="2400" b="1" dirty="0"/>
              <a:t>объявление.</a:t>
            </a:r>
            <a:endParaRPr lang="ru-RU" sz="2400" dirty="0"/>
          </a:p>
          <a:p>
            <a:r>
              <a:rPr lang="ru-RU" sz="2400" dirty="0"/>
              <a:t>Если в школу поступать –</a:t>
            </a:r>
          </a:p>
          <a:p>
            <a:r>
              <a:rPr lang="ru-RU" sz="2400" dirty="0"/>
              <a:t>Необходимо написать … </a:t>
            </a:r>
            <a:r>
              <a:rPr lang="ru-RU" sz="2400" b="1" dirty="0"/>
              <a:t>заявление.</a:t>
            </a:r>
            <a:endParaRPr lang="ru-RU" sz="2400" dirty="0"/>
          </a:p>
          <a:p>
            <a:r>
              <a:rPr lang="ru-RU" sz="2400" dirty="0"/>
              <a:t>Надо другу новость сообщить –</a:t>
            </a:r>
          </a:p>
          <a:p>
            <a:r>
              <a:rPr lang="ru-RU" sz="2400" dirty="0"/>
              <a:t>Напиши ему … </a:t>
            </a:r>
            <a:r>
              <a:rPr lang="ru-RU" sz="2400" b="1" dirty="0"/>
              <a:t>записку.</a:t>
            </a:r>
            <a:endParaRPr lang="ru-RU" sz="2400" dirty="0"/>
          </a:p>
          <a:p>
            <a:r>
              <a:rPr lang="ru-RU" sz="2400" dirty="0"/>
              <a:t>Если в поступке твоем </a:t>
            </a:r>
            <a:r>
              <a:rPr lang="ru-RU" sz="2400" b="1" dirty="0"/>
              <a:t>причина неуважительная</a:t>
            </a:r>
            <a:r>
              <a:rPr lang="ru-RU" sz="2400" dirty="0"/>
              <a:t>,</a:t>
            </a:r>
          </a:p>
          <a:p>
            <a:r>
              <a:rPr lang="ru-RU" sz="2400" dirty="0"/>
              <a:t>Такая записка называется … </a:t>
            </a:r>
            <a:r>
              <a:rPr lang="ru-RU" sz="2400" b="1" dirty="0"/>
              <a:t>объяснител</a:t>
            </a:r>
            <a:r>
              <a:rPr lang="ru-RU" b="1" dirty="0"/>
              <a:t>ьная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ChangeArrowheads="1"/>
          </p:cNvSpPr>
          <p:nvPr/>
        </p:nvSpPr>
        <p:spPr bwMode="auto">
          <a:xfrm>
            <a:off x="714348" y="500042"/>
            <a:ext cx="7977214" cy="93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5400" b="1" dirty="0">
                <a:solidFill>
                  <a:srgbClr val="FF0066"/>
                </a:solidFill>
                <a:latin typeface="Arial Black" pitchFamily="34" charset="0"/>
              </a:rPr>
              <a:t>ОБЪЯСНИТЕЛЬНАЯ ЗАПИСКА </a:t>
            </a:r>
            <a:endParaRPr lang="ru-RU" sz="5400" b="1" dirty="0">
              <a:solidFill>
                <a:srgbClr val="FF0066"/>
              </a:solidFill>
              <a:latin typeface="Century Schoolbook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600" b="1" dirty="0">
                <a:solidFill>
                  <a:srgbClr val="008000"/>
                </a:solidFill>
                <a:latin typeface="Century Schoolbook" pitchFamily="18" charset="0"/>
              </a:rPr>
              <a:t>  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2214554"/>
            <a:ext cx="8458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3600" b="1" dirty="0">
                <a:solidFill>
                  <a:srgbClr val="008000"/>
                </a:solidFill>
                <a:latin typeface="Tahoma" pitchFamily="34" charset="0"/>
              </a:rPr>
              <a:t>   </a:t>
            </a:r>
            <a:r>
              <a:rPr lang="ru-RU" sz="5000" b="1" dirty="0">
                <a:solidFill>
                  <a:srgbClr val="008000"/>
                </a:solidFill>
                <a:latin typeface="Tahoma" pitchFamily="34" charset="0"/>
              </a:rPr>
              <a:t>документ, который содержит объяснение причины свершившегося события, поступка, факта, происшествия.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99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99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Кому (наименование должностного лица, указывается фамилия, инициалы).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От кого (наименование должностного лица, его фамилия, инициалы).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Название деловой бумаги.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Содержание объяснительной записки.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Дата.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Подпись.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FF0000"/>
                </a:solidFill>
              </a:rPr>
              <a:t>Схема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b="1" dirty="0"/>
              <a:t>Схема</a:t>
            </a:r>
          </a:p>
          <a:p>
            <a:pPr fontAlgn="base"/>
            <a:r>
              <a:rPr lang="ru-RU" b="1" dirty="0"/>
              <a:t>                     _______</a:t>
            </a:r>
            <a:endParaRPr lang="ru-RU" dirty="0"/>
          </a:p>
          <a:p>
            <a:pPr eaLnBrk="0" fontAlgn="base" hangingPunct="0"/>
            <a:r>
              <a:rPr lang="ru-RU" b="1" dirty="0"/>
              <a:t>                      (кому)</a:t>
            </a:r>
            <a:endParaRPr lang="ru-RU" dirty="0"/>
          </a:p>
          <a:p>
            <a:pPr eaLnBrk="0" fontAlgn="base" hangingPunct="0"/>
            <a:r>
              <a:rPr lang="ru-RU" b="1" dirty="0"/>
              <a:t>                     _______</a:t>
            </a:r>
            <a:endParaRPr lang="ru-RU" dirty="0"/>
          </a:p>
          <a:p>
            <a:pPr eaLnBrk="0" fontAlgn="base" hangingPunct="0"/>
            <a:r>
              <a:rPr lang="ru-RU" b="1" dirty="0"/>
              <a:t>                     (от кого)</a:t>
            </a:r>
            <a:endParaRPr lang="ru-RU" dirty="0"/>
          </a:p>
          <a:p>
            <a:pPr eaLnBrk="0" fontAlgn="base" hangingPunct="0"/>
            <a:r>
              <a:rPr lang="ru-RU" b="1" dirty="0"/>
              <a:t>           ________</a:t>
            </a:r>
            <a:endParaRPr lang="ru-RU" dirty="0"/>
          </a:p>
          <a:p>
            <a:pPr eaLnBrk="0" fontAlgn="base" hangingPunct="0"/>
            <a:r>
              <a:rPr lang="ru-RU" b="1" dirty="0"/>
              <a:t>      название деловой бумаги</a:t>
            </a:r>
            <a:endParaRPr lang="ru-RU" dirty="0"/>
          </a:p>
          <a:p>
            <a:pPr eaLnBrk="0" fontAlgn="base" hangingPunct="0"/>
            <a:r>
              <a:rPr lang="ru-RU" b="1" dirty="0"/>
              <a:t>Я, ________________</a:t>
            </a:r>
            <a:endParaRPr lang="ru-RU" dirty="0"/>
          </a:p>
          <a:p>
            <a:pPr eaLnBrk="0" fontAlgn="base" hangingPunct="0"/>
            <a:r>
              <a:rPr lang="ru-RU" b="1" dirty="0"/>
              <a:t>   __________________</a:t>
            </a:r>
            <a:endParaRPr lang="ru-RU" dirty="0"/>
          </a:p>
          <a:p>
            <a:pPr eaLnBrk="0" fontAlgn="base" hangingPunct="0"/>
            <a:r>
              <a:rPr lang="ru-RU" b="1" dirty="0"/>
              <a:t>    __________________</a:t>
            </a:r>
            <a:endParaRPr lang="ru-RU" dirty="0"/>
          </a:p>
          <a:p>
            <a:pPr eaLnBrk="0" fontAlgn="base" hangingPunct="0"/>
            <a:r>
              <a:rPr lang="ru-RU" b="1" dirty="0"/>
              <a:t>   __________________</a:t>
            </a:r>
            <a:endParaRPr lang="ru-RU" dirty="0"/>
          </a:p>
          <a:p>
            <a:pPr eaLnBrk="0" fontAlgn="base" hangingPunct="0"/>
            <a:r>
              <a:rPr lang="ru-RU" b="1" dirty="0"/>
              <a:t>    __________________</a:t>
            </a:r>
            <a:endParaRPr lang="ru-RU" dirty="0"/>
          </a:p>
          <a:p>
            <a:pPr eaLnBrk="0" fontAlgn="base" hangingPunct="0"/>
            <a:endParaRPr lang="ru-RU" b="1" dirty="0"/>
          </a:p>
          <a:p>
            <a:pPr eaLnBrk="0" fontAlgn="base" hangingPunct="0"/>
            <a:r>
              <a:rPr lang="ru-RU" b="1" dirty="0"/>
              <a:t>Дата            Подпись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735013" y="-26988"/>
            <a:ext cx="7361237" cy="283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6000" b="1">
                <a:solidFill>
                  <a:srgbClr val="0000FF"/>
                </a:solidFill>
              </a:rPr>
              <a:t>Что пишется </a:t>
            </a:r>
          </a:p>
          <a:p>
            <a:pPr algn="ctr"/>
            <a:r>
              <a:rPr lang="ru-RU" sz="6000" b="1">
                <a:solidFill>
                  <a:srgbClr val="0000FF"/>
                </a:solidFill>
              </a:rPr>
              <a:t>в правом верхнем </a:t>
            </a:r>
          </a:p>
          <a:p>
            <a:pPr algn="ctr"/>
            <a:r>
              <a:rPr lang="ru-RU" sz="6000" b="1">
                <a:solidFill>
                  <a:srgbClr val="0000FF"/>
                </a:solidFill>
              </a:rPr>
              <a:t>углу листа?</a:t>
            </a:r>
            <a:r>
              <a:rPr lang="ru-RU"/>
              <a:t> </a:t>
            </a: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971550" y="3260725"/>
            <a:ext cx="71993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500" b="1">
                <a:solidFill>
                  <a:srgbClr val="FF0000"/>
                </a:solidFill>
              </a:rPr>
              <a:t>Кому, должность, Ф.И.О.</a:t>
            </a:r>
          </a:p>
          <a:p>
            <a:pPr algn="ctr"/>
            <a:r>
              <a:rPr lang="ru-RU" sz="4500" b="1">
                <a:solidFill>
                  <a:srgbClr val="FF0000"/>
                </a:solidFill>
              </a:rPr>
              <a:t>(в Д. п.)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593725" y="5060950"/>
            <a:ext cx="786606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500" b="1">
                <a:solidFill>
                  <a:srgbClr val="FF0000"/>
                </a:solidFill>
              </a:rPr>
              <a:t>От кого, должность, Ф.И.О.</a:t>
            </a:r>
          </a:p>
          <a:p>
            <a:pPr algn="ctr"/>
            <a:r>
              <a:rPr lang="ru-RU" sz="4500" b="1">
                <a:solidFill>
                  <a:srgbClr val="FF0000"/>
                </a:solidFill>
              </a:rPr>
              <a:t>(в Р. п.)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4"/>
          <p:cNvSpPr txBox="1">
            <a:spLocks noChangeArrowheads="1"/>
          </p:cNvSpPr>
          <p:nvPr/>
        </p:nvSpPr>
        <p:spPr bwMode="auto">
          <a:xfrm>
            <a:off x="1419225" y="-41275"/>
            <a:ext cx="628808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000" b="1" dirty="0">
                <a:solidFill>
                  <a:srgbClr val="0000FF"/>
                </a:solidFill>
              </a:rPr>
              <a:t>Что пишется далее</a:t>
            </a:r>
          </a:p>
          <a:p>
            <a:pPr algn="ctr"/>
            <a:r>
              <a:rPr lang="ru-RU" sz="5000" b="1" dirty="0">
                <a:solidFill>
                  <a:srgbClr val="0000FF"/>
                </a:solidFill>
              </a:rPr>
              <a:t>посредине строки?</a:t>
            </a:r>
          </a:p>
          <a:p>
            <a:pPr algn="ctr"/>
            <a:endParaRPr lang="ru-RU" sz="5000" b="1" dirty="0">
              <a:solidFill>
                <a:srgbClr val="0000FF"/>
              </a:solidFill>
            </a:endParaRPr>
          </a:p>
        </p:txBody>
      </p:sp>
      <p:sp>
        <p:nvSpPr>
          <p:cNvPr id="25602" name="Text Box 6"/>
          <p:cNvSpPr txBox="1">
            <a:spLocks noChangeArrowheads="1"/>
          </p:cNvSpPr>
          <p:nvPr/>
        </p:nvSpPr>
        <p:spPr bwMode="auto">
          <a:xfrm>
            <a:off x="676275" y="4379913"/>
            <a:ext cx="773271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500" b="1">
                <a:solidFill>
                  <a:srgbClr val="FF0000"/>
                </a:solidFill>
              </a:rPr>
              <a:t>Слово «объяснительная».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547813" y="5172075"/>
            <a:ext cx="6553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500" b="1">
                <a:solidFill>
                  <a:srgbClr val="FF0000"/>
                </a:solidFill>
              </a:rPr>
              <a:t>С маленькой буквы.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635375" y="5891213"/>
            <a:ext cx="19764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500" b="1">
                <a:solidFill>
                  <a:srgbClr val="FF0000"/>
                </a:solidFill>
              </a:rPr>
              <a:t>Точка.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2122488" y="1773238"/>
            <a:ext cx="69135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500" b="1" dirty="0">
                <a:solidFill>
                  <a:srgbClr val="0000FF"/>
                </a:solidFill>
              </a:rPr>
              <a:t>С какой буквы?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79388" y="2636838"/>
            <a:ext cx="87137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500" b="1">
                <a:solidFill>
                  <a:srgbClr val="0000FF"/>
                </a:solidFill>
              </a:rPr>
              <a:t>Что ставится в конце </a:t>
            </a:r>
          </a:p>
          <a:p>
            <a:pPr algn="ctr"/>
            <a:r>
              <a:rPr lang="ru-RU" sz="4500" b="1">
                <a:solidFill>
                  <a:srgbClr val="0000FF"/>
                </a:solidFill>
              </a:rPr>
              <a:t>названия деловой бумаги?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/>
      <p:bldP spid="25605" grpId="0"/>
      <p:bldP spid="25606" grpId="0"/>
      <p:bldP spid="256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ChangeArrowheads="1"/>
          </p:cNvSpPr>
          <p:nvPr/>
        </p:nvSpPr>
        <p:spPr bwMode="auto">
          <a:xfrm>
            <a:off x="323850" y="-171450"/>
            <a:ext cx="8726488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7000" b="1" dirty="0">
                <a:solidFill>
                  <a:srgbClr val="0000FF"/>
                </a:solidFill>
              </a:rPr>
              <a:t>Что нужно </a:t>
            </a:r>
          </a:p>
          <a:p>
            <a:pPr algn="ctr"/>
            <a:r>
              <a:rPr lang="ru-RU" sz="7000" b="1" dirty="0">
                <a:solidFill>
                  <a:srgbClr val="0000FF"/>
                </a:solidFill>
              </a:rPr>
              <a:t>указать </a:t>
            </a:r>
          </a:p>
          <a:p>
            <a:pPr algn="ctr"/>
            <a:r>
              <a:rPr lang="ru-RU" sz="7000" b="1" dirty="0">
                <a:solidFill>
                  <a:srgbClr val="0000FF"/>
                </a:solidFill>
              </a:rPr>
              <a:t>в объяснительной </a:t>
            </a:r>
          </a:p>
          <a:p>
            <a:pPr algn="ctr"/>
            <a:r>
              <a:rPr lang="ru-RU" sz="7000" b="1" dirty="0">
                <a:solidFill>
                  <a:srgbClr val="0000FF"/>
                </a:solidFill>
              </a:rPr>
              <a:t>записке?</a:t>
            </a:r>
            <a:r>
              <a:rPr lang="ru-RU" sz="7000" dirty="0"/>
              <a:t> </a:t>
            </a:r>
          </a:p>
        </p:txBody>
      </p:sp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663575" y="4149725"/>
            <a:ext cx="683736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500" b="1">
                <a:solidFill>
                  <a:srgbClr val="FF0000"/>
                </a:solidFill>
              </a:rPr>
              <a:t>Факт нарушения, </a:t>
            </a:r>
          </a:p>
          <a:p>
            <a:pPr algn="ctr"/>
            <a:r>
              <a:rPr lang="ru-RU" sz="4500" b="1">
                <a:solidFill>
                  <a:srgbClr val="FF0000"/>
                </a:solidFill>
              </a:rPr>
              <a:t>причину нарушения, </a:t>
            </a:r>
          </a:p>
          <a:p>
            <a:pPr algn="ctr"/>
            <a:r>
              <a:rPr lang="ru-RU" sz="4500" b="1">
                <a:solidFill>
                  <a:srgbClr val="FF0000"/>
                </a:solidFill>
              </a:rPr>
              <a:t>обещание исправиться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342900" y="-33338"/>
            <a:ext cx="8399463" cy="374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8000" b="1">
                <a:solidFill>
                  <a:srgbClr val="0000FF"/>
                </a:solidFill>
              </a:rPr>
              <a:t>Где пишется </a:t>
            </a:r>
          </a:p>
          <a:p>
            <a:pPr algn="ctr"/>
            <a:r>
              <a:rPr lang="ru-RU" sz="8000" b="1">
                <a:solidFill>
                  <a:srgbClr val="0000FF"/>
                </a:solidFill>
              </a:rPr>
              <a:t>дата написания </a:t>
            </a:r>
          </a:p>
          <a:p>
            <a:pPr algn="ctr"/>
            <a:r>
              <a:rPr lang="ru-RU" sz="8000" b="1">
                <a:solidFill>
                  <a:srgbClr val="0000FF"/>
                </a:solidFill>
              </a:rPr>
              <a:t>записки?</a:t>
            </a:r>
            <a:r>
              <a:rPr lang="ru-RU"/>
              <a:t> </a:t>
            </a:r>
          </a:p>
        </p:txBody>
      </p:sp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1068388" y="4292600"/>
            <a:ext cx="64563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500" b="1">
                <a:solidFill>
                  <a:srgbClr val="FF0000"/>
                </a:solidFill>
              </a:rPr>
              <a:t>В левом нижнем углу.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316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Century Schoolbook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План</vt:lpstr>
      <vt:lpstr>Схема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7</cp:revision>
  <dcterms:created xsi:type="dcterms:W3CDTF">2020-11-12T21:16:45Z</dcterms:created>
  <dcterms:modified xsi:type="dcterms:W3CDTF">2022-11-08T08:44:47Z</dcterms:modified>
</cp:coreProperties>
</file>