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7" autoAdjust="0"/>
    <p:restoredTop sz="94652" autoAdjust="0"/>
  </p:normalViewPr>
  <p:slideViewPr>
    <p:cSldViewPr>
      <p:cViewPr varScale="1">
        <p:scale>
          <a:sx n="70" d="100"/>
          <a:sy n="70" d="100"/>
        </p:scale>
        <p:origin x="-13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157192"/>
            <a:ext cx="7772400" cy="129614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dirty="0">
                <a:solidFill>
                  <a:srgbClr val="FF0000"/>
                </a:solidFill>
              </a:rPr>
              <a:t>Использование нетрадиционных техник рисования с детьми раннего дошкольного возраста»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7772400" cy="2880320"/>
          </a:xfrm>
        </p:spPr>
        <p:txBody>
          <a:bodyPr/>
          <a:lstStyle/>
          <a:p>
            <a: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воспитателя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раннего возраста,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Роледер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Светланы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Александровны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мамина работа\документация\документы\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6672"/>
            <a:ext cx="2266680" cy="327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от двух лет.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ватные палочки бумага любого цвета, гуашь.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ребёнок опускает ватную палочку в гуашь и наносит точки, пятнышки, чёрточки, линии на бумагу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645" y="764704"/>
            <a:ext cx="2671201" cy="2848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b="28544"/>
          <a:stretch/>
        </p:blipFill>
        <p:spPr bwMode="auto">
          <a:xfrm>
            <a:off x="4427984" y="2415231"/>
            <a:ext cx="2763360" cy="239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56877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548680"/>
            <a:ext cx="4572000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Оттиск печатками из овощей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от трёх лет.</a:t>
            </a:r>
          </a:p>
          <a:p>
            <a:pPr algn="just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мисочка или пластиковая коробочка, в которую вложена штемпельная подушка из тонкого поролона, пропитанного гуашью, плотная бумага любо цвета и размера, печатки из овощей.</a:t>
            </a:r>
          </a:p>
          <a:p>
            <a:pPr algn="just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ребёнок прижимает печатку к штемпельной подушке с краской и наносит оттиск на бумагу. Для получения другого цвета меняются и мисочка и печатка.</a:t>
            </a:r>
          </a:p>
        </p:txBody>
      </p:sp>
      <p:pic>
        <p:nvPicPr>
          <p:cNvPr id="3" name="Объект 4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5536" y="764704"/>
            <a:ext cx="2520280" cy="299283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4" descr="DSC015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93910" y="3250125"/>
            <a:ext cx="2974034" cy="1761315"/>
          </a:xfrm>
          <a:prstGeom prst="rect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4755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педагогам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Важно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 относиться к детскому творчеству. Здесь не может быть плохих или хороших рисунков. Рисунок – творчество, в котором ребенок выразил частичку себя, и оно прекрасно само по себе. Ваше одобрение и восхищение его творчеством – это большая сладкая конфета для его личности, поддержка его самооценки, веры в себя и свои возможности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9496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работы в данном направлении стали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5-конечная звезда 2"/>
          <p:cNvSpPr/>
          <p:nvPr/>
        </p:nvSpPr>
        <p:spPr>
          <a:xfrm>
            <a:off x="-1" y="1412776"/>
            <a:ext cx="3824605" cy="3682323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Атмосфера непринуждённости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1187624" y="2830748"/>
            <a:ext cx="4244672" cy="2974515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Развитие сенсорной сферы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3416072" y="1412776"/>
            <a:ext cx="4540304" cy="338437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Познавательный интерес ребёнка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4493758" y="2467592"/>
            <a:ext cx="4680520" cy="3600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Двигательная память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0787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683568" y="461238"/>
            <a:ext cx="7272808" cy="42484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вам в работе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4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5" name="Рисунок 4" descr="detskaya_ruka_v_kraskah_1920x12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2485" y="361955"/>
            <a:ext cx="3682178" cy="270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779912" y="476672"/>
            <a:ext cx="50405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Рисование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– одна из многих радостей, которыми так наполнено детство. Оно самое первое и доступное средство выражения на бумаге своих мыслей и переживаний. Ведь рисование для ребенка не просто забава, а радостный, творческий, вдохновенный труд. Радость творчества знакома каждому малышу.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11350" y="548680"/>
            <a:ext cx="5040560" cy="7452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</a:rPr>
              <a:t>Рисование</a:t>
            </a:r>
            <a:endParaRPr lang="ru-RU" sz="4000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34498" y="4221088"/>
            <a:ext cx="7128792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Осмысление окружающего мира</a:t>
            </a:r>
          </a:p>
        </p:txBody>
      </p:sp>
      <p:sp>
        <p:nvSpPr>
          <p:cNvPr id="51" name="Стрелка вниз 50"/>
          <p:cNvSpPr/>
          <p:nvPr/>
        </p:nvSpPr>
        <p:spPr>
          <a:xfrm>
            <a:off x="1646166" y="1523796"/>
            <a:ext cx="1292499" cy="252015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Развивает зрение и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движение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2" name="Стрелка вниз 51"/>
          <p:cNvSpPr/>
          <p:nvPr/>
        </p:nvSpPr>
        <p:spPr>
          <a:xfrm>
            <a:off x="2938665" y="1486850"/>
            <a:ext cx="1211758" cy="252015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Помогает </a:t>
            </a:r>
            <a:r>
              <a:rPr lang="ru-RU" sz="1600" b="1" dirty="0" smtClean="0">
                <a:solidFill>
                  <a:srgbClr val="FF0000"/>
                </a:solidFill>
              </a:rPr>
              <a:t>овладеть </a:t>
            </a:r>
            <a:r>
              <a:rPr lang="ru-RU" b="1" dirty="0" smtClean="0">
                <a:solidFill>
                  <a:srgbClr val="FF0000"/>
                </a:solidFill>
              </a:rPr>
              <a:t>формами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3" name="Стрелка вниз 52"/>
          <p:cNvSpPr/>
          <p:nvPr/>
        </p:nvSpPr>
        <p:spPr>
          <a:xfrm>
            <a:off x="4327949" y="1490227"/>
            <a:ext cx="1164506" cy="252015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Развивает центр </a:t>
            </a:r>
            <a:r>
              <a:rPr lang="ru-RU" b="1" dirty="0">
                <a:solidFill>
                  <a:srgbClr val="FF0000"/>
                </a:solidFill>
              </a:rPr>
              <a:t>речи.</a:t>
            </a:r>
          </a:p>
        </p:txBody>
      </p:sp>
      <p:sp>
        <p:nvSpPr>
          <p:cNvPr id="54" name="Стрелка вниз 53"/>
          <p:cNvSpPr/>
          <p:nvPr/>
        </p:nvSpPr>
        <p:spPr>
          <a:xfrm>
            <a:off x="5569066" y="1493604"/>
            <a:ext cx="1132704" cy="2513401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Развивает чувственно-двигательную координацию</a:t>
            </a:r>
          </a:p>
        </p:txBody>
      </p:sp>
      <p:sp>
        <p:nvSpPr>
          <p:cNvPr id="55" name="Стрелка вниз 54"/>
          <p:cNvSpPr/>
          <p:nvPr/>
        </p:nvSpPr>
        <p:spPr>
          <a:xfrm>
            <a:off x="6773046" y="1538124"/>
            <a:ext cx="1164934" cy="250582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Развивает логическое </a:t>
            </a:r>
            <a:r>
              <a:rPr lang="ru-RU" sz="1600" b="1" dirty="0">
                <a:solidFill>
                  <a:srgbClr val="FF0000"/>
                </a:solidFill>
              </a:rPr>
              <a:t>и образное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75661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амина работа\нетрадиционка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808908" cy="394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мамина работа\нетрадиционка\i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70" y="438037"/>
            <a:ext cx="2745640" cy="391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мамина работа\нетрадиционка\18552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971" y="692695"/>
            <a:ext cx="2947338" cy="390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57185"/>
            <a:ext cx="2740138" cy="409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D:\мамина работа\нетрадиционка\i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19" y="2657185"/>
            <a:ext cx="2687871" cy="408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70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813690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работы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педагогические условия для развития творческого воображения детей через использование нетрадиционных техник и приемов рисования.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интерес к рисованию при помощи нетрадиционных техник.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детям овладеть различными техническими навыками при работе нетрадиционными техниками.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выбирать материал для нетрадиционного рисования и умело его использовать.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творчество, фантазию.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художественный вкус и чувство гармонии.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727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 descr="event-image-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8240" y="2212766"/>
            <a:ext cx="3204141" cy="2265486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473" y="476672"/>
            <a:ext cx="8229600" cy="1152128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действенного и успешного использования нетрадиционных техник в работе с детьми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62638" y="1721408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82454" y="1061052"/>
            <a:ext cx="8714238" cy="4577949"/>
            <a:chOff x="1311" y="4642"/>
            <a:chExt cx="9186" cy="6334"/>
          </a:xfrm>
        </p:grpSpPr>
        <p:sp>
          <p:nvSpPr>
            <p:cNvPr id="11" name="Freeform 3"/>
            <p:cNvSpPr>
              <a:spLocks noEditPoints="1"/>
            </p:cNvSpPr>
            <p:nvPr/>
          </p:nvSpPr>
          <p:spPr bwMode="gray">
            <a:xfrm rot="-1358056">
              <a:off x="1807" y="6095"/>
              <a:ext cx="8549" cy="3773"/>
            </a:xfrm>
            <a:custGeom>
              <a:avLst/>
              <a:gdLst>
                <a:gd name="T0" fmla="*/ 321436 w 4040"/>
                <a:gd name="T1" fmla="*/ 1533 h 1888"/>
                <a:gd name="T2" fmla="*/ 234414 w 4040"/>
                <a:gd name="T3" fmla="*/ 9440 h 1888"/>
                <a:gd name="T4" fmla="*/ 157285 w 4040"/>
                <a:gd name="T5" fmla="*/ 23176 h 1888"/>
                <a:gd name="T6" fmla="*/ 92270 w 4040"/>
                <a:gd name="T7" fmla="*/ 41981 h 1888"/>
                <a:gd name="T8" fmla="*/ 42885 w 4040"/>
                <a:gd name="T9" fmla="*/ 64900 h 1888"/>
                <a:gd name="T10" fmla="*/ 11029 w 4040"/>
                <a:gd name="T11" fmla="*/ 91407 h 1888"/>
                <a:gd name="T12" fmla="*/ 0 w 4040"/>
                <a:gd name="T13" fmla="*/ 120192 h 1888"/>
                <a:gd name="T14" fmla="*/ 11029 w 4040"/>
                <a:gd name="T15" fmla="*/ 148916 h 1888"/>
                <a:gd name="T16" fmla="*/ 42885 w 4040"/>
                <a:gd name="T17" fmla="*/ 175429 h 1888"/>
                <a:gd name="T18" fmla="*/ 92270 w 4040"/>
                <a:gd name="T19" fmla="*/ 198344 h 1888"/>
                <a:gd name="T20" fmla="*/ 157285 w 4040"/>
                <a:gd name="T21" fmla="*/ 217147 h 1888"/>
                <a:gd name="T22" fmla="*/ 234414 w 4040"/>
                <a:gd name="T23" fmla="*/ 230880 h 1888"/>
                <a:gd name="T24" fmla="*/ 321436 w 4040"/>
                <a:gd name="T25" fmla="*/ 238788 h 1888"/>
                <a:gd name="T26" fmla="*/ 415342 w 4040"/>
                <a:gd name="T27" fmla="*/ 239811 h 1888"/>
                <a:gd name="T28" fmla="*/ 505045 w 4040"/>
                <a:gd name="T29" fmla="*/ 234200 h 1888"/>
                <a:gd name="T30" fmla="*/ 585947 w 4040"/>
                <a:gd name="T31" fmla="*/ 222223 h 1888"/>
                <a:gd name="T32" fmla="*/ 655071 w 4040"/>
                <a:gd name="T33" fmla="*/ 205173 h 1888"/>
                <a:gd name="T34" fmla="*/ 710189 w 4040"/>
                <a:gd name="T35" fmla="*/ 183560 h 1888"/>
                <a:gd name="T36" fmla="*/ 748165 w 4040"/>
                <a:gd name="T37" fmla="*/ 158088 h 1888"/>
                <a:gd name="T38" fmla="*/ 766407 w 4040"/>
                <a:gd name="T39" fmla="*/ 130081 h 1888"/>
                <a:gd name="T40" fmla="*/ 762634 w 4040"/>
                <a:gd name="T41" fmla="*/ 100560 h 1888"/>
                <a:gd name="T42" fmla="*/ 737593 w 4040"/>
                <a:gd name="T43" fmla="*/ 73304 h 1888"/>
                <a:gd name="T44" fmla="*/ 693500 w 4040"/>
                <a:gd name="T45" fmla="*/ 49121 h 1888"/>
                <a:gd name="T46" fmla="*/ 633426 w 4040"/>
                <a:gd name="T47" fmla="*/ 29041 h 1888"/>
                <a:gd name="T48" fmla="*/ 560070 w 4040"/>
                <a:gd name="T49" fmla="*/ 13511 h 1888"/>
                <a:gd name="T50" fmla="*/ 476154 w 4040"/>
                <a:gd name="T51" fmla="*/ 3575 h 1888"/>
                <a:gd name="T52" fmla="*/ 383812 w 4040"/>
                <a:gd name="T53" fmla="*/ 0 h 1888"/>
                <a:gd name="T54" fmla="*/ 305075 w 4040"/>
                <a:gd name="T55" fmla="*/ 220944 h 1888"/>
                <a:gd name="T56" fmla="*/ 221138 w 4040"/>
                <a:gd name="T57" fmla="*/ 213576 h 1888"/>
                <a:gd name="T58" fmla="*/ 147436 w 4040"/>
                <a:gd name="T59" fmla="*/ 200577 h 1888"/>
                <a:gd name="T60" fmla="*/ 86986 w 4040"/>
                <a:gd name="T61" fmla="*/ 182797 h 1888"/>
                <a:gd name="T62" fmla="*/ 42544 w 4040"/>
                <a:gd name="T63" fmla="*/ 161152 h 1888"/>
                <a:gd name="T64" fmla="*/ 16726 w 4040"/>
                <a:gd name="T65" fmla="*/ 136699 h 1888"/>
                <a:gd name="T66" fmla="*/ 12931 w 4040"/>
                <a:gd name="T67" fmla="*/ 110001 h 1888"/>
                <a:gd name="T68" fmla="*/ 31515 w 4040"/>
                <a:gd name="T69" fmla="*/ 84533 h 1888"/>
                <a:gd name="T70" fmla="*/ 70296 w 4040"/>
                <a:gd name="T71" fmla="*/ 61837 h 1888"/>
                <a:gd name="T72" fmla="*/ 125795 w 4040"/>
                <a:gd name="T73" fmla="*/ 42744 h 1888"/>
                <a:gd name="T74" fmla="*/ 195252 w 4040"/>
                <a:gd name="T75" fmla="*/ 28276 h 1888"/>
                <a:gd name="T76" fmla="*/ 276260 w 4040"/>
                <a:gd name="T77" fmla="*/ 18865 h 1888"/>
                <a:gd name="T78" fmla="*/ 365150 w 4040"/>
                <a:gd name="T79" fmla="*/ 15292 h 1888"/>
                <a:gd name="T80" fmla="*/ 454523 w 4040"/>
                <a:gd name="T81" fmla="*/ 18865 h 1888"/>
                <a:gd name="T82" fmla="*/ 535383 w 4040"/>
                <a:gd name="T83" fmla="*/ 28276 h 1888"/>
                <a:gd name="T84" fmla="*/ 604965 w 4040"/>
                <a:gd name="T85" fmla="*/ 42744 h 1888"/>
                <a:gd name="T86" fmla="*/ 660463 w 4040"/>
                <a:gd name="T87" fmla="*/ 61837 h 1888"/>
                <a:gd name="T88" fmla="*/ 699160 w 4040"/>
                <a:gd name="T89" fmla="*/ 84533 h 1888"/>
                <a:gd name="T90" fmla="*/ 717824 w 4040"/>
                <a:gd name="T91" fmla="*/ 110001 h 1888"/>
                <a:gd name="T92" fmla="*/ 713960 w 4040"/>
                <a:gd name="T93" fmla="*/ 136699 h 1888"/>
                <a:gd name="T94" fmla="*/ 688131 w 4040"/>
                <a:gd name="T95" fmla="*/ 161152 h 1888"/>
                <a:gd name="T96" fmla="*/ 643662 w 4040"/>
                <a:gd name="T97" fmla="*/ 182797 h 1888"/>
                <a:gd name="T98" fmla="*/ 583247 w 4040"/>
                <a:gd name="T99" fmla="*/ 200577 h 1888"/>
                <a:gd name="T100" fmla="*/ 509537 w 4040"/>
                <a:gd name="T101" fmla="*/ 213576 h 1888"/>
                <a:gd name="T102" fmla="*/ 425565 w 4040"/>
                <a:gd name="T103" fmla="*/ 220944 h 18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40"/>
                <a:gd name="T157" fmla="*/ 0 h 1888"/>
                <a:gd name="T158" fmla="*/ 4040 w 4040"/>
                <a:gd name="T159" fmla="*/ 1888 h 188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656565"/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gray">
            <a:xfrm>
              <a:off x="5065" y="7172"/>
              <a:ext cx="4595" cy="1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sp>
          <p:nvSpPr>
            <p:cNvPr id="13" name="Oval 5"/>
            <p:cNvSpPr>
              <a:spLocks noChangeArrowheads="1"/>
            </p:cNvSpPr>
            <p:nvPr/>
          </p:nvSpPr>
          <p:spPr bwMode="gray">
            <a:xfrm>
              <a:off x="2891" y="6015"/>
              <a:ext cx="1674" cy="1681"/>
            </a:xfrm>
            <a:prstGeom prst="ellipse">
              <a:avLst/>
            </a:prstGeom>
            <a:gradFill rotWithShape="1">
              <a:gsLst>
                <a:gs pos="0">
                  <a:srgbClr val="BCF2D7"/>
                </a:gs>
                <a:gs pos="100000">
                  <a:srgbClr val="00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5" y="6213"/>
              <a:ext cx="1556" cy="13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7"/>
            <p:cNvSpPr txBox="1">
              <a:spLocks noChangeArrowheads="1"/>
            </p:cNvSpPr>
            <p:nvPr/>
          </p:nvSpPr>
          <p:spPr bwMode="gray">
            <a:xfrm>
              <a:off x="5149" y="5483"/>
              <a:ext cx="1800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 sz="900" b="1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6" name="Oval 8"/>
            <p:cNvSpPr>
              <a:spLocks noChangeArrowheads="1"/>
            </p:cNvSpPr>
            <p:nvPr/>
          </p:nvSpPr>
          <p:spPr bwMode="gray">
            <a:xfrm>
              <a:off x="4759" y="4872"/>
              <a:ext cx="1674" cy="1682"/>
            </a:xfrm>
            <a:prstGeom prst="ellipse">
              <a:avLst/>
            </a:prstGeom>
            <a:gradFill rotWithShape="1">
              <a:gsLst>
                <a:gs pos="0">
                  <a:srgbClr val="FFFFF7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12700" dir="10800000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6" y="5868"/>
              <a:ext cx="1224" cy="30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gray">
            <a:xfrm>
              <a:off x="4759" y="5144"/>
              <a:ext cx="1705" cy="1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Предметно- пространственная среда</a:t>
              </a:r>
              <a:endPara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gray">
            <a:xfrm>
              <a:off x="6895" y="4642"/>
              <a:ext cx="1575" cy="1682"/>
            </a:xfrm>
            <a:prstGeom prst="ellipse">
              <a:avLst/>
            </a:prstGeom>
            <a:gradFill rotWithShape="1">
              <a:gsLst>
                <a:gs pos="0">
                  <a:srgbClr val="DDBBFF"/>
                </a:gs>
                <a:gs pos="100000">
                  <a:srgbClr val="9933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63500" dir="10800000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20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" y="4996"/>
              <a:ext cx="1297" cy="13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3"/>
            <p:cNvSpPr txBox="1">
              <a:spLocks noChangeArrowheads="1"/>
            </p:cNvSpPr>
            <p:nvPr/>
          </p:nvSpPr>
          <p:spPr bwMode="gray">
            <a:xfrm>
              <a:off x="6895" y="4872"/>
              <a:ext cx="1805" cy="1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Поэтапная,</a:t>
              </a:r>
            </a:p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последователь</a:t>
              </a:r>
            </a:p>
            <a:p>
              <a:pPr algn="ctr" eaLnBrk="1" hangingPunct="1"/>
              <a:r>
                <a:rPr lang="ru-RU" altLang="ru-RU" sz="1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ная</a:t>
              </a:r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работа</a:t>
              </a:r>
              <a:endPara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Oval 14"/>
            <p:cNvSpPr>
              <a:spLocks noChangeArrowheads="1"/>
            </p:cNvSpPr>
            <p:nvPr/>
          </p:nvSpPr>
          <p:spPr bwMode="gray">
            <a:xfrm>
              <a:off x="6628" y="8360"/>
              <a:ext cx="1674" cy="1675"/>
            </a:xfrm>
            <a:prstGeom prst="ellipse">
              <a:avLst/>
            </a:prstGeom>
            <a:gradFill rotWithShape="1">
              <a:gsLst>
                <a:gs pos="0">
                  <a:srgbClr val="FFFFED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23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3" y="8360"/>
              <a:ext cx="1297" cy="13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16"/>
            <p:cNvSpPr txBox="1">
              <a:spLocks noChangeArrowheads="1"/>
            </p:cNvSpPr>
            <p:nvPr/>
          </p:nvSpPr>
          <p:spPr bwMode="gray">
            <a:xfrm>
              <a:off x="6722" y="8413"/>
              <a:ext cx="1580" cy="1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 sz="1200" dirty="0"/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gray">
            <a:xfrm>
              <a:off x="1413" y="7696"/>
              <a:ext cx="1673" cy="1674"/>
            </a:xfrm>
            <a:prstGeom prst="ellipse">
              <a:avLst/>
            </a:prstGeom>
            <a:gradFill rotWithShape="1">
              <a:gsLst>
                <a:gs pos="0">
                  <a:srgbClr val="FFFFF3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26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" y="9099"/>
              <a:ext cx="1297" cy="13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 Box 19"/>
            <p:cNvSpPr txBox="1">
              <a:spLocks noChangeArrowheads="1"/>
            </p:cNvSpPr>
            <p:nvPr/>
          </p:nvSpPr>
          <p:spPr bwMode="gray">
            <a:xfrm>
              <a:off x="1311" y="7932"/>
              <a:ext cx="1943" cy="2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Личностно– ориентированный подход</a:t>
              </a:r>
              <a:endPara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gray">
            <a:xfrm>
              <a:off x="2837" y="9099"/>
              <a:ext cx="1674" cy="1675"/>
            </a:xfrm>
            <a:prstGeom prst="ellipse">
              <a:avLst/>
            </a:prstGeom>
            <a:gradFill rotWithShape="1">
              <a:gsLst>
                <a:gs pos="0">
                  <a:srgbClr val="C2ECFB"/>
                </a:gs>
                <a:gs pos="100000">
                  <a:srgbClr val="00B0F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29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9" y="9099"/>
              <a:ext cx="1297" cy="13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22"/>
            <p:cNvSpPr txBox="1">
              <a:spLocks noChangeArrowheads="1"/>
            </p:cNvSpPr>
            <p:nvPr/>
          </p:nvSpPr>
          <p:spPr bwMode="gray">
            <a:xfrm>
              <a:off x="2739" y="9142"/>
              <a:ext cx="2001" cy="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Методы руководства</a:t>
              </a:r>
            </a:p>
            <a:p>
              <a:pPr algn="ctr" eaLnBrk="1" hangingPunct="1"/>
              <a:r>
                <a:rPr lang="ru-RU" altLang="ru-RU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Совместной деятельности</a:t>
              </a:r>
              <a:endPara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gray">
            <a:xfrm>
              <a:off x="4956" y="9013"/>
              <a:ext cx="1675" cy="1676"/>
            </a:xfrm>
            <a:prstGeom prst="ellipse">
              <a:avLst/>
            </a:prstGeom>
            <a:gradFill rotWithShape="1">
              <a:gsLst>
                <a:gs pos="0">
                  <a:srgbClr val="FFE7E7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32" name="Picture 2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9" y="9016"/>
              <a:ext cx="1297" cy="13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25"/>
            <p:cNvSpPr txBox="1">
              <a:spLocks noChangeArrowheads="1"/>
            </p:cNvSpPr>
            <p:nvPr/>
          </p:nvSpPr>
          <p:spPr bwMode="gray">
            <a:xfrm>
              <a:off x="5040" y="9386"/>
              <a:ext cx="1742" cy="1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Разные формы деятельности</a:t>
              </a:r>
              <a:endPara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Oval 26"/>
            <p:cNvSpPr>
              <a:spLocks noChangeArrowheads="1"/>
            </p:cNvSpPr>
            <p:nvPr/>
          </p:nvSpPr>
          <p:spPr bwMode="gray">
            <a:xfrm>
              <a:off x="8403" y="7358"/>
              <a:ext cx="1674" cy="1675"/>
            </a:xfrm>
            <a:prstGeom prst="ellipse">
              <a:avLst/>
            </a:prstGeom>
            <a:gradFill rotWithShape="1">
              <a:gsLst>
                <a:gs pos="0">
                  <a:srgbClr val="DDFFFF"/>
                </a:gs>
                <a:gs pos="100000">
                  <a:srgbClr val="11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35" name="Picture 2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5" y="8015"/>
              <a:ext cx="1007" cy="3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 Box 28"/>
            <p:cNvSpPr txBox="1">
              <a:spLocks noChangeArrowheads="1"/>
            </p:cNvSpPr>
            <p:nvPr/>
          </p:nvSpPr>
          <p:spPr bwMode="gray">
            <a:xfrm>
              <a:off x="8403" y="7598"/>
              <a:ext cx="1607" cy="1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Создание игровых ситуаций</a:t>
              </a:r>
              <a:endPara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Oval 29"/>
            <p:cNvSpPr>
              <a:spLocks noChangeArrowheads="1"/>
            </p:cNvSpPr>
            <p:nvPr/>
          </p:nvSpPr>
          <p:spPr bwMode="gray">
            <a:xfrm>
              <a:off x="8798" y="5537"/>
              <a:ext cx="1674" cy="1676"/>
            </a:xfrm>
            <a:prstGeom prst="ellipse">
              <a:avLst/>
            </a:prstGeom>
            <a:gradFill rotWithShape="1">
              <a:gsLst>
                <a:gs pos="0">
                  <a:srgbClr val="FFFFE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>
                <a:srgbClr val="46505E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4981" tIns="37490" rIns="74981" bIns="374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pic>
          <p:nvPicPr>
            <p:cNvPr id="38" name="Picture 3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0" y="5537"/>
              <a:ext cx="1297" cy="13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 Box 31"/>
            <p:cNvSpPr txBox="1">
              <a:spLocks noChangeArrowheads="1"/>
            </p:cNvSpPr>
            <p:nvPr/>
          </p:nvSpPr>
          <p:spPr bwMode="gray">
            <a:xfrm>
              <a:off x="8823" y="5871"/>
              <a:ext cx="16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981" tIns="37490" rIns="74981" bIns="3749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Дидакти</a:t>
              </a:r>
              <a:endParaRPr lang="ru-RU" alt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/>
              <a:r>
                <a:rPr lang="ru-RU" altLang="ru-RU" sz="1600" b="1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ческие</a:t>
              </a:r>
              <a:r>
                <a:rPr lang="ru-RU" altLang="ru-RU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игры</a:t>
              </a:r>
              <a:endPara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5277600" y="3938077"/>
            <a:ext cx="1374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79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техники нетрадиционного рисования для работы с детьми раннего возраста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992645"/>
            <a:ext cx="57606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пальчиками,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ладошками,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ватными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палочками,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оттиски из печаток из овощей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мамина работа\нетрадиционка\47399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84" y="1916832"/>
            <a:ext cx="3225901" cy="279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49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66678"/>
            <a:ext cx="58326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Рисование-пальчиками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от двух лет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гуашь, плотная бумага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цвета, салфетки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изображения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опускает в гуашь пальчик и наносит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пятнышки на бумагу.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пальчики вытираются салфеткой, а затем гуашь смывается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 descr="D:\мамина работа\нетрадиционк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3096344" cy="414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641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7912" y="528930"/>
            <a:ext cx="4572000" cy="41242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ладошками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трех лет</a:t>
            </a: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гуашь или акварель, широкая кисть или кусочек поролона, бумага любого цвета, салфетки</a:t>
            </a: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поролоном или широкой кистью окрашиваем ладошку ребенка выбранным цветом,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отпечатываем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ладошку на бумаге, дорисовываем недостающие детали. Можно использовать одновременно несколько цветов. После работы ладошку вытираем салфеткой и оставшуюся краску смываем водой.</a:t>
            </a:r>
          </a:p>
        </p:txBody>
      </p:sp>
      <p:pic>
        <p:nvPicPr>
          <p:cNvPr id="3" name="Объект 5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692696"/>
            <a:ext cx="3240360" cy="2909711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820" y="2708920"/>
            <a:ext cx="2705627" cy="2186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671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532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«Использование нетрадиционных техник рисования с детьми раннего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действенного и успешного использования нетрадиционных техник в работе с детьми раннего возраста: </vt:lpstr>
      <vt:lpstr>Виды и техники нетрадиционного рисования для работы с детьми раннего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педагогам</vt:lpstr>
      <vt:lpstr> Результатами моей работы в данном направлении стали : </vt:lpstr>
      <vt:lpstr>Успехов вам в работе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Коля</cp:lastModifiedBy>
  <cp:revision>749</cp:revision>
  <dcterms:created xsi:type="dcterms:W3CDTF">2010-05-23T14:28:12Z</dcterms:created>
  <dcterms:modified xsi:type="dcterms:W3CDTF">2017-05-24T06:51:14Z</dcterms:modified>
</cp:coreProperties>
</file>